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61" r:id="rId3"/>
    <p:sldId id="257" r:id="rId4"/>
    <p:sldId id="298" r:id="rId5"/>
    <p:sldId id="276" r:id="rId6"/>
    <p:sldId id="278" r:id="rId7"/>
    <p:sldId id="280" r:id="rId8"/>
    <p:sldId id="281" r:id="rId9"/>
    <p:sldId id="296" r:id="rId10"/>
    <p:sldId id="282" r:id="rId11"/>
    <p:sldId id="288" r:id="rId12"/>
    <p:sldId id="283" r:id="rId13"/>
    <p:sldId id="294" r:id="rId14"/>
    <p:sldId id="287" r:id="rId15"/>
    <p:sldId id="284" r:id="rId16"/>
    <p:sldId id="295" r:id="rId17"/>
    <p:sldId id="279" r:id="rId18"/>
    <p:sldId id="297" r:id="rId19"/>
    <p:sldId id="290" r:id="rId20"/>
    <p:sldId id="262" r:id="rId21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5E7F"/>
    <a:srgbClr val="085E7C"/>
    <a:srgbClr val="00648B"/>
    <a:srgbClr val="8CBB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10" autoAdjust="0"/>
  </p:normalViewPr>
  <p:slideViewPr>
    <p:cSldViewPr>
      <p:cViewPr>
        <p:scale>
          <a:sx n="90" d="100"/>
          <a:sy n="90" d="100"/>
        </p:scale>
        <p:origin x="-2148" y="-4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51AAD6-9F54-4053-8800-591DAF5FAD95}" type="datetimeFigureOut">
              <a:rPr lang="cs-CZ" smtClean="0"/>
              <a:t>7.11.2016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9358E0-66AE-403F-82D4-B75929B5696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98480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9358E0-66AE-403F-82D4-B75929B5696E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8240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9358E0-66AE-403F-82D4-B75929B5696E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82401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9358E0-66AE-403F-82D4-B75929B5696E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8240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2ACD6-9AD3-4CA9-8EF1-68456C8649C7}" type="datetimeFigureOut">
              <a:rPr lang="cs-CZ"/>
              <a:pPr>
                <a:defRPr/>
              </a:pPr>
              <a:t>7.11.2016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C1E81-5463-4575-9291-B4F92DD74E6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5800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03A77-0B9E-4574-9BEB-69D57EA6C950}" type="datetimeFigureOut">
              <a:rPr lang="cs-CZ"/>
              <a:pPr>
                <a:defRPr/>
              </a:pPr>
              <a:t>7.11.2016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D37EC-CB5A-44EB-BDFB-98C96DB6296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4666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1D994-A261-4CFE-A0A3-92E795037417}" type="datetimeFigureOut">
              <a:rPr lang="cs-CZ"/>
              <a:pPr>
                <a:defRPr/>
              </a:pPr>
              <a:t>7.11.2016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43F97-B623-422A-AF11-4F3EBFDB91E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8865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F26B0-F307-4346-A6BE-82970E9C6176}" type="datetimeFigureOut">
              <a:rPr lang="cs-CZ"/>
              <a:pPr>
                <a:defRPr/>
              </a:pPr>
              <a:t>7.11.2016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7FCEC-1EB5-4126-B6F9-5B6F84796BC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038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76CC9-9189-44F7-A4F0-38406E82F9C9}" type="datetimeFigureOut">
              <a:rPr lang="cs-CZ"/>
              <a:pPr>
                <a:defRPr/>
              </a:pPr>
              <a:t>7.11.2016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BEE1E-C6D2-4253-BEA0-DA9A6168433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9548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AF92A-940D-48AE-B915-831387F04BDA}" type="datetimeFigureOut">
              <a:rPr lang="cs-CZ"/>
              <a:pPr>
                <a:defRPr/>
              </a:pPr>
              <a:t>7.11.2016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FA0F1-5BDD-418E-B3F3-38BB2488D34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0436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83050-872C-4892-8C44-1B12EEDA8672}" type="datetimeFigureOut">
              <a:rPr lang="cs-CZ"/>
              <a:pPr>
                <a:defRPr/>
              </a:pPr>
              <a:t>7.11.2016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553A9-8E1A-46C0-8A4C-22EB52AA222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7156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084DE-5035-4171-AF60-B49CA76E1397}" type="datetimeFigureOut">
              <a:rPr lang="cs-CZ"/>
              <a:pPr>
                <a:defRPr/>
              </a:pPr>
              <a:t>7.11.2016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408D3-6B40-4D70-8194-43B75783E9B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8463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BB86D-7A88-4587-B614-F22FC584484D}" type="datetimeFigureOut">
              <a:rPr lang="cs-CZ"/>
              <a:pPr>
                <a:defRPr/>
              </a:pPr>
              <a:t>7.11.2016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9A958-05D4-46C9-AB43-1BA8A56089F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4060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CB012-B302-4928-B068-BA45495D9446}" type="datetimeFigureOut">
              <a:rPr lang="cs-CZ"/>
              <a:pPr>
                <a:defRPr/>
              </a:pPr>
              <a:t>7.11.2016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E2B7D-95DB-446A-882A-E890E3A031F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3106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8D97A-EF76-4D2A-B80E-A44483642776}" type="datetimeFigureOut">
              <a:rPr lang="cs-CZ"/>
              <a:pPr>
                <a:defRPr/>
              </a:pPr>
              <a:t>7.11.2016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F7D40-D2F4-4086-8E32-D4FAA94BB56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83627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5720C4-458B-47DB-B1AD-48C8CEE49DD8}" type="datetimeFigureOut">
              <a:rPr lang="cs-CZ"/>
              <a:pPr>
                <a:defRPr/>
              </a:pPr>
              <a:t>7.11.2016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BBF76C1-0904-422D-BF88-EFFEF6AD526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gif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 descr="E:\CDV Grafika\_PIC\LOGO\logo_CDV_PLUS\logo_CDV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388" y="604838"/>
            <a:ext cx="2759075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Skupina 24"/>
          <p:cNvGrpSpPr>
            <a:grpSpLocks/>
          </p:cNvGrpSpPr>
          <p:nvPr/>
        </p:nvGrpSpPr>
        <p:grpSpPr bwMode="auto">
          <a:xfrm>
            <a:off x="323850" y="404813"/>
            <a:ext cx="6264275" cy="3094037"/>
            <a:chOff x="1089260" y="793538"/>
            <a:chExt cx="7000924" cy="3457051"/>
          </a:xfrm>
        </p:grpSpPr>
        <p:pic>
          <p:nvPicPr>
            <p:cNvPr id="2057" name="Obrázek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9260" y="794528"/>
              <a:ext cx="2042580" cy="3456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8" name="Obrázek 2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6382" y="793539"/>
              <a:ext cx="2302014" cy="34570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9" name="Obrázek 2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6136" y="793538"/>
              <a:ext cx="2294048" cy="34570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TextovéPole 22"/>
          <p:cNvSpPr txBox="1"/>
          <p:nvPr/>
        </p:nvSpPr>
        <p:spPr>
          <a:xfrm>
            <a:off x="652463" y="1844675"/>
            <a:ext cx="6121400" cy="1954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92075" algn="l"/>
              </a:tabLst>
              <a:defRPr/>
            </a:pPr>
            <a:r>
              <a:rPr lang="cs-CZ" sz="900" b="1" dirty="0">
                <a:solidFill>
                  <a:schemeClr val="accent1">
                    <a:lumMod val="75000"/>
                  </a:schemeClr>
                </a:solidFill>
                <a:latin typeface="Helvetica" pitchFamily="34" charset="0"/>
                <a:cs typeface="+mn-cs"/>
              </a:rPr>
              <a:t>	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92075" algn="l"/>
              </a:tabLst>
              <a:defRPr/>
            </a:pPr>
            <a:r>
              <a:rPr lang="cs-CZ" sz="2800" b="1" dirty="0" smtClean="0">
                <a:solidFill>
                  <a:schemeClr val="accent1">
                    <a:lumMod val="75000"/>
                  </a:schemeClr>
                </a:solidFill>
                <a:latin typeface="Helvetica" pitchFamily="34" charset="0"/>
                <a:cs typeface="+mn-cs"/>
              </a:rPr>
              <a:t>VII. </a:t>
            </a:r>
            <a:r>
              <a:rPr lang="cs-CZ" sz="2800" b="1" dirty="0">
                <a:solidFill>
                  <a:schemeClr val="accent1">
                    <a:lumMod val="75000"/>
                  </a:schemeClr>
                </a:solidFill>
                <a:latin typeface="Helvetica" pitchFamily="34" charset="0"/>
                <a:cs typeface="+mn-cs"/>
              </a:rPr>
              <a:t>česko-slovenská konference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92075" algn="l"/>
              </a:tabLst>
              <a:defRPr/>
            </a:pPr>
            <a:r>
              <a:rPr lang="cs-CZ" sz="4200" b="1" dirty="0">
                <a:solidFill>
                  <a:schemeClr val="accent1">
                    <a:lumMod val="75000"/>
                  </a:schemeClr>
                </a:solidFill>
                <a:latin typeface="Helvetica" pitchFamily="34" charset="0"/>
                <a:cs typeface="+mn-cs"/>
              </a:rPr>
              <a:t>Doprava, zdraví a životní prostředí</a:t>
            </a:r>
          </a:p>
        </p:txBody>
      </p:sp>
      <p:sp>
        <p:nvSpPr>
          <p:cNvPr id="24" name="TextovéPole 23"/>
          <p:cNvSpPr txBox="1"/>
          <p:nvPr/>
        </p:nvSpPr>
        <p:spPr>
          <a:xfrm>
            <a:off x="652463" y="4581525"/>
            <a:ext cx="51720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000" dirty="0" smtClean="0">
                <a:solidFill>
                  <a:schemeClr val="accent3">
                    <a:lumMod val="75000"/>
                  </a:schemeClr>
                </a:solidFill>
                <a:latin typeface="Helvetica" pitchFamily="34" charset="0"/>
                <a:cs typeface="+mn-cs"/>
              </a:rPr>
              <a:t>7</a:t>
            </a:r>
            <a:r>
              <a:rPr lang="es-ES" sz="2000" dirty="0" smtClean="0">
                <a:solidFill>
                  <a:schemeClr val="accent3">
                    <a:lumMod val="75000"/>
                  </a:schemeClr>
                </a:solidFill>
                <a:latin typeface="Helvetica" pitchFamily="34" charset="0"/>
                <a:cs typeface="+mn-cs"/>
              </a:rPr>
              <a:t>. 1</a:t>
            </a:r>
            <a:r>
              <a:rPr lang="cs-CZ" sz="2000" dirty="0" smtClean="0">
                <a:solidFill>
                  <a:schemeClr val="accent3">
                    <a:lumMod val="75000"/>
                  </a:schemeClr>
                </a:solidFill>
                <a:latin typeface="Helvetica" pitchFamily="34" charset="0"/>
                <a:cs typeface="+mn-cs"/>
              </a:rPr>
              <a:t>1</a:t>
            </a:r>
            <a:r>
              <a:rPr lang="es-ES" sz="2000" dirty="0" smtClean="0">
                <a:solidFill>
                  <a:schemeClr val="accent3">
                    <a:lumMod val="75000"/>
                  </a:schemeClr>
                </a:solidFill>
                <a:latin typeface="Helvetica" pitchFamily="34" charset="0"/>
                <a:cs typeface="+mn-cs"/>
              </a:rPr>
              <a:t>. </a:t>
            </a:r>
            <a:r>
              <a:rPr lang="cs-CZ" sz="2000" dirty="0">
                <a:solidFill>
                  <a:schemeClr val="accent3">
                    <a:lumMod val="75000"/>
                  </a:schemeClr>
                </a:solidFill>
                <a:latin typeface="Helvetica" pitchFamily="34" charset="0"/>
                <a:cs typeface="+mn-cs"/>
              </a:rPr>
              <a:t>– </a:t>
            </a:r>
            <a:r>
              <a:rPr lang="cs-CZ" sz="2000" dirty="0" smtClean="0">
                <a:solidFill>
                  <a:schemeClr val="accent3">
                    <a:lumMod val="75000"/>
                  </a:schemeClr>
                </a:solidFill>
                <a:latin typeface="Helvetica" pitchFamily="34" charset="0"/>
                <a:cs typeface="+mn-cs"/>
              </a:rPr>
              <a:t>8. </a:t>
            </a:r>
            <a:r>
              <a:rPr lang="cs-CZ" sz="2000" dirty="0">
                <a:solidFill>
                  <a:schemeClr val="accent3">
                    <a:lumMod val="75000"/>
                  </a:schemeClr>
                </a:solidFill>
                <a:latin typeface="Helvetica" pitchFamily="34" charset="0"/>
                <a:cs typeface="+mn-cs"/>
              </a:rPr>
              <a:t>11. </a:t>
            </a:r>
            <a:r>
              <a:rPr lang="es-ES" sz="2000" dirty="0" smtClean="0">
                <a:solidFill>
                  <a:schemeClr val="accent3">
                    <a:lumMod val="75000"/>
                  </a:schemeClr>
                </a:solidFill>
                <a:latin typeface="Helvetica" pitchFamily="34" charset="0"/>
                <a:cs typeface="+mn-cs"/>
              </a:rPr>
              <a:t>201</a:t>
            </a:r>
            <a:r>
              <a:rPr lang="cs-CZ" sz="2000" dirty="0" smtClean="0">
                <a:solidFill>
                  <a:schemeClr val="accent3">
                    <a:lumMod val="75000"/>
                  </a:schemeClr>
                </a:solidFill>
                <a:latin typeface="Helvetica" pitchFamily="34" charset="0"/>
                <a:cs typeface="+mn-cs"/>
              </a:rPr>
              <a:t>6 </a:t>
            </a:r>
            <a:r>
              <a:rPr lang="cs-CZ" sz="2000" dirty="0">
                <a:solidFill>
                  <a:schemeClr val="accent3">
                    <a:lumMod val="75000"/>
                  </a:schemeClr>
                </a:solidFill>
                <a:latin typeface="Helvetica" pitchFamily="34" charset="0"/>
                <a:cs typeface="+mn-cs"/>
              </a:rPr>
              <a:t>– </a:t>
            </a:r>
            <a:r>
              <a:rPr lang="cs-CZ" sz="2000" dirty="0" smtClean="0">
                <a:solidFill>
                  <a:schemeClr val="accent3">
                    <a:lumMod val="75000"/>
                  </a:schemeClr>
                </a:solidFill>
                <a:latin typeface="Helvetica" pitchFamily="34" charset="0"/>
                <a:cs typeface="+mn-cs"/>
              </a:rPr>
              <a:t>Brno</a:t>
            </a:r>
            <a:endParaRPr lang="cs-CZ" sz="2000" dirty="0">
              <a:solidFill>
                <a:schemeClr val="accent3">
                  <a:lumMod val="75000"/>
                </a:schemeClr>
              </a:solidFill>
              <a:latin typeface="Helvetica" pitchFamily="34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ovéPole 2"/>
          <p:cNvSpPr txBox="1">
            <a:spLocks noChangeArrowheads="1"/>
          </p:cNvSpPr>
          <p:nvPr/>
        </p:nvSpPr>
        <p:spPr bwMode="auto">
          <a:xfrm>
            <a:off x="129083" y="468313"/>
            <a:ext cx="89285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82563" indent="-18256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s-CZ" sz="2000" b="1" dirty="0" smtClean="0">
                <a:latin typeface="Arial" charset="0"/>
              </a:rPr>
              <a:t>Predikovaná rezidua na obou lokalitách</a:t>
            </a:r>
            <a:endParaRPr lang="cs-CZ" sz="2000" b="1" dirty="0">
              <a:latin typeface="Arial" charset="0"/>
            </a:endParaRPr>
          </a:p>
        </p:txBody>
      </p:sp>
      <p:sp>
        <p:nvSpPr>
          <p:cNvPr id="8" name="TextovéPole 8"/>
          <p:cNvSpPr txBox="1">
            <a:spLocks noChangeArrowheads="1"/>
          </p:cNvSpPr>
          <p:nvPr/>
        </p:nvSpPr>
        <p:spPr bwMode="auto">
          <a:xfrm>
            <a:off x="328613" y="52388"/>
            <a:ext cx="84201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VII. </a:t>
            </a:r>
            <a:r>
              <a:rPr lang="cs-CZ" sz="900" dirty="0">
                <a:solidFill>
                  <a:schemeClr val="bg1"/>
                </a:solidFill>
                <a:latin typeface="Helvetica" pitchFamily="34" charset="0"/>
              </a:rPr>
              <a:t>česko-slovenská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konference </a:t>
            </a:r>
            <a:r>
              <a:rPr lang="cs-CZ" sz="500" b="1" dirty="0" smtClean="0">
                <a:solidFill>
                  <a:schemeClr val="bg1"/>
                </a:solidFill>
                <a:latin typeface="Helvetica" pitchFamily="34" charset="0"/>
              </a:rPr>
              <a:t>	</a:t>
            </a:r>
          </a:p>
          <a:p>
            <a:pPr>
              <a:tabLst>
                <a:tab pos="92075" algn="l"/>
                <a:tab pos="6278563" algn="l"/>
              </a:tabLst>
              <a:defRPr/>
            </a:pPr>
            <a:r>
              <a:rPr lang="cs-CZ" sz="1200" b="1" dirty="0">
                <a:solidFill>
                  <a:schemeClr val="bg1"/>
                </a:solidFill>
                <a:latin typeface="Helvetica" pitchFamily="34" charset="0"/>
              </a:rPr>
              <a:t>Doprava, zdraví a životní </a:t>
            </a:r>
            <a:r>
              <a:rPr lang="cs-CZ" sz="1200" b="1" dirty="0" smtClean="0">
                <a:solidFill>
                  <a:schemeClr val="bg1"/>
                </a:solidFill>
                <a:latin typeface="Helvetica" pitchFamily="34" charset="0"/>
              </a:rPr>
              <a:t>prostředí</a:t>
            </a:r>
            <a:r>
              <a:rPr lang="cs-CZ" sz="800" dirty="0" smtClean="0">
                <a:solidFill>
                  <a:schemeClr val="bg1"/>
                </a:solidFill>
                <a:latin typeface="Helvetica" pitchFamily="34" charset="0"/>
              </a:rPr>
              <a:t>		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7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 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1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 – 8. 11. 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 201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6 </a:t>
            </a:r>
            <a:r>
              <a:rPr lang="cs-CZ" sz="1050" dirty="0" smtClean="0">
                <a:solidFill>
                  <a:schemeClr val="bg1"/>
                </a:solidFill>
                <a:latin typeface="Helvetica" pitchFamily="34" charset="0"/>
              </a:rPr>
              <a:t>–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Brno</a:t>
            </a:r>
            <a:endParaRPr lang="cs-CZ" sz="800" dirty="0" smtClean="0">
              <a:solidFill>
                <a:schemeClr val="bg1"/>
              </a:solidFill>
              <a:latin typeface="Helvetica" pitchFamily="34" charset="0"/>
            </a:endParaRPr>
          </a:p>
        </p:txBody>
      </p:sp>
      <p:grpSp>
        <p:nvGrpSpPr>
          <p:cNvPr id="4" name="Skupina 3"/>
          <p:cNvGrpSpPr/>
          <p:nvPr/>
        </p:nvGrpSpPr>
        <p:grpSpPr>
          <a:xfrm>
            <a:off x="73255" y="1557304"/>
            <a:ext cx="8997109" cy="2231736"/>
            <a:chOff x="73255" y="990820"/>
            <a:chExt cx="8997109" cy="2231736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55" y="996852"/>
              <a:ext cx="4503167" cy="2225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19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2282" y="990820"/>
              <a:ext cx="4488082" cy="2224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TextovéPole 4"/>
          <p:cNvSpPr txBox="1"/>
          <p:nvPr/>
        </p:nvSpPr>
        <p:spPr>
          <a:xfrm>
            <a:off x="1115616" y="4509120"/>
            <a:ext cx="7147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Reziduum=naměřená </a:t>
            </a:r>
            <a:r>
              <a:rPr lang="cs-CZ" dirty="0" smtClean="0"/>
              <a:t>hodnota-hodnota vypočtená z regresních parametrů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9573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ovéPole 2"/>
          <p:cNvSpPr txBox="1">
            <a:spLocks noChangeArrowheads="1"/>
          </p:cNvSpPr>
          <p:nvPr/>
        </p:nvSpPr>
        <p:spPr bwMode="auto">
          <a:xfrm>
            <a:off x="129083" y="468313"/>
            <a:ext cx="89285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82563" indent="-18256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s-CZ" sz="2000" b="1" dirty="0" smtClean="0">
                <a:latin typeface="Arial" charset="0"/>
              </a:rPr>
              <a:t>Přehled výsledků regrese</a:t>
            </a:r>
            <a:endParaRPr lang="cs-CZ" sz="2000" b="1" dirty="0">
              <a:latin typeface="Arial" charset="0"/>
            </a:endParaRPr>
          </a:p>
        </p:txBody>
      </p:sp>
      <p:sp>
        <p:nvSpPr>
          <p:cNvPr id="10" name="TextovéPole 8"/>
          <p:cNvSpPr txBox="1">
            <a:spLocks noChangeArrowheads="1"/>
          </p:cNvSpPr>
          <p:nvPr/>
        </p:nvSpPr>
        <p:spPr bwMode="auto">
          <a:xfrm>
            <a:off x="328613" y="52388"/>
            <a:ext cx="84201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VII. </a:t>
            </a:r>
            <a:r>
              <a:rPr lang="cs-CZ" sz="900" dirty="0">
                <a:solidFill>
                  <a:schemeClr val="bg1"/>
                </a:solidFill>
                <a:latin typeface="Helvetica" pitchFamily="34" charset="0"/>
              </a:rPr>
              <a:t>česko-slovenská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konference </a:t>
            </a:r>
            <a:r>
              <a:rPr lang="cs-CZ" sz="500" b="1" dirty="0" smtClean="0">
                <a:solidFill>
                  <a:schemeClr val="bg1"/>
                </a:solidFill>
                <a:latin typeface="Helvetica" pitchFamily="34" charset="0"/>
              </a:rPr>
              <a:t>	</a:t>
            </a:r>
          </a:p>
          <a:p>
            <a:pPr>
              <a:tabLst>
                <a:tab pos="92075" algn="l"/>
                <a:tab pos="6278563" algn="l"/>
              </a:tabLst>
              <a:defRPr/>
            </a:pPr>
            <a:r>
              <a:rPr lang="cs-CZ" sz="1200" b="1" dirty="0">
                <a:solidFill>
                  <a:schemeClr val="bg1"/>
                </a:solidFill>
                <a:latin typeface="Helvetica" pitchFamily="34" charset="0"/>
              </a:rPr>
              <a:t>Doprava, zdraví a životní </a:t>
            </a:r>
            <a:r>
              <a:rPr lang="cs-CZ" sz="1200" b="1" dirty="0" smtClean="0">
                <a:solidFill>
                  <a:schemeClr val="bg1"/>
                </a:solidFill>
                <a:latin typeface="Helvetica" pitchFamily="34" charset="0"/>
              </a:rPr>
              <a:t>prostředí</a:t>
            </a:r>
            <a:r>
              <a:rPr lang="cs-CZ" sz="800" dirty="0" smtClean="0">
                <a:solidFill>
                  <a:schemeClr val="bg1"/>
                </a:solidFill>
                <a:latin typeface="Helvetica" pitchFamily="34" charset="0"/>
              </a:rPr>
              <a:t>		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7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 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1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 – 8. 11. 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 201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6 </a:t>
            </a:r>
            <a:r>
              <a:rPr lang="cs-CZ" sz="1050" dirty="0" smtClean="0">
                <a:solidFill>
                  <a:schemeClr val="bg1"/>
                </a:solidFill>
                <a:latin typeface="Helvetica" pitchFamily="34" charset="0"/>
              </a:rPr>
              <a:t>–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Brno</a:t>
            </a:r>
            <a:endParaRPr lang="cs-CZ" sz="800" dirty="0" smtClean="0">
              <a:solidFill>
                <a:schemeClr val="bg1"/>
              </a:solidFill>
              <a:latin typeface="Helvetica" pitchFamily="34" charset="0"/>
            </a:endParaRPr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0330967"/>
              </p:ext>
            </p:extLst>
          </p:nvPr>
        </p:nvGraphicFramePr>
        <p:xfrm>
          <a:off x="129084" y="980728"/>
          <a:ext cx="8928546" cy="18178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18780"/>
                <a:gridCol w="504056"/>
                <a:gridCol w="648072"/>
                <a:gridCol w="648072"/>
                <a:gridCol w="576064"/>
                <a:gridCol w="648072"/>
                <a:gridCol w="648072"/>
                <a:gridCol w="648072"/>
                <a:gridCol w="645546"/>
                <a:gridCol w="743740"/>
              </a:tblGrid>
              <a:tr h="564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Parametr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L</a:t>
                      </a:r>
                      <a:r>
                        <a:rPr lang="cs-CZ" sz="1600" baseline="-25000">
                          <a:effectLst/>
                        </a:rPr>
                        <a:t>1</a:t>
                      </a:r>
                      <a:r>
                        <a:rPr lang="cs-CZ" sz="1600">
                          <a:effectLst/>
                        </a:rPr>
                        <a:t>W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L</a:t>
                      </a:r>
                      <a:r>
                        <a:rPr lang="cs-CZ" sz="1600" baseline="-25000">
                          <a:effectLst/>
                        </a:rPr>
                        <a:t>2</a:t>
                      </a:r>
                      <a:r>
                        <a:rPr lang="cs-CZ" sz="1600">
                          <a:effectLst/>
                        </a:rPr>
                        <a:t>W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L</a:t>
                      </a:r>
                      <a:r>
                        <a:rPr lang="cs-CZ" sz="1600" baseline="-25000">
                          <a:effectLst/>
                        </a:rPr>
                        <a:t>1</a:t>
                      </a:r>
                      <a:r>
                        <a:rPr lang="cs-CZ" sz="1600">
                          <a:effectLst/>
                        </a:rPr>
                        <a:t>C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L</a:t>
                      </a:r>
                      <a:r>
                        <a:rPr lang="cs-CZ" sz="1600" baseline="-25000">
                          <a:effectLst/>
                        </a:rPr>
                        <a:t>2</a:t>
                      </a:r>
                      <a:r>
                        <a:rPr lang="cs-CZ" sz="1600">
                          <a:effectLst/>
                        </a:rPr>
                        <a:t>C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L</a:t>
                      </a:r>
                      <a:r>
                        <a:rPr lang="cs-CZ" sz="1600" baseline="-25000">
                          <a:effectLst/>
                        </a:rPr>
                        <a:t>1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L</a:t>
                      </a:r>
                      <a:r>
                        <a:rPr lang="cs-CZ" sz="1600" baseline="-25000">
                          <a:effectLst/>
                        </a:rPr>
                        <a:t>2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W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C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L</a:t>
                      </a:r>
                      <a:r>
                        <a:rPr lang="cs-CZ" sz="1600" baseline="-25000">
                          <a:effectLst/>
                        </a:rPr>
                        <a:t>1</a:t>
                      </a:r>
                      <a:r>
                        <a:rPr lang="cs-CZ" sz="1600">
                          <a:effectLst/>
                        </a:rPr>
                        <a:t>L</a:t>
                      </a:r>
                      <a:r>
                        <a:rPr lang="cs-CZ" sz="1600" baseline="-25000">
                          <a:effectLst/>
                        </a:rPr>
                        <a:t>2</a:t>
                      </a:r>
                      <a:r>
                        <a:rPr lang="cs-CZ" sz="1600">
                          <a:effectLst/>
                        </a:rPr>
                        <a:t>WC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313307">
                <a:tc>
                  <a:txBody>
                    <a:bodyPr/>
                    <a:lstStyle/>
                    <a:p>
                      <a:pPr indent="95250" algn="just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Absolutní člen regrese: b</a:t>
                      </a:r>
                      <a:r>
                        <a:rPr lang="cs-CZ" sz="1600" baseline="-25000">
                          <a:effectLst/>
                        </a:rPr>
                        <a:t>0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70180" algn="dec"/>
                        </a:tabLst>
                      </a:pPr>
                      <a:r>
                        <a:rPr lang="cs-CZ" sz="1600" dirty="0">
                          <a:effectLst/>
                        </a:rPr>
                        <a:t>0.314</a:t>
                      </a:r>
                      <a:endParaRPr lang="cs-CZ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745" algn="dec"/>
                        </a:tabLst>
                      </a:pPr>
                      <a:r>
                        <a:rPr lang="cs-CZ" sz="1600">
                          <a:effectLst/>
                        </a:rPr>
                        <a:t>0.283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70815" algn="dec"/>
                        </a:tabLst>
                      </a:pPr>
                      <a:r>
                        <a:rPr lang="cs-CZ" sz="1600">
                          <a:effectLst/>
                        </a:rPr>
                        <a:t>1.890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70180" algn="dec"/>
                        </a:tabLst>
                      </a:pPr>
                      <a:r>
                        <a:rPr lang="cs-CZ" sz="1600">
                          <a:effectLst/>
                        </a:rPr>
                        <a:t>2.157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5100" algn="dec"/>
                        </a:tabLst>
                      </a:pPr>
                      <a:r>
                        <a:rPr lang="cs-CZ" sz="1600">
                          <a:effectLst/>
                        </a:rPr>
                        <a:t>0.858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4465" algn="dec"/>
                        </a:tabLst>
                      </a:pPr>
                      <a:r>
                        <a:rPr lang="cs-CZ" sz="1600">
                          <a:effectLst/>
                        </a:rPr>
                        <a:t>0.969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4465" algn="dec"/>
                        </a:tabLst>
                      </a:pPr>
                      <a:r>
                        <a:rPr lang="cs-CZ" sz="1600">
                          <a:effectLst/>
                        </a:rPr>
                        <a:t>0.343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8600" algn="dec"/>
                        </a:tabLst>
                      </a:pPr>
                      <a:r>
                        <a:rPr lang="cs-CZ" sz="1600">
                          <a:effectLst/>
                        </a:rPr>
                        <a:t>2.031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48285" algn="dec"/>
                        </a:tabLst>
                      </a:pPr>
                      <a:r>
                        <a:rPr lang="cs-CZ" sz="1600">
                          <a:effectLst/>
                        </a:rPr>
                        <a:t>0.793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313307">
                <a:tc>
                  <a:txBody>
                    <a:bodyPr/>
                    <a:lstStyle/>
                    <a:p>
                      <a:pPr indent="95250" algn="just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Směrnice regresních přímek: b</a:t>
                      </a:r>
                      <a:r>
                        <a:rPr lang="cs-CZ" sz="1600" baseline="-25000">
                          <a:effectLst/>
                        </a:rPr>
                        <a:t>1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70180" algn="dec"/>
                        </a:tabLst>
                      </a:pPr>
                      <a:r>
                        <a:rPr lang="cs-CZ" sz="1600" dirty="0">
                          <a:effectLst/>
                        </a:rPr>
                        <a:t>1.923</a:t>
                      </a:r>
                      <a:endParaRPr lang="cs-CZ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745" algn="dec"/>
                        </a:tabLst>
                      </a:pPr>
                      <a:r>
                        <a:rPr lang="cs-CZ" sz="1600" dirty="0">
                          <a:effectLst/>
                        </a:rPr>
                        <a:t>1.614</a:t>
                      </a:r>
                      <a:endParaRPr lang="cs-CZ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70815" algn="dec"/>
                        </a:tabLst>
                      </a:pPr>
                      <a:r>
                        <a:rPr lang="cs-CZ" sz="1600">
                          <a:effectLst/>
                        </a:rPr>
                        <a:t>0.921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70180" algn="dec"/>
                        </a:tabLst>
                      </a:pPr>
                      <a:r>
                        <a:rPr lang="cs-CZ" sz="1600">
                          <a:effectLst/>
                        </a:rPr>
                        <a:t>0.763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5100" algn="dec"/>
                        </a:tabLst>
                      </a:pPr>
                      <a:r>
                        <a:rPr lang="cs-CZ" sz="1600">
                          <a:effectLst/>
                        </a:rPr>
                        <a:t>1.315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4465" algn="dec"/>
                        </a:tabLst>
                      </a:pPr>
                      <a:r>
                        <a:rPr lang="cs-CZ" sz="1600">
                          <a:effectLst/>
                        </a:rPr>
                        <a:t>1.154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4465" algn="dec"/>
                        </a:tabLst>
                      </a:pPr>
                      <a:r>
                        <a:rPr lang="cs-CZ" sz="1600">
                          <a:effectLst/>
                        </a:rPr>
                        <a:t>1.633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8600" algn="dec"/>
                        </a:tabLst>
                      </a:pPr>
                      <a:r>
                        <a:rPr lang="cs-CZ" sz="1600">
                          <a:effectLst/>
                        </a:rPr>
                        <a:t>0.833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48285" algn="dec"/>
                        </a:tabLst>
                      </a:pPr>
                      <a:r>
                        <a:rPr lang="cs-CZ" sz="1600">
                          <a:effectLst/>
                        </a:rPr>
                        <a:t>1.326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313307">
                <a:tc>
                  <a:txBody>
                    <a:bodyPr/>
                    <a:lstStyle/>
                    <a:p>
                      <a:pPr indent="95250" algn="just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Počet bodů v regresi: n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70180" algn="dec"/>
                        </a:tabLst>
                      </a:pPr>
                      <a:r>
                        <a:rPr lang="cs-CZ" sz="1600">
                          <a:effectLst/>
                        </a:rPr>
                        <a:t>25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745" algn="dec"/>
                        </a:tabLst>
                      </a:pPr>
                      <a:r>
                        <a:rPr lang="cs-CZ" sz="1600" dirty="0">
                          <a:effectLst/>
                        </a:rPr>
                        <a:t>21</a:t>
                      </a:r>
                      <a:endParaRPr lang="cs-CZ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70815" algn="dec"/>
                        </a:tabLst>
                      </a:pPr>
                      <a:r>
                        <a:rPr lang="cs-CZ" sz="1600" dirty="0">
                          <a:effectLst/>
                        </a:rPr>
                        <a:t>18</a:t>
                      </a:r>
                      <a:endParaRPr lang="cs-CZ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70180" algn="dec"/>
                        </a:tabLst>
                      </a:pPr>
                      <a:r>
                        <a:rPr lang="cs-CZ" sz="1600">
                          <a:effectLst/>
                        </a:rPr>
                        <a:t>17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5100" algn="dec"/>
                        </a:tabLst>
                      </a:pPr>
                      <a:r>
                        <a:rPr lang="cs-CZ" sz="1600">
                          <a:effectLst/>
                        </a:rPr>
                        <a:t>43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4465" algn="dec"/>
                        </a:tabLst>
                      </a:pPr>
                      <a:r>
                        <a:rPr lang="cs-CZ" sz="1600">
                          <a:effectLst/>
                        </a:rPr>
                        <a:t>38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4465" algn="dec"/>
                        </a:tabLst>
                      </a:pPr>
                      <a:r>
                        <a:rPr lang="cs-CZ" sz="1600">
                          <a:effectLst/>
                        </a:rPr>
                        <a:t>46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8600" algn="dec"/>
                        </a:tabLst>
                      </a:pPr>
                      <a:r>
                        <a:rPr lang="cs-CZ" sz="1600">
                          <a:effectLst/>
                        </a:rPr>
                        <a:t>35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48285" algn="dec"/>
                        </a:tabLst>
                      </a:pPr>
                      <a:r>
                        <a:rPr lang="cs-CZ" sz="1600">
                          <a:effectLst/>
                        </a:rPr>
                        <a:t>81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313307">
                <a:tc>
                  <a:txBody>
                    <a:bodyPr/>
                    <a:lstStyle/>
                    <a:p>
                      <a:pPr indent="95250" algn="just"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Reziduální rozptyl </a:t>
                      </a:r>
                      <a:r>
                        <a:rPr lang="cs-CZ" sz="1600" dirty="0">
                          <a:effectLst/>
                          <a:sym typeface="Symbol"/>
                        </a:rPr>
                        <a:t></a:t>
                      </a:r>
                      <a:r>
                        <a:rPr lang="cs-CZ" sz="1600" baseline="30000" dirty="0">
                          <a:effectLst/>
                        </a:rPr>
                        <a:t>2</a:t>
                      </a:r>
                      <a:r>
                        <a:rPr lang="cs-CZ" sz="1600" dirty="0">
                          <a:effectLst/>
                        </a:rPr>
                        <a:t> </a:t>
                      </a:r>
                      <a:endParaRPr lang="cs-CZ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70180" algn="dec"/>
                        </a:tabLst>
                      </a:pPr>
                      <a:r>
                        <a:rPr lang="cs-CZ" sz="1600" dirty="0">
                          <a:effectLst/>
                        </a:rPr>
                        <a:t>0.120</a:t>
                      </a:r>
                      <a:endParaRPr lang="cs-CZ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745" algn="dec"/>
                        </a:tabLst>
                      </a:pPr>
                      <a:r>
                        <a:rPr lang="cs-CZ" sz="1600" dirty="0">
                          <a:effectLst/>
                        </a:rPr>
                        <a:t>0.0718</a:t>
                      </a:r>
                      <a:endParaRPr lang="cs-CZ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70815" algn="dec"/>
                        </a:tabLst>
                      </a:pPr>
                      <a:r>
                        <a:rPr lang="cs-CZ" sz="1600" dirty="0">
                          <a:effectLst/>
                        </a:rPr>
                        <a:t>2.022</a:t>
                      </a:r>
                      <a:endParaRPr lang="cs-CZ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70180" algn="dec"/>
                        </a:tabLst>
                      </a:pPr>
                      <a:r>
                        <a:rPr lang="cs-CZ" sz="1600" dirty="0">
                          <a:effectLst/>
                        </a:rPr>
                        <a:t>0.974</a:t>
                      </a:r>
                      <a:endParaRPr lang="cs-CZ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5100" algn="dec"/>
                        </a:tabLst>
                      </a:pPr>
                      <a:r>
                        <a:rPr lang="cs-CZ" sz="1600" dirty="0">
                          <a:effectLst/>
                        </a:rPr>
                        <a:t>1.150</a:t>
                      </a:r>
                      <a:endParaRPr lang="cs-CZ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4465" algn="dec"/>
                        </a:tabLst>
                      </a:pPr>
                      <a:r>
                        <a:rPr lang="cs-CZ" sz="1600" dirty="0">
                          <a:effectLst/>
                        </a:rPr>
                        <a:t>0.936</a:t>
                      </a:r>
                      <a:endParaRPr lang="cs-CZ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4465" algn="dec"/>
                        </a:tabLst>
                      </a:pPr>
                      <a:r>
                        <a:rPr lang="cs-CZ" sz="1600" dirty="0">
                          <a:effectLst/>
                        </a:rPr>
                        <a:t>0.0985</a:t>
                      </a:r>
                      <a:endParaRPr lang="cs-CZ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8600" algn="dec"/>
                        </a:tabLst>
                      </a:pPr>
                      <a:r>
                        <a:rPr lang="cs-CZ" sz="1600" dirty="0">
                          <a:effectLst/>
                        </a:rPr>
                        <a:t>1.435</a:t>
                      </a:r>
                      <a:endParaRPr lang="cs-CZ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48285" algn="dec"/>
                        </a:tabLst>
                      </a:pPr>
                      <a:r>
                        <a:rPr lang="cs-CZ" sz="1600" dirty="0">
                          <a:effectLst/>
                        </a:rPr>
                        <a:t>1.112</a:t>
                      </a:r>
                      <a:endParaRPr lang="cs-CZ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Tabulka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29074426"/>
                  </p:ext>
                </p:extLst>
              </p:nvPr>
            </p:nvGraphicFramePr>
            <p:xfrm>
              <a:off x="129085" y="3776632"/>
              <a:ext cx="8928544" cy="1812608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4271559"/>
                    <a:gridCol w="1142606"/>
                    <a:gridCol w="560369"/>
                    <a:gridCol w="641463"/>
                    <a:gridCol w="641463"/>
                    <a:gridCol w="550346"/>
                    <a:gridCol w="560369"/>
                    <a:gridCol w="560369"/>
                  </a:tblGrid>
                  <a:tr h="215900">
                    <a:tc rowSpan="4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 dirty="0">
                              <a:effectLst/>
                            </a:rPr>
                            <a:t>Porovnávané přímky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1</a:t>
                          </a:r>
                          <a:r>
                            <a:rPr lang="cs-CZ" sz="1600">
                              <a:effectLst/>
                            </a:rPr>
                            <a:t>W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1</a:t>
                          </a:r>
                          <a:r>
                            <a:rPr lang="cs-CZ" sz="1600">
                              <a:effectLst/>
                            </a:rPr>
                            <a:t>W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2</a:t>
                          </a:r>
                          <a:r>
                            <a:rPr lang="cs-CZ" sz="1600">
                              <a:effectLst/>
                            </a:rPr>
                            <a:t>W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1</a:t>
                          </a:r>
                          <a:r>
                            <a:rPr lang="cs-CZ" sz="1600">
                              <a:effectLst/>
                            </a:rPr>
                            <a:t>W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1</a:t>
                          </a:r>
                          <a:r>
                            <a:rPr lang="cs-CZ" sz="1600">
                              <a:effectLst/>
                            </a:rPr>
                            <a:t>C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1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W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</a:tr>
                  <a:tr h="179705"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2</a:t>
                          </a:r>
                          <a:r>
                            <a:rPr lang="cs-CZ" sz="1600">
                              <a:effectLst/>
                            </a:rPr>
                            <a:t>W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179705"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1</a:t>
                          </a:r>
                          <a:r>
                            <a:rPr lang="cs-CZ" sz="1600">
                              <a:effectLst/>
                            </a:rPr>
                            <a:t>C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1</a:t>
                          </a:r>
                          <a:r>
                            <a:rPr lang="cs-CZ" sz="1600">
                              <a:effectLst/>
                            </a:rPr>
                            <a:t>C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2</a:t>
                          </a:r>
                          <a:r>
                            <a:rPr lang="cs-CZ" sz="1600">
                              <a:effectLst/>
                            </a:rPr>
                            <a:t>C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2</a:t>
                          </a:r>
                          <a:r>
                            <a:rPr lang="cs-CZ" sz="1600">
                              <a:effectLst/>
                            </a:rPr>
                            <a:t>W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2</a:t>
                          </a:r>
                          <a:r>
                            <a:rPr lang="cs-CZ" sz="1600">
                              <a:effectLst/>
                            </a:rPr>
                            <a:t>C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2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C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</a:tr>
                  <a:tr h="179705"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2</a:t>
                          </a:r>
                          <a:r>
                            <a:rPr lang="cs-CZ" sz="1600">
                              <a:effectLst/>
                            </a:rPr>
                            <a:t>C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179705">
                    <a:tc>
                      <a:txBody>
                        <a:bodyPr/>
                        <a:lstStyle/>
                        <a:p>
                          <a:pPr indent="98425" algn="just">
                            <a:spcAft>
                              <a:spcPts val="0"/>
                            </a:spcAft>
                          </a:pPr>
                          <a:r>
                            <a:rPr lang="cs-CZ" sz="1600" dirty="0">
                              <a:effectLst/>
                            </a:rPr>
                            <a:t>Sdružený odhad rozptylu: 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cs-CZ" sz="1600">
                                      <a:effectLst/>
                                    </a:rPr>
                                  </m:ctrlPr>
                                </m:sSubSup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cs-CZ" sz="1600">
                                          <a:effectLst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cs-CZ" sz="1600">
                                          <a:effectLst/>
                                        </a:rPr>
                                        <m:t>𝜎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cs-CZ" sz="1600">
                                      <a:effectLst/>
                                    </a:rPr>
                                    <m:t>𝑐</m:t>
                                  </m:r>
                                </m:sub>
                                <m:sup>
                                  <m:r>
                                    <a:rPr lang="cs-CZ" sz="1600">
                                      <a:effectLst/>
                                    </a:rPr>
                                    <m:t>2</m:t>
                                  </m:r>
                                </m:sup>
                              </m:sSubSup>
                            </m:oMath>
                          </a14:m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9685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0.700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0.900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0.470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0.0979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1.515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1.050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0.671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</a:tr>
                  <a:tr h="179705">
                    <a:tc>
                      <a:txBody>
                        <a:bodyPr/>
                        <a:lstStyle/>
                        <a:p>
                          <a:pPr indent="98425" algn="just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Bartlettovo kritérium: B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96850" algn="dec"/>
                            </a:tabLst>
                          </a:pPr>
                          <a:r>
                            <a:rPr lang="cs-CZ" sz="1600" b="1" dirty="0">
                              <a:solidFill>
                                <a:srgbClr val="FF0000"/>
                              </a:solidFill>
                              <a:effectLst/>
                            </a:rPr>
                            <a:t>60.53</a:t>
                          </a:r>
                          <a:r>
                            <a:rPr lang="cs-CZ" sz="1600" b="1" baseline="30000" dirty="0">
                              <a:solidFill>
                                <a:srgbClr val="FF0000"/>
                              </a:solidFill>
                              <a:effectLst/>
                            </a:rPr>
                            <a:t>*</a:t>
                          </a:r>
                          <a:endParaRPr lang="cs-CZ" sz="1600" b="1" dirty="0">
                            <a:solidFill>
                              <a:srgbClr val="FF000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 b="1" dirty="0">
                              <a:solidFill>
                                <a:srgbClr val="FF0000"/>
                              </a:solidFill>
                              <a:effectLst/>
                            </a:rPr>
                            <a:t>32.62</a:t>
                          </a:r>
                          <a:r>
                            <a:rPr lang="cs-CZ" sz="1600" b="1" baseline="30000" dirty="0">
                              <a:solidFill>
                                <a:srgbClr val="FF0000"/>
                              </a:solidFill>
                              <a:effectLst/>
                            </a:rPr>
                            <a:t>*</a:t>
                          </a:r>
                          <a:endParaRPr lang="cs-CZ" sz="1600" b="1" dirty="0">
                            <a:solidFill>
                              <a:srgbClr val="FF000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 b="1" dirty="0">
                              <a:solidFill>
                                <a:srgbClr val="FF0000"/>
                              </a:solidFill>
                              <a:effectLst/>
                            </a:rPr>
                            <a:t>24.03</a:t>
                          </a:r>
                          <a:r>
                            <a:rPr lang="cs-CZ" sz="1600" b="1" baseline="30000" dirty="0">
                              <a:solidFill>
                                <a:srgbClr val="FF0000"/>
                              </a:solidFill>
                              <a:effectLst/>
                            </a:rPr>
                            <a:t>*</a:t>
                          </a:r>
                          <a:endParaRPr lang="cs-CZ" sz="1600" b="1" dirty="0">
                            <a:solidFill>
                              <a:srgbClr val="FF000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1.282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1.943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0.399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 b="1" dirty="0">
                              <a:solidFill>
                                <a:srgbClr val="FF0000"/>
                              </a:solidFill>
                              <a:effectLst/>
                            </a:rPr>
                            <a:t>58.56</a:t>
                          </a:r>
                          <a:r>
                            <a:rPr lang="cs-CZ" sz="1600" b="1" baseline="30000" dirty="0">
                              <a:solidFill>
                                <a:srgbClr val="FF0000"/>
                              </a:solidFill>
                              <a:effectLst/>
                            </a:rPr>
                            <a:t>*</a:t>
                          </a:r>
                          <a:endParaRPr lang="cs-CZ" sz="1600" b="1" dirty="0">
                            <a:solidFill>
                              <a:srgbClr val="FF000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</a:tr>
                  <a:tr h="179705">
                    <a:tc>
                      <a:txBody>
                        <a:bodyPr/>
                        <a:lstStyle/>
                        <a:p>
                          <a:pPr indent="98425" algn="just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Kritická hodnota Bartlettova kritéria: 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cs-CZ" sz="1600">
                                      <a:effectLst/>
                                    </a:rPr>
                                  </m:ctrlPr>
                                </m:sSubSupPr>
                                <m:e>
                                  <m:r>
                                    <a:rPr lang="cs-CZ" sz="1600">
                                      <a:effectLst/>
                                    </a:rPr>
                                    <m:t>𝜒</m:t>
                                  </m:r>
                                </m:e>
                                <m:sub>
                                  <m:r>
                                    <a:rPr lang="cs-CZ" sz="1600">
                                      <a:effectLst/>
                                    </a:rPr>
                                    <m:t>0.95</m:t>
                                  </m:r>
                                </m:sub>
                                <m:sup>
                                  <m:r>
                                    <a:rPr lang="cs-CZ" sz="1600">
                                      <a:effectLst/>
                                    </a:rPr>
                                    <m:t>2</m:t>
                                  </m:r>
                                </m:sup>
                              </m:sSubSup>
                              <m:d>
                                <m:dPr>
                                  <m:ctrlPr>
                                    <a:rPr lang="cs-CZ" sz="1600">
                                      <a:effectLst/>
                                    </a:rPr>
                                  </m:ctrlPr>
                                </m:dPr>
                                <m:e>
                                  <m:r>
                                    <a:rPr lang="cs-CZ" sz="1600">
                                      <a:effectLst/>
                                    </a:rPr>
                                    <m:t>𝑀</m:t>
                                  </m:r>
                                  <m:r>
                                    <a:rPr lang="cs-CZ" sz="1600">
                                      <a:effectLst/>
                                    </a:rPr>
                                    <m:t>−1</m:t>
                                  </m:r>
                                </m:e>
                              </m:d>
                            </m:oMath>
                          </a14:m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9685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9.49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5.99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5.99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5.99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5.99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5.99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5.99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4" name="Tabulka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29074426"/>
                  </p:ext>
                </p:extLst>
              </p:nvPr>
            </p:nvGraphicFramePr>
            <p:xfrm>
              <a:off x="129085" y="3776632"/>
              <a:ext cx="8928544" cy="1812608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4271559"/>
                    <a:gridCol w="1142606"/>
                    <a:gridCol w="560369"/>
                    <a:gridCol w="641463"/>
                    <a:gridCol w="641463"/>
                    <a:gridCol w="550346"/>
                    <a:gridCol w="560369"/>
                    <a:gridCol w="560369"/>
                  </a:tblGrid>
                  <a:tr h="250190">
                    <a:tc rowSpan="4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 dirty="0">
                              <a:effectLst/>
                            </a:rPr>
                            <a:t>Porovnávané přímky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1</a:t>
                          </a:r>
                          <a:r>
                            <a:rPr lang="cs-CZ" sz="1600">
                              <a:effectLst/>
                            </a:rPr>
                            <a:t>W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1</a:t>
                          </a:r>
                          <a:r>
                            <a:rPr lang="cs-CZ" sz="1600">
                              <a:effectLst/>
                            </a:rPr>
                            <a:t>W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2</a:t>
                          </a:r>
                          <a:r>
                            <a:rPr lang="cs-CZ" sz="1600">
                              <a:effectLst/>
                            </a:rPr>
                            <a:t>W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1</a:t>
                          </a:r>
                          <a:r>
                            <a:rPr lang="cs-CZ" sz="1600">
                              <a:effectLst/>
                            </a:rPr>
                            <a:t>W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1</a:t>
                          </a:r>
                          <a:r>
                            <a:rPr lang="cs-CZ" sz="1600">
                              <a:effectLst/>
                            </a:rPr>
                            <a:t>C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1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W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</a:tr>
                  <a:tr h="250190"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2</a:t>
                          </a:r>
                          <a:r>
                            <a:rPr lang="cs-CZ" sz="1600">
                              <a:effectLst/>
                            </a:rPr>
                            <a:t>W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250190"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1</a:t>
                          </a:r>
                          <a:r>
                            <a:rPr lang="cs-CZ" sz="1600">
                              <a:effectLst/>
                            </a:rPr>
                            <a:t>C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1</a:t>
                          </a:r>
                          <a:r>
                            <a:rPr lang="cs-CZ" sz="1600">
                              <a:effectLst/>
                            </a:rPr>
                            <a:t>C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2</a:t>
                          </a:r>
                          <a:r>
                            <a:rPr lang="cs-CZ" sz="1600">
                              <a:effectLst/>
                            </a:rPr>
                            <a:t>C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2</a:t>
                          </a:r>
                          <a:r>
                            <a:rPr lang="cs-CZ" sz="1600">
                              <a:effectLst/>
                            </a:rPr>
                            <a:t>W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2</a:t>
                          </a:r>
                          <a:r>
                            <a:rPr lang="cs-CZ" sz="1600">
                              <a:effectLst/>
                            </a:rPr>
                            <a:t>C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2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C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</a:tr>
                  <a:tr h="250190"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2</a:t>
                          </a:r>
                          <a:r>
                            <a:rPr lang="cs-CZ" sz="1600">
                              <a:effectLst/>
                            </a:rPr>
                            <a:t>C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279337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marL="6350" marR="6350" marT="6350" marB="0" anchor="ctr">
                        <a:blipFill rotWithShape="1">
                          <a:blip r:embed="rId2"/>
                          <a:stretch>
                            <a:fillRect t="-378261" r="-108987" b="-2282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9685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0.700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0.900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0.470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0.0979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1.515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1.050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0.671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</a:tr>
                  <a:tr h="250190">
                    <a:tc>
                      <a:txBody>
                        <a:bodyPr/>
                        <a:lstStyle/>
                        <a:p>
                          <a:pPr indent="98425" algn="just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Bartlettovo kritérium: B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96850" algn="dec"/>
                            </a:tabLst>
                          </a:pPr>
                          <a:r>
                            <a:rPr lang="cs-CZ" sz="1600" b="1" dirty="0">
                              <a:solidFill>
                                <a:srgbClr val="FF0000"/>
                              </a:solidFill>
                              <a:effectLst/>
                            </a:rPr>
                            <a:t>60.53</a:t>
                          </a:r>
                          <a:r>
                            <a:rPr lang="cs-CZ" sz="1600" b="1" baseline="30000" dirty="0">
                              <a:solidFill>
                                <a:srgbClr val="FF0000"/>
                              </a:solidFill>
                              <a:effectLst/>
                            </a:rPr>
                            <a:t>*</a:t>
                          </a:r>
                          <a:endParaRPr lang="cs-CZ" sz="1600" b="1" dirty="0">
                            <a:solidFill>
                              <a:srgbClr val="FF000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 b="1" dirty="0">
                              <a:solidFill>
                                <a:srgbClr val="FF0000"/>
                              </a:solidFill>
                              <a:effectLst/>
                            </a:rPr>
                            <a:t>32.62</a:t>
                          </a:r>
                          <a:r>
                            <a:rPr lang="cs-CZ" sz="1600" b="1" baseline="30000" dirty="0">
                              <a:solidFill>
                                <a:srgbClr val="FF0000"/>
                              </a:solidFill>
                              <a:effectLst/>
                            </a:rPr>
                            <a:t>*</a:t>
                          </a:r>
                          <a:endParaRPr lang="cs-CZ" sz="1600" b="1" dirty="0">
                            <a:solidFill>
                              <a:srgbClr val="FF000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 b="1" dirty="0">
                              <a:solidFill>
                                <a:srgbClr val="FF0000"/>
                              </a:solidFill>
                              <a:effectLst/>
                            </a:rPr>
                            <a:t>24.03</a:t>
                          </a:r>
                          <a:r>
                            <a:rPr lang="cs-CZ" sz="1600" b="1" baseline="30000" dirty="0">
                              <a:solidFill>
                                <a:srgbClr val="FF0000"/>
                              </a:solidFill>
                              <a:effectLst/>
                            </a:rPr>
                            <a:t>*</a:t>
                          </a:r>
                          <a:endParaRPr lang="cs-CZ" sz="1600" b="1" dirty="0">
                            <a:solidFill>
                              <a:srgbClr val="FF000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1.282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1.943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0.399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 b="1" dirty="0">
                              <a:solidFill>
                                <a:srgbClr val="FF0000"/>
                              </a:solidFill>
                              <a:effectLst/>
                            </a:rPr>
                            <a:t>58.56</a:t>
                          </a:r>
                          <a:r>
                            <a:rPr lang="cs-CZ" sz="1600" b="1" baseline="30000" dirty="0">
                              <a:solidFill>
                                <a:srgbClr val="FF0000"/>
                              </a:solidFill>
                              <a:effectLst/>
                            </a:rPr>
                            <a:t>*</a:t>
                          </a:r>
                          <a:endParaRPr lang="cs-CZ" sz="1600" b="1" dirty="0">
                            <a:solidFill>
                              <a:srgbClr val="FF000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</a:tr>
                  <a:tr h="282321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marL="6350" marR="6350" marT="6350" marB="0" anchor="ctr">
                        <a:blipFill rotWithShape="1">
                          <a:blip r:embed="rId2"/>
                          <a:stretch>
                            <a:fillRect t="-567391" r="-108987" b="-391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9685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9.49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5.99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5.99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5.99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5.99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5.99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97790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5.99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Obdélník 4"/>
          <p:cNvSpPr/>
          <p:nvPr/>
        </p:nvSpPr>
        <p:spPr>
          <a:xfrm>
            <a:off x="179511" y="3105835"/>
            <a:ext cx="88781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 algn="ctr"/>
            <a:r>
              <a:rPr lang="cs-CZ" sz="2000" b="1" dirty="0" smtClean="0">
                <a:latin typeface="Arial" charset="0"/>
              </a:rPr>
              <a:t>Přehled výsledků </a:t>
            </a:r>
            <a:r>
              <a:rPr lang="cs-CZ" sz="2000" b="1" dirty="0" err="1">
                <a:latin typeface="Arial" charset="0"/>
              </a:rPr>
              <a:t>Bartlettova</a:t>
            </a:r>
            <a:r>
              <a:rPr lang="cs-CZ" sz="2000" b="1" dirty="0">
                <a:latin typeface="Arial" charset="0"/>
              </a:rPr>
              <a:t> testu pro vzájemná porovnávání rozptylů</a:t>
            </a:r>
          </a:p>
        </p:txBody>
      </p:sp>
    </p:spTree>
    <p:extLst>
      <p:ext uri="{BB962C8B-B14F-4D97-AF65-F5344CB8AC3E}">
        <p14:creationId xmlns:p14="http://schemas.microsoft.com/office/powerpoint/2010/main" val="58698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ovéPole 2"/>
          <p:cNvSpPr txBox="1">
            <a:spLocks noChangeArrowheads="1"/>
          </p:cNvSpPr>
          <p:nvPr/>
        </p:nvSpPr>
        <p:spPr bwMode="auto">
          <a:xfrm>
            <a:off x="129083" y="468313"/>
            <a:ext cx="89285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82563" indent="-18256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s-CZ" sz="2000" b="1" dirty="0" smtClean="0">
                <a:latin typeface="Arial" charset="0"/>
              </a:rPr>
              <a:t>Přehled výsledků </a:t>
            </a:r>
            <a:r>
              <a:rPr lang="cs-CZ" sz="2000" b="1" dirty="0">
                <a:latin typeface="Arial" charset="0"/>
              </a:rPr>
              <a:t>F-testů pro vzájemná porovnávání regresních přímek</a:t>
            </a:r>
            <a:endParaRPr lang="cs-CZ" sz="2000" b="1" dirty="0">
              <a:latin typeface="Arial" charset="0"/>
            </a:endParaRPr>
          </a:p>
        </p:txBody>
      </p:sp>
      <p:sp>
        <p:nvSpPr>
          <p:cNvPr id="6" name="TextovéPole 8"/>
          <p:cNvSpPr txBox="1">
            <a:spLocks noChangeArrowheads="1"/>
          </p:cNvSpPr>
          <p:nvPr/>
        </p:nvSpPr>
        <p:spPr bwMode="auto">
          <a:xfrm>
            <a:off x="328613" y="52388"/>
            <a:ext cx="84201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VII. </a:t>
            </a:r>
            <a:r>
              <a:rPr lang="cs-CZ" sz="900" dirty="0">
                <a:solidFill>
                  <a:schemeClr val="bg1"/>
                </a:solidFill>
                <a:latin typeface="Helvetica" pitchFamily="34" charset="0"/>
              </a:rPr>
              <a:t>česko-slovenská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konference </a:t>
            </a:r>
            <a:r>
              <a:rPr lang="cs-CZ" sz="500" b="1" dirty="0" smtClean="0">
                <a:solidFill>
                  <a:schemeClr val="bg1"/>
                </a:solidFill>
                <a:latin typeface="Helvetica" pitchFamily="34" charset="0"/>
              </a:rPr>
              <a:t>	</a:t>
            </a:r>
          </a:p>
          <a:p>
            <a:pPr>
              <a:tabLst>
                <a:tab pos="92075" algn="l"/>
                <a:tab pos="6278563" algn="l"/>
              </a:tabLst>
              <a:defRPr/>
            </a:pPr>
            <a:r>
              <a:rPr lang="cs-CZ" sz="1200" b="1" dirty="0">
                <a:solidFill>
                  <a:schemeClr val="bg1"/>
                </a:solidFill>
                <a:latin typeface="Helvetica" pitchFamily="34" charset="0"/>
              </a:rPr>
              <a:t>Doprava, zdraví a životní </a:t>
            </a:r>
            <a:r>
              <a:rPr lang="cs-CZ" sz="1200" b="1" dirty="0" smtClean="0">
                <a:solidFill>
                  <a:schemeClr val="bg1"/>
                </a:solidFill>
                <a:latin typeface="Helvetica" pitchFamily="34" charset="0"/>
              </a:rPr>
              <a:t>prostředí</a:t>
            </a:r>
            <a:r>
              <a:rPr lang="cs-CZ" sz="800" dirty="0" smtClean="0">
                <a:solidFill>
                  <a:schemeClr val="bg1"/>
                </a:solidFill>
                <a:latin typeface="Helvetica" pitchFamily="34" charset="0"/>
              </a:rPr>
              <a:t>		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7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 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1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 – 8. 11. 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 201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6 </a:t>
            </a:r>
            <a:r>
              <a:rPr lang="cs-CZ" sz="1050" dirty="0" smtClean="0">
                <a:solidFill>
                  <a:schemeClr val="bg1"/>
                </a:solidFill>
                <a:latin typeface="Helvetica" pitchFamily="34" charset="0"/>
              </a:rPr>
              <a:t>–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Brno</a:t>
            </a:r>
            <a:endParaRPr lang="cs-CZ" sz="800" dirty="0" smtClean="0">
              <a:solidFill>
                <a:schemeClr val="bg1"/>
              </a:solidFill>
              <a:latin typeface="Helvetica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" name="Tabulka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99408910"/>
                  </p:ext>
                </p:extLst>
              </p:nvPr>
            </p:nvGraphicFramePr>
            <p:xfrm>
              <a:off x="129084" y="980728"/>
              <a:ext cx="8928546" cy="3826862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3686089"/>
                    <a:gridCol w="831852"/>
                    <a:gridCol w="704839"/>
                    <a:gridCol w="704839"/>
                    <a:gridCol w="736144"/>
                    <a:gridCol w="779972"/>
                    <a:gridCol w="779972"/>
                    <a:gridCol w="704839"/>
                  </a:tblGrid>
                  <a:tr h="179705">
                    <a:tc rowSpan="4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 dirty="0">
                              <a:effectLst/>
                            </a:rPr>
                            <a:t>Porovnávané přímky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1</a:t>
                          </a:r>
                          <a:r>
                            <a:rPr lang="cs-CZ" sz="1600">
                              <a:effectLst/>
                            </a:rPr>
                            <a:t>W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1</a:t>
                          </a:r>
                          <a:r>
                            <a:rPr lang="cs-CZ" sz="1600">
                              <a:effectLst/>
                            </a:rPr>
                            <a:t>W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 dirty="0">
                              <a:effectLst/>
                            </a:rPr>
                            <a:t>L</a:t>
                          </a:r>
                          <a:r>
                            <a:rPr lang="cs-CZ" sz="1600" baseline="-25000" dirty="0">
                              <a:effectLst/>
                            </a:rPr>
                            <a:t>2</a:t>
                          </a:r>
                          <a:r>
                            <a:rPr lang="cs-CZ" sz="1600" dirty="0">
                              <a:effectLst/>
                            </a:rPr>
                            <a:t>W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 dirty="0">
                              <a:effectLst/>
                            </a:rPr>
                            <a:t>L</a:t>
                          </a:r>
                          <a:r>
                            <a:rPr lang="cs-CZ" sz="1600" baseline="-25000" dirty="0">
                              <a:effectLst/>
                            </a:rPr>
                            <a:t>1</a:t>
                          </a:r>
                          <a:r>
                            <a:rPr lang="cs-CZ" sz="1600" dirty="0">
                              <a:effectLst/>
                            </a:rPr>
                            <a:t>W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 dirty="0">
                              <a:effectLst/>
                            </a:rPr>
                            <a:t>L</a:t>
                          </a:r>
                          <a:r>
                            <a:rPr lang="cs-CZ" sz="1600" baseline="-25000" dirty="0">
                              <a:effectLst/>
                            </a:rPr>
                            <a:t>1</a:t>
                          </a:r>
                          <a:r>
                            <a:rPr lang="cs-CZ" sz="1600" dirty="0">
                              <a:effectLst/>
                            </a:rPr>
                            <a:t>C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1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W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</a:tr>
                  <a:tr h="179705"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2</a:t>
                          </a:r>
                          <a:r>
                            <a:rPr lang="cs-CZ" sz="1600">
                              <a:effectLst/>
                            </a:rPr>
                            <a:t>W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179705"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1</a:t>
                          </a:r>
                          <a:r>
                            <a:rPr lang="cs-CZ" sz="1600">
                              <a:effectLst/>
                            </a:rPr>
                            <a:t>C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1</a:t>
                          </a:r>
                          <a:r>
                            <a:rPr lang="cs-CZ" sz="1600">
                              <a:effectLst/>
                            </a:rPr>
                            <a:t>C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2</a:t>
                          </a:r>
                          <a:r>
                            <a:rPr lang="cs-CZ" sz="1600">
                              <a:effectLst/>
                            </a:rPr>
                            <a:t>C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 dirty="0">
                              <a:effectLst/>
                            </a:rPr>
                            <a:t>L</a:t>
                          </a:r>
                          <a:r>
                            <a:rPr lang="cs-CZ" sz="1600" baseline="-25000" dirty="0">
                              <a:effectLst/>
                            </a:rPr>
                            <a:t>2</a:t>
                          </a:r>
                          <a:r>
                            <a:rPr lang="cs-CZ" sz="1600" dirty="0">
                              <a:effectLst/>
                            </a:rPr>
                            <a:t>W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 dirty="0">
                              <a:effectLst/>
                            </a:rPr>
                            <a:t>L</a:t>
                          </a:r>
                          <a:r>
                            <a:rPr lang="cs-CZ" sz="1600" baseline="-25000" dirty="0">
                              <a:effectLst/>
                            </a:rPr>
                            <a:t>2</a:t>
                          </a:r>
                          <a:r>
                            <a:rPr lang="cs-CZ" sz="1600" dirty="0">
                              <a:effectLst/>
                            </a:rPr>
                            <a:t>C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2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C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</a:tr>
                  <a:tr h="179705"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2</a:t>
                          </a:r>
                          <a:r>
                            <a:rPr lang="cs-CZ" sz="1600">
                              <a:effectLst/>
                            </a:rPr>
                            <a:t>C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179705">
                    <a:tc>
                      <a:txBody>
                        <a:bodyPr/>
                        <a:lstStyle/>
                        <a:p>
                          <a:pPr marL="90170" algn="just">
                            <a:spcAft>
                              <a:spcPts val="0"/>
                            </a:spcAft>
                          </a:pPr>
                          <a:r>
                            <a:rPr lang="cs-CZ" sz="1600" dirty="0">
                              <a:effectLst/>
                            </a:rPr>
                            <a:t>Sdružený odhad </a:t>
                          </a:r>
                          <a:r>
                            <a:rPr lang="cs-CZ" sz="1600" dirty="0" err="1" smtClean="0">
                              <a:effectLst/>
                            </a:rPr>
                            <a:t>abs</a:t>
                          </a:r>
                          <a:r>
                            <a:rPr lang="cs-CZ" sz="1600" dirty="0" smtClean="0">
                              <a:effectLst/>
                            </a:rPr>
                            <a:t>. </a:t>
                          </a:r>
                          <a:r>
                            <a:rPr lang="cs-CZ" sz="1600" dirty="0">
                              <a:effectLst/>
                            </a:rPr>
                            <a:t>členů regrese: </a:t>
                          </a:r>
                          <a14:m>
                            <m:oMath xmlns:m="http://schemas.openxmlformats.org/officeDocument/2006/math">
                              <m:r>
                                <a:rPr lang="cs-CZ" sz="1600">
                                  <a:effectLst/>
                                </a:rPr>
                                <m:t> </m:t>
                              </m:r>
                              <m:sSubSup>
                                <m:sSubSupPr>
                                  <m:ctrlPr>
                                    <a:rPr lang="cs-CZ" sz="1600">
                                      <a:effectLst/>
                                    </a:rPr>
                                  </m:ctrlPr>
                                </m:sSubSupPr>
                                <m:e>
                                  <m:r>
                                    <a:rPr lang="cs-CZ" sz="1600">
                                      <a:effectLst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cs-CZ" sz="1600">
                                      <a:effectLst/>
                                    </a:rPr>
                                    <m:t>0</m:t>
                                  </m:r>
                                </m:sub>
                                <m:sup>
                                  <m:r>
                                    <a:rPr lang="cs-CZ" sz="1600">
                                      <a:effectLst/>
                                    </a:rPr>
                                    <m:t>𝑘</m:t>
                                  </m:r>
                                </m:sup>
                              </m:sSubSup>
                            </m:oMath>
                          </a14:m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0.793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231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0.858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0.969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0.343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2.031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22606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0.793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0.793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</a:tr>
                  <a:tr h="179705">
                    <a:tc>
                      <a:txBody>
                        <a:bodyPr/>
                        <a:lstStyle/>
                        <a:p>
                          <a:pPr marL="90170" algn="just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Sdružený odhad směrnic regrese: 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cs-CZ" sz="1600">
                                      <a:effectLst/>
                                    </a:rPr>
                                  </m:ctrlPr>
                                </m:sSubSupPr>
                                <m:e>
                                  <m:r>
                                    <a:rPr lang="cs-CZ" sz="1600">
                                      <a:effectLst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cs-CZ" sz="1600">
                                      <a:effectLst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lang="cs-CZ" sz="1600">
                                      <a:effectLst/>
                                    </a:rPr>
                                    <m:t>𝑘</m:t>
                                  </m:r>
                                </m:sup>
                              </m:sSubSup>
                            </m:oMath>
                          </a14:m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1.326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231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1.315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1.154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1.633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0.833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22606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1.326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1.326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</a:tr>
                  <a:tr h="525370">
                    <a:tc>
                      <a:txBody>
                        <a:bodyPr/>
                        <a:lstStyle/>
                        <a:p>
                          <a:pPr marL="90170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Reziduální součet čtverců všech skupin porovnávaných dat: RSC</a:t>
                          </a:r>
                          <a:r>
                            <a:rPr lang="cs-CZ" sz="1600" baseline="-25000">
                              <a:effectLst/>
                            </a:rPr>
                            <a:t>k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122.296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23190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47.144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33.690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4.336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47.340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22606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122.296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122.296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</a:tr>
                  <a:tr h="292735">
                    <a:tc>
                      <a:txBody>
                        <a:bodyPr/>
                        <a:lstStyle/>
                        <a:p>
                          <a:pPr marL="90170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Sdružený reziduální součet čtverců porovnávaných přímek: RSC</a:t>
                          </a:r>
                          <a:r>
                            <a:rPr lang="cs-CZ" sz="1600" baseline="-25000">
                              <a:effectLst/>
                            </a:rPr>
                            <a:t>c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51.082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231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35.105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15.977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4.114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46.969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22606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80.833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51.676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</a:tr>
                  <a:tr h="179705">
                    <a:tc>
                      <a:txBody>
                        <a:bodyPr/>
                        <a:lstStyle/>
                        <a:p>
                          <a:pPr marL="90170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Počet regresních přímek: M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4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231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2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2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2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2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22606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2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2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</a:tr>
                  <a:tr h="179705">
                    <a:tc>
                      <a:txBody>
                        <a:bodyPr/>
                        <a:lstStyle/>
                        <a:p>
                          <a:pPr marL="90170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Počet bodů porovnávaných přímek: n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81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231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43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38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46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35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22606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81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81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</a:tr>
                  <a:tr h="179705">
                    <a:tc>
                      <a:txBody>
                        <a:bodyPr/>
                        <a:lstStyle/>
                        <a:p>
                          <a:pPr marL="90170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Testační charakteristika shody přímek: R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b="1" dirty="0">
                              <a:solidFill>
                                <a:srgbClr val="FF0000"/>
                              </a:solidFill>
                              <a:effectLst/>
                            </a:rPr>
                            <a:t>5.654</a:t>
                          </a:r>
                          <a:r>
                            <a:rPr lang="cs-CZ" sz="1600" b="1" baseline="30000" dirty="0">
                              <a:solidFill>
                                <a:srgbClr val="FF0000"/>
                              </a:solidFill>
                              <a:effectLst/>
                            </a:rPr>
                            <a:t>*</a:t>
                          </a:r>
                          <a:endParaRPr lang="cs-CZ" sz="1600" b="1" dirty="0">
                            <a:solidFill>
                              <a:srgbClr val="FF000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231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1.672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b="1" dirty="0">
                              <a:solidFill>
                                <a:srgbClr val="FF0000"/>
                              </a:solidFill>
                              <a:effectLst/>
                            </a:rPr>
                            <a:t>4.712</a:t>
                          </a:r>
                          <a:r>
                            <a:rPr lang="cs-CZ" sz="1600" b="1" baseline="30000" dirty="0">
                              <a:solidFill>
                                <a:srgbClr val="FF0000"/>
                              </a:solidFill>
                              <a:effectLst/>
                            </a:rPr>
                            <a:t>*</a:t>
                          </a:r>
                          <a:endParaRPr lang="cs-CZ" sz="1600" b="1" dirty="0">
                            <a:solidFill>
                              <a:srgbClr val="FF000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0.283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0.0306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226060" algn="dec"/>
                            </a:tabLst>
                          </a:pPr>
                          <a:r>
                            <a:rPr lang="cs-CZ" sz="1600" b="1" dirty="0">
                              <a:solidFill>
                                <a:srgbClr val="FF0000"/>
                              </a:solidFill>
                              <a:effectLst/>
                            </a:rPr>
                            <a:t>4.937</a:t>
                          </a:r>
                          <a:r>
                            <a:rPr lang="cs-CZ" sz="1600" b="1" baseline="30000" dirty="0">
                              <a:solidFill>
                                <a:srgbClr val="FF0000"/>
                              </a:solidFill>
                              <a:effectLst/>
                            </a:rPr>
                            <a:t>*</a:t>
                          </a:r>
                          <a:endParaRPr lang="cs-CZ" sz="1600" b="1" dirty="0">
                            <a:solidFill>
                              <a:srgbClr val="FF000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b="1" dirty="0">
                              <a:solidFill>
                                <a:srgbClr val="FF0000"/>
                              </a:solidFill>
                              <a:effectLst/>
                            </a:rPr>
                            <a:t>13.153</a:t>
                          </a:r>
                          <a:r>
                            <a:rPr lang="cs-CZ" sz="1600" b="1" baseline="30000" dirty="0">
                              <a:solidFill>
                                <a:srgbClr val="FF0000"/>
                              </a:solidFill>
                              <a:effectLst/>
                            </a:rPr>
                            <a:t>*</a:t>
                          </a:r>
                          <a:endParaRPr lang="cs-CZ" sz="1600" b="1" dirty="0">
                            <a:solidFill>
                              <a:srgbClr val="FF000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</a:tr>
                  <a:tr h="179705">
                    <a:tc>
                      <a:txBody>
                        <a:bodyPr/>
                        <a:lstStyle/>
                        <a:p>
                          <a:pPr marL="90170">
                            <a:spcAft>
                              <a:spcPts val="0"/>
                            </a:spcAft>
                          </a:pPr>
                          <a:r>
                            <a:rPr lang="cs-CZ" sz="1600" dirty="0">
                              <a:effectLst/>
                            </a:rPr>
                            <a:t>Kritická hodnota testu</a:t>
                          </a:r>
                          <a:r>
                            <a:rPr lang="cs-CZ" sz="1600" dirty="0" smtClean="0">
                              <a:effectLst/>
                            </a:rPr>
                            <a:t>:</a:t>
                          </a:r>
                        </a:p>
                        <a:p>
                          <a:pPr marL="90170">
                            <a:spcAft>
                              <a:spcPts val="0"/>
                            </a:spcAft>
                          </a:pPr>
                          <a:r>
                            <a:rPr lang="cs-CZ" sz="1600" dirty="0" smtClean="0">
                              <a:effectLst/>
                            </a:rPr>
                            <a:t>R </a:t>
                          </a:r>
                          <a:r>
                            <a:rPr lang="cs-CZ" sz="1600" dirty="0">
                              <a:effectLst/>
                            </a:rPr>
                            <a:t>&lt; F</a:t>
                          </a:r>
                          <a:r>
                            <a:rPr lang="cs-CZ" sz="1600" baseline="-25000" dirty="0">
                              <a:effectLst/>
                            </a:rPr>
                            <a:t>0.95</a:t>
                          </a:r>
                          <a:r>
                            <a:rPr lang="cs-CZ" sz="1600" dirty="0">
                              <a:effectLst/>
                            </a:rPr>
                            <a:t>(M-1, n-2</a:t>
                          </a:r>
                          <a:r>
                            <a:rPr lang="cs-CZ" sz="1600" dirty="0">
                              <a:effectLst/>
                              <a:sym typeface="Symbol"/>
                            </a:rPr>
                            <a:t></a:t>
                          </a:r>
                          <a:r>
                            <a:rPr lang="cs-CZ" sz="1600" dirty="0">
                              <a:effectLst/>
                            </a:rPr>
                            <a:t>M)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2.226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231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3.238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3.276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3.220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3.305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22606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3.115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3.115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3" name="Tabulka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99408910"/>
                  </p:ext>
                </p:extLst>
              </p:nvPr>
            </p:nvGraphicFramePr>
            <p:xfrm>
              <a:off x="129084" y="980728"/>
              <a:ext cx="8928546" cy="3826862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3686089"/>
                    <a:gridCol w="831852"/>
                    <a:gridCol w="704839"/>
                    <a:gridCol w="704839"/>
                    <a:gridCol w="736144"/>
                    <a:gridCol w="779972"/>
                    <a:gridCol w="779972"/>
                    <a:gridCol w="704839"/>
                  </a:tblGrid>
                  <a:tr h="250190">
                    <a:tc rowSpan="4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 dirty="0">
                              <a:effectLst/>
                            </a:rPr>
                            <a:t>Porovnávané přímky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1</a:t>
                          </a:r>
                          <a:r>
                            <a:rPr lang="cs-CZ" sz="1600">
                              <a:effectLst/>
                            </a:rPr>
                            <a:t>W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1</a:t>
                          </a:r>
                          <a:r>
                            <a:rPr lang="cs-CZ" sz="1600">
                              <a:effectLst/>
                            </a:rPr>
                            <a:t>W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 dirty="0">
                              <a:effectLst/>
                            </a:rPr>
                            <a:t>L</a:t>
                          </a:r>
                          <a:r>
                            <a:rPr lang="cs-CZ" sz="1600" baseline="-25000" dirty="0">
                              <a:effectLst/>
                            </a:rPr>
                            <a:t>2</a:t>
                          </a:r>
                          <a:r>
                            <a:rPr lang="cs-CZ" sz="1600" dirty="0">
                              <a:effectLst/>
                            </a:rPr>
                            <a:t>W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 dirty="0">
                              <a:effectLst/>
                            </a:rPr>
                            <a:t>L</a:t>
                          </a:r>
                          <a:r>
                            <a:rPr lang="cs-CZ" sz="1600" baseline="-25000" dirty="0">
                              <a:effectLst/>
                            </a:rPr>
                            <a:t>1</a:t>
                          </a:r>
                          <a:r>
                            <a:rPr lang="cs-CZ" sz="1600" dirty="0">
                              <a:effectLst/>
                            </a:rPr>
                            <a:t>W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 dirty="0">
                              <a:effectLst/>
                            </a:rPr>
                            <a:t>L</a:t>
                          </a:r>
                          <a:r>
                            <a:rPr lang="cs-CZ" sz="1600" baseline="-25000" dirty="0">
                              <a:effectLst/>
                            </a:rPr>
                            <a:t>1</a:t>
                          </a:r>
                          <a:r>
                            <a:rPr lang="cs-CZ" sz="1600" dirty="0">
                              <a:effectLst/>
                            </a:rPr>
                            <a:t>C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1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W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</a:tr>
                  <a:tr h="250190"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2</a:t>
                          </a:r>
                          <a:r>
                            <a:rPr lang="cs-CZ" sz="1600">
                              <a:effectLst/>
                            </a:rPr>
                            <a:t>W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250190"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1</a:t>
                          </a:r>
                          <a:r>
                            <a:rPr lang="cs-CZ" sz="1600">
                              <a:effectLst/>
                            </a:rPr>
                            <a:t>C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1</a:t>
                          </a:r>
                          <a:r>
                            <a:rPr lang="cs-CZ" sz="1600">
                              <a:effectLst/>
                            </a:rPr>
                            <a:t>C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2</a:t>
                          </a:r>
                          <a:r>
                            <a:rPr lang="cs-CZ" sz="1600">
                              <a:effectLst/>
                            </a:rPr>
                            <a:t>C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 dirty="0">
                              <a:effectLst/>
                            </a:rPr>
                            <a:t>L</a:t>
                          </a:r>
                          <a:r>
                            <a:rPr lang="cs-CZ" sz="1600" baseline="-25000" dirty="0">
                              <a:effectLst/>
                            </a:rPr>
                            <a:t>2</a:t>
                          </a:r>
                          <a:r>
                            <a:rPr lang="cs-CZ" sz="1600" dirty="0">
                              <a:effectLst/>
                            </a:rPr>
                            <a:t>W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 dirty="0">
                              <a:effectLst/>
                            </a:rPr>
                            <a:t>L</a:t>
                          </a:r>
                          <a:r>
                            <a:rPr lang="cs-CZ" sz="1600" baseline="-25000" dirty="0">
                              <a:effectLst/>
                            </a:rPr>
                            <a:t>2</a:t>
                          </a:r>
                          <a:r>
                            <a:rPr lang="cs-CZ" sz="1600" dirty="0">
                              <a:effectLst/>
                            </a:rPr>
                            <a:t>C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2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C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</a:tr>
                  <a:tr h="250190"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L</a:t>
                          </a:r>
                          <a:r>
                            <a:rPr lang="cs-CZ" sz="1600" baseline="-25000">
                              <a:effectLst/>
                            </a:rPr>
                            <a:t>2</a:t>
                          </a:r>
                          <a:r>
                            <a:rPr lang="cs-CZ" sz="1600">
                              <a:effectLst/>
                            </a:rPr>
                            <a:t>C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281051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marL="6350" marR="6350" marT="6350" marB="0" anchor="ctr">
                        <a:blipFill rotWithShape="1">
                          <a:blip r:embed="rId2"/>
                          <a:stretch>
                            <a:fillRect t="-378261" r="-142149" b="-9543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0.793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231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0.858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0.969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0.343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2.031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22606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0.793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0.793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</a:tr>
                  <a:tr h="281051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marL="6350" marR="6350" marT="6350" marB="0" anchor="ctr">
                        <a:blipFill rotWithShape="1">
                          <a:blip r:embed="rId2"/>
                          <a:stretch>
                            <a:fillRect t="-478261" r="-142149" b="-8543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1.326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231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1.315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1.154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1.633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0.833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22606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1.326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1.326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</a:tr>
                  <a:tr h="525370">
                    <a:tc>
                      <a:txBody>
                        <a:bodyPr/>
                        <a:lstStyle/>
                        <a:p>
                          <a:pPr marL="90170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Reziduální součet čtverců všech skupin porovnávaných dat: RSC</a:t>
                          </a:r>
                          <a:r>
                            <a:rPr lang="cs-CZ" sz="1600" baseline="-25000">
                              <a:effectLst/>
                            </a:rPr>
                            <a:t>k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122.296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23190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47.144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33.690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4.336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47.340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22606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122.296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122.296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</a:tr>
                  <a:tr h="494030">
                    <a:tc>
                      <a:txBody>
                        <a:bodyPr/>
                        <a:lstStyle/>
                        <a:p>
                          <a:pPr marL="90170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Sdružený reziduální součet čtverců porovnávaných přímek: RSC</a:t>
                          </a:r>
                          <a:r>
                            <a:rPr lang="cs-CZ" sz="1600" baseline="-25000">
                              <a:effectLst/>
                            </a:rPr>
                            <a:t>c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51.082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231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35.105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15.977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4.114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46.969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22606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80.833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51.676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</a:tr>
                  <a:tr h="250190">
                    <a:tc>
                      <a:txBody>
                        <a:bodyPr/>
                        <a:lstStyle/>
                        <a:p>
                          <a:pPr marL="90170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Počet regresních přímek: M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4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231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2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2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2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2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22606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2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2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</a:tr>
                  <a:tr h="250190">
                    <a:tc>
                      <a:txBody>
                        <a:bodyPr/>
                        <a:lstStyle/>
                        <a:p>
                          <a:pPr marL="90170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Počet bodů porovnávaných přímek: n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81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231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43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38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46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35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22606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81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81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</a:tr>
                  <a:tr h="250190">
                    <a:tc>
                      <a:txBody>
                        <a:bodyPr/>
                        <a:lstStyle/>
                        <a:p>
                          <a:pPr marL="90170">
                            <a:spcAft>
                              <a:spcPts val="0"/>
                            </a:spcAft>
                          </a:pPr>
                          <a:r>
                            <a:rPr lang="cs-CZ" sz="1600">
                              <a:effectLst/>
                            </a:rPr>
                            <a:t>Testační charakteristika shody přímek: R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b="1" dirty="0">
                              <a:solidFill>
                                <a:srgbClr val="FF0000"/>
                              </a:solidFill>
                              <a:effectLst/>
                            </a:rPr>
                            <a:t>5.654</a:t>
                          </a:r>
                          <a:r>
                            <a:rPr lang="cs-CZ" sz="1600" b="1" baseline="30000" dirty="0">
                              <a:solidFill>
                                <a:srgbClr val="FF0000"/>
                              </a:solidFill>
                              <a:effectLst/>
                            </a:rPr>
                            <a:t>*</a:t>
                          </a:r>
                          <a:endParaRPr lang="cs-CZ" sz="1600" b="1" dirty="0">
                            <a:solidFill>
                              <a:srgbClr val="FF000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231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1.672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b="1" dirty="0">
                              <a:solidFill>
                                <a:srgbClr val="FF0000"/>
                              </a:solidFill>
                              <a:effectLst/>
                            </a:rPr>
                            <a:t>4.712</a:t>
                          </a:r>
                          <a:r>
                            <a:rPr lang="cs-CZ" sz="1600" b="1" baseline="30000" dirty="0">
                              <a:solidFill>
                                <a:srgbClr val="FF0000"/>
                              </a:solidFill>
                              <a:effectLst/>
                            </a:rPr>
                            <a:t>*</a:t>
                          </a:r>
                          <a:endParaRPr lang="cs-CZ" sz="1600" b="1" dirty="0">
                            <a:solidFill>
                              <a:srgbClr val="FF000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0.283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0.0306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226060" algn="dec"/>
                            </a:tabLst>
                          </a:pPr>
                          <a:r>
                            <a:rPr lang="cs-CZ" sz="1600" b="1" dirty="0">
                              <a:solidFill>
                                <a:srgbClr val="FF0000"/>
                              </a:solidFill>
                              <a:effectLst/>
                            </a:rPr>
                            <a:t>4.937</a:t>
                          </a:r>
                          <a:r>
                            <a:rPr lang="cs-CZ" sz="1600" b="1" baseline="30000" dirty="0">
                              <a:solidFill>
                                <a:srgbClr val="FF0000"/>
                              </a:solidFill>
                              <a:effectLst/>
                            </a:rPr>
                            <a:t>*</a:t>
                          </a:r>
                          <a:endParaRPr lang="cs-CZ" sz="1600" b="1" dirty="0">
                            <a:solidFill>
                              <a:srgbClr val="FF000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b="1" dirty="0">
                              <a:solidFill>
                                <a:srgbClr val="FF0000"/>
                              </a:solidFill>
                              <a:effectLst/>
                            </a:rPr>
                            <a:t>13.153</a:t>
                          </a:r>
                          <a:r>
                            <a:rPr lang="cs-CZ" sz="1600" b="1" baseline="30000" dirty="0">
                              <a:solidFill>
                                <a:srgbClr val="FF0000"/>
                              </a:solidFill>
                              <a:effectLst/>
                            </a:rPr>
                            <a:t>*</a:t>
                          </a:r>
                          <a:endParaRPr lang="cs-CZ" sz="1600" b="1" dirty="0">
                            <a:solidFill>
                              <a:srgbClr val="FF000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</a:tr>
                  <a:tr h="494030">
                    <a:tc>
                      <a:txBody>
                        <a:bodyPr/>
                        <a:lstStyle/>
                        <a:p>
                          <a:pPr marL="90170">
                            <a:spcAft>
                              <a:spcPts val="0"/>
                            </a:spcAft>
                          </a:pPr>
                          <a:r>
                            <a:rPr lang="cs-CZ" sz="1600" dirty="0">
                              <a:effectLst/>
                            </a:rPr>
                            <a:t>Kritická hodnota testu</a:t>
                          </a:r>
                          <a:r>
                            <a:rPr lang="cs-CZ" sz="1600" dirty="0" smtClean="0">
                              <a:effectLst/>
                            </a:rPr>
                            <a:t>:</a:t>
                          </a:r>
                        </a:p>
                        <a:p>
                          <a:pPr marL="90170">
                            <a:spcAft>
                              <a:spcPts val="0"/>
                            </a:spcAft>
                          </a:pPr>
                          <a:r>
                            <a:rPr lang="cs-CZ" sz="1600" dirty="0" smtClean="0">
                              <a:effectLst/>
                            </a:rPr>
                            <a:t>R </a:t>
                          </a:r>
                          <a:r>
                            <a:rPr lang="cs-CZ" sz="1600" dirty="0">
                              <a:effectLst/>
                            </a:rPr>
                            <a:t>&lt; F</a:t>
                          </a:r>
                          <a:r>
                            <a:rPr lang="cs-CZ" sz="1600" baseline="-25000" dirty="0">
                              <a:effectLst/>
                            </a:rPr>
                            <a:t>0.95</a:t>
                          </a:r>
                          <a:r>
                            <a:rPr lang="cs-CZ" sz="1600" dirty="0">
                              <a:effectLst/>
                            </a:rPr>
                            <a:t>(M-1, n-2</a:t>
                          </a:r>
                          <a:r>
                            <a:rPr lang="cs-CZ" sz="1600" dirty="0">
                              <a:effectLst/>
                              <a:sym typeface="Symbol"/>
                            </a:rPr>
                            <a:t></a:t>
                          </a:r>
                          <a:r>
                            <a:rPr lang="cs-CZ" sz="1600" dirty="0">
                              <a:effectLst/>
                            </a:rPr>
                            <a:t>M)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b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2.226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2319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3.238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3.276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3.220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3.305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226060" algn="dec"/>
                            </a:tabLst>
                          </a:pPr>
                          <a:r>
                            <a:rPr lang="cs-CZ" sz="1600">
                              <a:effectLst/>
                            </a:rPr>
                            <a:t>3.115</a:t>
                          </a:r>
                          <a:endParaRPr lang="cs-CZ" sz="16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  <a:tabLst>
                              <a:tab pos="173355" algn="dec"/>
                            </a:tabLst>
                          </a:pPr>
                          <a:r>
                            <a:rPr lang="cs-CZ" sz="1600" dirty="0">
                              <a:effectLst/>
                            </a:rPr>
                            <a:t>3.115</a:t>
                          </a:r>
                          <a:endParaRPr lang="cs-CZ" sz="16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350" marR="6350" marT="6350" marB="0" anchor="ctr"/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Obdélník 3"/>
          <p:cNvSpPr/>
          <p:nvPr/>
        </p:nvSpPr>
        <p:spPr>
          <a:xfrm>
            <a:off x="129083" y="4820959"/>
            <a:ext cx="89285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/>
              <a:t>Z testu celkové shody a zároveň přijetí výsledků </a:t>
            </a:r>
            <a:r>
              <a:rPr lang="cs-CZ" dirty="0" err="1"/>
              <a:t>Bartlettova</a:t>
            </a:r>
            <a:r>
              <a:rPr lang="cs-CZ" dirty="0"/>
              <a:t> testu </a:t>
            </a:r>
            <a:r>
              <a:rPr lang="cs-CZ" dirty="0" err="1"/>
              <a:t>homoskedascity</a:t>
            </a:r>
            <a:r>
              <a:rPr lang="cs-CZ" dirty="0"/>
              <a:t> vyplývá, že za shodné lze považovat výhradně dvojice přímek pro teplejší (</a:t>
            </a:r>
            <a:r>
              <a:rPr lang="cs-CZ" i="1" dirty="0"/>
              <a:t>L</a:t>
            </a:r>
            <a:r>
              <a:rPr lang="cs-CZ" baseline="-25000" dirty="0"/>
              <a:t>1</a:t>
            </a:r>
            <a:r>
              <a:rPr lang="cs-CZ" i="1" dirty="0"/>
              <a:t>W</a:t>
            </a:r>
            <a:r>
              <a:rPr lang="cs-CZ" dirty="0"/>
              <a:t>-</a:t>
            </a:r>
            <a:r>
              <a:rPr lang="cs-CZ" i="1" dirty="0"/>
              <a:t>L</a:t>
            </a:r>
            <a:r>
              <a:rPr lang="cs-CZ" baseline="-25000" dirty="0"/>
              <a:t>2</a:t>
            </a:r>
            <a:r>
              <a:rPr lang="cs-CZ" i="1" dirty="0"/>
              <a:t>W</a:t>
            </a:r>
            <a:r>
              <a:rPr lang="cs-CZ" dirty="0"/>
              <a:t>) a chladnější (</a:t>
            </a:r>
            <a:r>
              <a:rPr lang="cs-CZ" i="1" dirty="0"/>
              <a:t>L</a:t>
            </a:r>
            <a:r>
              <a:rPr lang="cs-CZ" baseline="-25000" dirty="0"/>
              <a:t>1</a:t>
            </a:r>
            <a:r>
              <a:rPr lang="cs-CZ" i="1" dirty="0"/>
              <a:t>C</a:t>
            </a:r>
            <a:r>
              <a:rPr lang="cs-CZ" dirty="0"/>
              <a:t>-</a:t>
            </a:r>
            <a:r>
              <a:rPr lang="cs-CZ" i="1" dirty="0"/>
              <a:t>L</a:t>
            </a:r>
            <a:r>
              <a:rPr lang="cs-CZ" baseline="-25000" dirty="0"/>
              <a:t>2</a:t>
            </a:r>
            <a:r>
              <a:rPr lang="cs-CZ" i="1" dirty="0"/>
              <a:t>C</a:t>
            </a:r>
            <a:r>
              <a:rPr lang="cs-CZ" dirty="0"/>
              <a:t>) období na obou zkoumaných lokalitách. Pro ostatní seskupení přímek není možné považovat výsledky za průkazné.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0036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ovéPole 2"/>
          <p:cNvSpPr txBox="1">
            <a:spLocks noChangeArrowheads="1"/>
          </p:cNvSpPr>
          <p:nvPr/>
        </p:nvSpPr>
        <p:spPr bwMode="auto">
          <a:xfrm>
            <a:off x="35496" y="620713"/>
            <a:ext cx="900055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82563" indent="-18256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s-CZ" sz="2000" b="1" dirty="0" smtClean="0"/>
              <a:t>Naměřené </a:t>
            </a:r>
            <a:r>
              <a:rPr lang="cs-CZ" sz="2000" b="1" dirty="0"/>
              <a:t>hodnoty </a:t>
            </a:r>
            <a:r>
              <a:rPr lang="cs-CZ" sz="2000" b="1" i="1" dirty="0" err="1"/>
              <a:t>Ef</a:t>
            </a:r>
            <a:r>
              <a:rPr lang="cs-CZ" sz="2000" b="1" i="1" baseline="-25000" dirty="0" err="1"/>
              <a:t>BghiPe</a:t>
            </a:r>
            <a:r>
              <a:rPr lang="cs-CZ" sz="2000" b="1" i="1" dirty="0"/>
              <a:t> </a:t>
            </a:r>
            <a:r>
              <a:rPr lang="cs-CZ" sz="2000" b="1" dirty="0"/>
              <a:t>a </a:t>
            </a:r>
            <a:r>
              <a:rPr lang="cs-CZ" sz="2000" b="1" i="1" dirty="0" err="1"/>
              <a:t>Ef</a:t>
            </a:r>
            <a:r>
              <a:rPr lang="cs-CZ" sz="2000" b="1" i="1" baseline="-25000" dirty="0" err="1"/>
              <a:t>BaP</a:t>
            </a:r>
            <a:r>
              <a:rPr lang="cs-CZ" sz="2000" b="1" dirty="0"/>
              <a:t>  u osobních motorových vozidel</a:t>
            </a:r>
            <a:endParaRPr lang="cs-CZ" b="1" i="1" dirty="0">
              <a:latin typeface="Arial" charset="0"/>
            </a:endParaRPr>
          </a:p>
        </p:txBody>
      </p:sp>
      <p:sp>
        <p:nvSpPr>
          <p:cNvPr id="6" name="TextovéPole 8"/>
          <p:cNvSpPr txBox="1">
            <a:spLocks noChangeArrowheads="1"/>
          </p:cNvSpPr>
          <p:nvPr/>
        </p:nvSpPr>
        <p:spPr bwMode="auto">
          <a:xfrm>
            <a:off x="328613" y="52388"/>
            <a:ext cx="84201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VII. </a:t>
            </a:r>
            <a:r>
              <a:rPr lang="cs-CZ" sz="900" dirty="0">
                <a:solidFill>
                  <a:schemeClr val="bg1"/>
                </a:solidFill>
                <a:latin typeface="Helvetica" pitchFamily="34" charset="0"/>
              </a:rPr>
              <a:t>česko-slovenská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konference </a:t>
            </a:r>
            <a:r>
              <a:rPr lang="cs-CZ" sz="500" b="1" dirty="0" smtClean="0">
                <a:solidFill>
                  <a:schemeClr val="bg1"/>
                </a:solidFill>
                <a:latin typeface="Helvetica" pitchFamily="34" charset="0"/>
              </a:rPr>
              <a:t>	</a:t>
            </a:r>
          </a:p>
          <a:p>
            <a:pPr>
              <a:tabLst>
                <a:tab pos="92075" algn="l"/>
                <a:tab pos="6278563" algn="l"/>
              </a:tabLst>
              <a:defRPr/>
            </a:pPr>
            <a:r>
              <a:rPr lang="cs-CZ" sz="1200" b="1" dirty="0">
                <a:solidFill>
                  <a:schemeClr val="bg1"/>
                </a:solidFill>
                <a:latin typeface="Helvetica" pitchFamily="34" charset="0"/>
              </a:rPr>
              <a:t>Doprava, zdraví a životní </a:t>
            </a:r>
            <a:r>
              <a:rPr lang="cs-CZ" sz="1200" b="1" dirty="0" smtClean="0">
                <a:solidFill>
                  <a:schemeClr val="bg1"/>
                </a:solidFill>
                <a:latin typeface="Helvetica" pitchFamily="34" charset="0"/>
              </a:rPr>
              <a:t>prostředí</a:t>
            </a:r>
            <a:r>
              <a:rPr lang="cs-CZ" sz="800" dirty="0" smtClean="0">
                <a:solidFill>
                  <a:schemeClr val="bg1"/>
                </a:solidFill>
                <a:latin typeface="Helvetica" pitchFamily="34" charset="0"/>
              </a:rPr>
              <a:t>		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7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 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1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 – 8. 11. 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 201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6 </a:t>
            </a:r>
            <a:r>
              <a:rPr lang="cs-CZ" sz="1050" dirty="0" smtClean="0">
                <a:solidFill>
                  <a:schemeClr val="bg1"/>
                </a:solidFill>
                <a:latin typeface="Helvetica" pitchFamily="34" charset="0"/>
              </a:rPr>
              <a:t>–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Brno</a:t>
            </a:r>
            <a:endParaRPr lang="cs-CZ" sz="800" dirty="0" smtClean="0">
              <a:solidFill>
                <a:schemeClr val="bg1"/>
              </a:solidFill>
              <a:latin typeface="Helvetica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0768"/>
            <a:ext cx="7104410" cy="4592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593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ovéPole 2"/>
          <p:cNvSpPr txBox="1">
            <a:spLocks noChangeArrowheads="1"/>
          </p:cNvSpPr>
          <p:nvPr/>
        </p:nvSpPr>
        <p:spPr bwMode="auto">
          <a:xfrm>
            <a:off x="129083" y="468313"/>
            <a:ext cx="89285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82563" indent="-18256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s-CZ" sz="2000" b="1" dirty="0" smtClean="0">
                <a:latin typeface="Arial" charset="0"/>
              </a:rPr>
              <a:t>Robustní </a:t>
            </a:r>
            <a:r>
              <a:rPr lang="cs-CZ" sz="2000" b="1" dirty="0">
                <a:latin typeface="Arial" charset="0"/>
              </a:rPr>
              <a:t>metoda </a:t>
            </a:r>
            <a:r>
              <a:rPr lang="cs-CZ" sz="2000" b="1" dirty="0" smtClean="0">
                <a:latin typeface="Arial" charset="0"/>
              </a:rPr>
              <a:t>regrese dle </a:t>
            </a:r>
            <a:r>
              <a:rPr lang="cs-CZ" sz="2000" b="1" dirty="0" err="1" smtClean="0">
                <a:latin typeface="Arial" charset="0"/>
              </a:rPr>
              <a:t>Kendalla</a:t>
            </a:r>
            <a:r>
              <a:rPr lang="cs-CZ" sz="2000" b="1" dirty="0" smtClean="0">
                <a:latin typeface="Arial" charset="0"/>
              </a:rPr>
              <a:t> </a:t>
            </a:r>
            <a:r>
              <a:rPr lang="cs-CZ" sz="2000" b="1" dirty="0">
                <a:latin typeface="Arial" charset="0"/>
              </a:rPr>
              <a:t>a </a:t>
            </a:r>
            <a:r>
              <a:rPr lang="cs-CZ" sz="2000" b="1" dirty="0" err="1">
                <a:latin typeface="Arial" charset="0"/>
              </a:rPr>
              <a:t>Theila</a:t>
            </a:r>
            <a:endParaRPr lang="cs-CZ" sz="2000" b="1" dirty="0">
              <a:latin typeface="Arial" charset="0"/>
            </a:endParaRPr>
          </a:p>
        </p:txBody>
      </p:sp>
      <p:sp>
        <p:nvSpPr>
          <p:cNvPr id="9" name="TextovéPole 8"/>
          <p:cNvSpPr txBox="1">
            <a:spLocks noChangeArrowheads="1"/>
          </p:cNvSpPr>
          <p:nvPr/>
        </p:nvSpPr>
        <p:spPr bwMode="auto">
          <a:xfrm>
            <a:off x="328613" y="52388"/>
            <a:ext cx="84201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VII. </a:t>
            </a:r>
            <a:r>
              <a:rPr lang="cs-CZ" sz="900" dirty="0">
                <a:solidFill>
                  <a:schemeClr val="bg1"/>
                </a:solidFill>
                <a:latin typeface="Helvetica" pitchFamily="34" charset="0"/>
              </a:rPr>
              <a:t>česko-slovenská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konference </a:t>
            </a:r>
            <a:r>
              <a:rPr lang="cs-CZ" sz="500" b="1" dirty="0" smtClean="0">
                <a:solidFill>
                  <a:schemeClr val="bg1"/>
                </a:solidFill>
                <a:latin typeface="Helvetica" pitchFamily="34" charset="0"/>
              </a:rPr>
              <a:t>	</a:t>
            </a:r>
          </a:p>
          <a:p>
            <a:pPr>
              <a:tabLst>
                <a:tab pos="92075" algn="l"/>
                <a:tab pos="6278563" algn="l"/>
              </a:tabLst>
              <a:defRPr/>
            </a:pPr>
            <a:r>
              <a:rPr lang="cs-CZ" sz="1200" b="1" dirty="0">
                <a:solidFill>
                  <a:schemeClr val="bg1"/>
                </a:solidFill>
                <a:latin typeface="Helvetica" pitchFamily="34" charset="0"/>
              </a:rPr>
              <a:t>Doprava, zdraví a životní </a:t>
            </a:r>
            <a:r>
              <a:rPr lang="cs-CZ" sz="1200" b="1" dirty="0" smtClean="0">
                <a:solidFill>
                  <a:schemeClr val="bg1"/>
                </a:solidFill>
                <a:latin typeface="Helvetica" pitchFamily="34" charset="0"/>
              </a:rPr>
              <a:t>prostředí</a:t>
            </a:r>
            <a:r>
              <a:rPr lang="cs-CZ" sz="800" dirty="0" smtClean="0">
                <a:solidFill>
                  <a:schemeClr val="bg1"/>
                </a:solidFill>
                <a:latin typeface="Helvetica" pitchFamily="34" charset="0"/>
              </a:rPr>
              <a:t>		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7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 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1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 – 8. 11. 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 201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6 </a:t>
            </a:r>
            <a:r>
              <a:rPr lang="cs-CZ" sz="1050" dirty="0" smtClean="0">
                <a:solidFill>
                  <a:schemeClr val="bg1"/>
                </a:solidFill>
                <a:latin typeface="Helvetica" pitchFamily="34" charset="0"/>
              </a:rPr>
              <a:t>–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Brno</a:t>
            </a:r>
            <a:endParaRPr lang="cs-CZ" sz="800" dirty="0" smtClean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2" name="Obdélník 1"/>
          <p:cNvSpPr/>
          <p:nvPr/>
        </p:nvSpPr>
        <p:spPr>
          <a:xfrm>
            <a:off x="683568" y="1052736"/>
            <a:ext cx="6840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Není citlivá </a:t>
            </a:r>
            <a:r>
              <a:rPr lang="cs-CZ" dirty="0"/>
              <a:t>na odlehlé </a:t>
            </a:r>
            <a:r>
              <a:rPr lang="cs-CZ" dirty="0" smtClean="0"/>
              <a:t>hodnoty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Směrnice – medián směrnic všech kombinací dvojic bodů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Úsek – vypočten tak, že přímka prochází mediány obou souřadnic</a:t>
            </a:r>
            <a:endParaRPr lang="cs-CZ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344" y="1988840"/>
            <a:ext cx="6204992" cy="384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bdélník 2"/>
          <p:cNvSpPr/>
          <p:nvPr/>
        </p:nvSpPr>
        <p:spPr>
          <a:xfrm>
            <a:off x="1907704" y="3573016"/>
            <a:ext cx="2196244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5400092" y="4221088"/>
            <a:ext cx="219624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4394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ovéPole 2"/>
          <p:cNvSpPr txBox="1">
            <a:spLocks noChangeArrowheads="1"/>
          </p:cNvSpPr>
          <p:nvPr/>
        </p:nvSpPr>
        <p:spPr bwMode="auto">
          <a:xfrm>
            <a:off x="129083" y="468313"/>
            <a:ext cx="89285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82563" indent="-18256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s-CZ" sz="2000" b="1" dirty="0" smtClean="0">
                <a:latin typeface="Arial" charset="0"/>
              </a:rPr>
              <a:t>Srovnání </a:t>
            </a:r>
            <a:r>
              <a:rPr lang="cs-CZ" sz="2000" b="1" dirty="0">
                <a:latin typeface="Arial" charset="0"/>
              </a:rPr>
              <a:t>směrnic přímek </a:t>
            </a:r>
            <a:r>
              <a:rPr lang="cs-CZ" sz="2000" b="1" dirty="0" smtClean="0">
                <a:latin typeface="Arial" charset="0"/>
              </a:rPr>
              <a:t>vypočtených </a:t>
            </a:r>
            <a:r>
              <a:rPr lang="cs-CZ" sz="2000" b="1" dirty="0">
                <a:latin typeface="Arial" charset="0"/>
              </a:rPr>
              <a:t>různými statistickými metodami</a:t>
            </a:r>
          </a:p>
        </p:txBody>
      </p:sp>
      <p:sp>
        <p:nvSpPr>
          <p:cNvPr id="2" name="Obdélník 1"/>
          <p:cNvSpPr/>
          <p:nvPr/>
        </p:nvSpPr>
        <p:spPr>
          <a:xfrm>
            <a:off x="328613" y="4797152"/>
            <a:ext cx="82758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cs-CZ" dirty="0" smtClean="0"/>
              <a:t>Všechny regresní přímky počítané pro emisní faktory motorových vozidel procházejí nulou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cs-CZ" dirty="0" smtClean="0"/>
              <a:t>Nenulový úsek  regresních příme</a:t>
            </a:r>
            <a:r>
              <a:rPr lang="cs-CZ" dirty="0" smtClean="0"/>
              <a:t>k z městských lokalit indikuje přítomnost jiných zdrojů nebo rozdílnou stabilitu obou PAHs</a:t>
            </a:r>
            <a:endParaRPr lang="cs-CZ" dirty="0"/>
          </a:p>
        </p:txBody>
      </p:sp>
      <p:sp>
        <p:nvSpPr>
          <p:cNvPr id="8" name="TextovéPole 8"/>
          <p:cNvSpPr txBox="1">
            <a:spLocks noChangeArrowheads="1"/>
          </p:cNvSpPr>
          <p:nvPr/>
        </p:nvSpPr>
        <p:spPr bwMode="auto">
          <a:xfrm>
            <a:off x="328613" y="52388"/>
            <a:ext cx="84201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VII. </a:t>
            </a:r>
            <a:r>
              <a:rPr lang="cs-CZ" sz="900" dirty="0">
                <a:solidFill>
                  <a:schemeClr val="bg1"/>
                </a:solidFill>
                <a:latin typeface="Helvetica" pitchFamily="34" charset="0"/>
              </a:rPr>
              <a:t>česko-slovenská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konference </a:t>
            </a:r>
            <a:r>
              <a:rPr lang="cs-CZ" sz="500" b="1" dirty="0" smtClean="0">
                <a:solidFill>
                  <a:schemeClr val="bg1"/>
                </a:solidFill>
                <a:latin typeface="Helvetica" pitchFamily="34" charset="0"/>
              </a:rPr>
              <a:t>	</a:t>
            </a:r>
          </a:p>
          <a:p>
            <a:pPr>
              <a:tabLst>
                <a:tab pos="92075" algn="l"/>
                <a:tab pos="6278563" algn="l"/>
              </a:tabLst>
              <a:defRPr/>
            </a:pPr>
            <a:r>
              <a:rPr lang="cs-CZ" sz="1200" b="1" dirty="0">
                <a:solidFill>
                  <a:schemeClr val="bg1"/>
                </a:solidFill>
                <a:latin typeface="Helvetica" pitchFamily="34" charset="0"/>
              </a:rPr>
              <a:t>Doprava, zdraví a životní </a:t>
            </a:r>
            <a:r>
              <a:rPr lang="cs-CZ" sz="1200" b="1" dirty="0" smtClean="0">
                <a:solidFill>
                  <a:schemeClr val="bg1"/>
                </a:solidFill>
                <a:latin typeface="Helvetica" pitchFamily="34" charset="0"/>
              </a:rPr>
              <a:t>prostředí</a:t>
            </a:r>
            <a:r>
              <a:rPr lang="cs-CZ" sz="800" dirty="0" smtClean="0">
                <a:solidFill>
                  <a:schemeClr val="bg1"/>
                </a:solidFill>
                <a:latin typeface="Helvetica" pitchFamily="34" charset="0"/>
              </a:rPr>
              <a:t>		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7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 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1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 – 8. 11. 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 201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6 </a:t>
            </a:r>
            <a:r>
              <a:rPr lang="cs-CZ" sz="1050" dirty="0" smtClean="0">
                <a:solidFill>
                  <a:schemeClr val="bg1"/>
                </a:solidFill>
                <a:latin typeface="Helvetica" pitchFamily="34" charset="0"/>
              </a:rPr>
              <a:t>–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Brno</a:t>
            </a:r>
            <a:endParaRPr lang="cs-CZ" sz="800" dirty="0" smtClean="0">
              <a:solidFill>
                <a:schemeClr val="bg1"/>
              </a:solidFill>
              <a:latin typeface="Helvetica" pitchFamily="34" charset="0"/>
            </a:endParaRPr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5635945"/>
              </p:ext>
            </p:extLst>
          </p:nvPr>
        </p:nvGraphicFramePr>
        <p:xfrm>
          <a:off x="323528" y="1139552"/>
          <a:ext cx="8302054" cy="3657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7394"/>
                <a:gridCol w="789858"/>
                <a:gridCol w="1308736"/>
                <a:gridCol w="1308736"/>
                <a:gridCol w="789858"/>
                <a:gridCol w="1308736"/>
                <a:gridCol w="1308736"/>
              </a:tblGrid>
              <a:tr h="554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Dataset-Statistical method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b</a:t>
                      </a:r>
                      <a:r>
                        <a:rPr lang="cs-CZ" sz="1600" baseline="-25000">
                          <a:effectLst/>
                        </a:rPr>
                        <a:t>1</a:t>
                      </a:r>
                      <a:r>
                        <a:rPr lang="cs-CZ" sz="1600">
                          <a:effectLst/>
                        </a:rPr>
                        <a:t> value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b</a:t>
                      </a:r>
                      <a:r>
                        <a:rPr lang="cs-CZ" sz="1600" baseline="-25000">
                          <a:effectLst/>
                        </a:rPr>
                        <a:t>1</a:t>
                      </a:r>
                      <a:r>
                        <a:rPr lang="cs-CZ" sz="1600">
                          <a:effectLst/>
                        </a:rPr>
                        <a:t> lower bound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b</a:t>
                      </a:r>
                      <a:r>
                        <a:rPr lang="cs-CZ" sz="1600" baseline="-25000">
                          <a:effectLst/>
                        </a:rPr>
                        <a:t>1</a:t>
                      </a:r>
                      <a:r>
                        <a:rPr lang="cs-CZ" sz="1600">
                          <a:effectLst/>
                        </a:rPr>
                        <a:t> upper bound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b</a:t>
                      </a:r>
                      <a:r>
                        <a:rPr lang="cs-CZ" sz="1600" baseline="-25000">
                          <a:effectLst/>
                        </a:rPr>
                        <a:t>0</a:t>
                      </a:r>
                      <a:r>
                        <a:rPr lang="cs-CZ" sz="1600">
                          <a:effectLst/>
                        </a:rPr>
                        <a:t> value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b</a:t>
                      </a:r>
                      <a:r>
                        <a:rPr lang="cs-CZ" sz="1600" baseline="-25000">
                          <a:effectLst/>
                        </a:rPr>
                        <a:t>0</a:t>
                      </a:r>
                      <a:r>
                        <a:rPr lang="cs-CZ" sz="1600">
                          <a:effectLst/>
                        </a:rPr>
                        <a:t> lower bound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b</a:t>
                      </a:r>
                      <a:r>
                        <a:rPr lang="cs-CZ" sz="1600" baseline="-25000">
                          <a:effectLst/>
                        </a:rPr>
                        <a:t>0</a:t>
                      </a:r>
                      <a:r>
                        <a:rPr lang="cs-CZ" sz="1600">
                          <a:effectLst/>
                        </a:rPr>
                        <a:t> upper bound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95" marR="36195" marT="0" marB="0" anchor="ctr"/>
                </a:tc>
              </a:tr>
              <a:tr h="2345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W-OR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2.348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1.419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2.996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0.145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0.002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0.318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345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W-RMA JK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2.045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1.747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2.902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0.222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0.063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0.306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345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W-RMA L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2.129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1.834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2.424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0.210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0.101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0.319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345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C-OR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1.441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0.598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2.068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1.247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0.531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2.184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345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C-RMA JK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1.271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0.962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1.909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1.488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0.846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1.890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345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C-RMA L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1.323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1.008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1.639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1.438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1.008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1.639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345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SDC-OR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1.927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1.620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2.238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0.000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 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 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345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SDC-RMA JK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1.961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1.650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2.430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-0.004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-0.015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-0.001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345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SDC-RMA L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1.961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1.938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1.984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-0.004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-0.011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0.003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345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SDC-CS-OR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1.451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1.162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1.786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0.000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 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 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345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SDC-CS-RMA L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1.416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1.021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1.812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0.053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-0.902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1.008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345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SDC-CS-RMA JK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1.507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1.011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1.727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-0.035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-0.266</a:t>
                      </a:r>
                      <a:endParaRPr lang="cs-CZ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0.382</a:t>
                      </a:r>
                      <a:endParaRPr lang="cs-CZ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415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ovéPole 2"/>
          <p:cNvSpPr txBox="1">
            <a:spLocks noChangeArrowheads="1"/>
          </p:cNvSpPr>
          <p:nvPr/>
        </p:nvSpPr>
        <p:spPr bwMode="auto">
          <a:xfrm>
            <a:off x="129083" y="468313"/>
            <a:ext cx="89285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82563" indent="-18256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s-CZ" sz="2000" b="1" dirty="0" smtClean="0">
                <a:latin typeface="Arial" charset="0"/>
              </a:rPr>
              <a:t>Klasifikace metodou </a:t>
            </a:r>
            <a:r>
              <a:rPr lang="cs-CZ" sz="2000" b="1" dirty="0" smtClean="0">
                <a:latin typeface="Arial" charset="0"/>
              </a:rPr>
              <a:t>Support </a:t>
            </a:r>
            <a:r>
              <a:rPr lang="cs-CZ" sz="2000" b="1" dirty="0" err="1">
                <a:latin typeface="Arial" charset="0"/>
              </a:rPr>
              <a:t>Vector</a:t>
            </a:r>
            <a:r>
              <a:rPr lang="cs-CZ" sz="2000" b="1" dirty="0">
                <a:latin typeface="Arial" charset="0"/>
              </a:rPr>
              <a:t> </a:t>
            </a:r>
            <a:r>
              <a:rPr lang="cs-CZ" sz="2000" b="1" dirty="0" err="1">
                <a:latin typeface="Arial" charset="0"/>
              </a:rPr>
              <a:t>Machines</a:t>
            </a:r>
            <a:endParaRPr lang="cs-CZ" sz="2000" b="1" dirty="0">
              <a:latin typeface="Arial" charset="0"/>
            </a:endParaRPr>
          </a:p>
        </p:txBody>
      </p:sp>
      <p:sp>
        <p:nvSpPr>
          <p:cNvPr id="6" name="TextovéPole 8"/>
          <p:cNvSpPr txBox="1">
            <a:spLocks noChangeArrowheads="1"/>
          </p:cNvSpPr>
          <p:nvPr/>
        </p:nvSpPr>
        <p:spPr bwMode="auto">
          <a:xfrm>
            <a:off x="328613" y="52388"/>
            <a:ext cx="84201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VII. </a:t>
            </a:r>
            <a:r>
              <a:rPr lang="cs-CZ" sz="900" dirty="0">
                <a:solidFill>
                  <a:schemeClr val="bg1"/>
                </a:solidFill>
                <a:latin typeface="Helvetica" pitchFamily="34" charset="0"/>
              </a:rPr>
              <a:t>česko-slovenská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konference </a:t>
            </a:r>
            <a:r>
              <a:rPr lang="cs-CZ" sz="500" b="1" dirty="0" smtClean="0">
                <a:solidFill>
                  <a:schemeClr val="bg1"/>
                </a:solidFill>
                <a:latin typeface="Helvetica" pitchFamily="34" charset="0"/>
              </a:rPr>
              <a:t>	</a:t>
            </a:r>
          </a:p>
          <a:p>
            <a:pPr>
              <a:tabLst>
                <a:tab pos="92075" algn="l"/>
                <a:tab pos="6278563" algn="l"/>
              </a:tabLst>
              <a:defRPr/>
            </a:pPr>
            <a:r>
              <a:rPr lang="cs-CZ" sz="1200" b="1" dirty="0">
                <a:solidFill>
                  <a:schemeClr val="bg1"/>
                </a:solidFill>
                <a:latin typeface="Helvetica" pitchFamily="34" charset="0"/>
              </a:rPr>
              <a:t>Doprava, zdraví a životní </a:t>
            </a:r>
            <a:r>
              <a:rPr lang="cs-CZ" sz="1200" b="1" dirty="0" smtClean="0">
                <a:solidFill>
                  <a:schemeClr val="bg1"/>
                </a:solidFill>
                <a:latin typeface="Helvetica" pitchFamily="34" charset="0"/>
              </a:rPr>
              <a:t>prostředí</a:t>
            </a:r>
            <a:r>
              <a:rPr lang="cs-CZ" sz="800" dirty="0" smtClean="0">
                <a:solidFill>
                  <a:schemeClr val="bg1"/>
                </a:solidFill>
                <a:latin typeface="Helvetica" pitchFamily="34" charset="0"/>
              </a:rPr>
              <a:t>		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7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 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1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 – 8. 11. 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 201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6 </a:t>
            </a:r>
            <a:r>
              <a:rPr lang="cs-CZ" sz="1050" dirty="0" smtClean="0">
                <a:solidFill>
                  <a:schemeClr val="bg1"/>
                </a:solidFill>
                <a:latin typeface="Helvetica" pitchFamily="34" charset="0"/>
              </a:rPr>
              <a:t>–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Brno</a:t>
            </a:r>
            <a:endParaRPr lang="cs-CZ" sz="800" dirty="0" smtClean="0">
              <a:solidFill>
                <a:schemeClr val="bg1"/>
              </a:solidFill>
              <a:latin typeface="Helvetica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64" y="1201993"/>
            <a:ext cx="7956376" cy="3930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bdélník 1"/>
          <p:cNvSpPr/>
          <p:nvPr/>
        </p:nvSpPr>
        <p:spPr>
          <a:xfrm>
            <a:off x="2195736" y="5399782"/>
            <a:ext cx="40790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/>
              <a:t> - chladnější období;       - teplejší období; </a:t>
            </a:r>
          </a:p>
        </p:txBody>
      </p:sp>
      <p:sp>
        <p:nvSpPr>
          <p:cNvPr id="7" name="Ovál 6"/>
          <p:cNvSpPr/>
          <p:nvPr/>
        </p:nvSpPr>
        <p:spPr>
          <a:xfrm>
            <a:off x="2182019" y="5542354"/>
            <a:ext cx="85725" cy="86995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cs-CZ"/>
          </a:p>
        </p:txBody>
      </p:sp>
      <p:sp>
        <p:nvSpPr>
          <p:cNvPr id="8" name="Ovál 7"/>
          <p:cNvSpPr/>
          <p:nvPr/>
        </p:nvSpPr>
        <p:spPr>
          <a:xfrm>
            <a:off x="4414267" y="5529337"/>
            <a:ext cx="85725" cy="104775"/>
          </a:xfrm>
          <a:prstGeom prst="ellipse">
            <a:avLst/>
          </a:prstGeom>
          <a:solidFill>
            <a:srgbClr val="0070C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338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ovéPole 2"/>
          <p:cNvSpPr txBox="1">
            <a:spLocks noChangeArrowheads="1"/>
          </p:cNvSpPr>
          <p:nvPr/>
        </p:nvSpPr>
        <p:spPr bwMode="auto">
          <a:xfrm>
            <a:off x="323850" y="620713"/>
            <a:ext cx="7999413" cy="427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82563" indent="-18256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s-CZ" sz="2000" b="1" dirty="0" smtClean="0">
                <a:latin typeface="Arial" charset="0"/>
              </a:rPr>
              <a:t>Závěr</a:t>
            </a:r>
            <a:endParaRPr lang="cs-CZ" sz="2000" b="1" dirty="0">
              <a:latin typeface="Arial" charset="0"/>
            </a:endParaRPr>
          </a:p>
          <a:p>
            <a:pPr eaLnBrk="1" hangingPunct="1"/>
            <a:endParaRPr lang="cs-CZ" b="1" dirty="0">
              <a:latin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Lineární regresí metodou nejmenších čtverců byla prokázána statisticky významná shoda směrnic závislostí koncentrací </a:t>
            </a:r>
            <a:r>
              <a:rPr lang="cs-CZ" dirty="0" err="1"/>
              <a:t>BghiPe</a:t>
            </a:r>
            <a:r>
              <a:rPr lang="cs-CZ" dirty="0"/>
              <a:t> na </a:t>
            </a:r>
            <a:r>
              <a:rPr lang="cs-CZ" dirty="0" err="1"/>
              <a:t>BaP</a:t>
            </a:r>
            <a:r>
              <a:rPr lang="cs-CZ" dirty="0"/>
              <a:t> v teplejším období </a:t>
            </a:r>
            <a:r>
              <a:rPr lang="cs-CZ" dirty="0" smtClean="0"/>
              <a:t>pro </a:t>
            </a:r>
            <a:r>
              <a:rPr lang="cs-CZ" dirty="0"/>
              <a:t>obě sledované lokality </a:t>
            </a:r>
            <a:r>
              <a:rPr lang="cs-CZ" i="1" dirty="0"/>
              <a:t>L</a:t>
            </a:r>
            <a:r>
              <a:rPr lang="cs-CZ" baseline="-25000" dirty="0"/>
              <a:t>1</a:t>
            </a:r>
            <a:r>
              <a:rPr lang="cs-CZ" dirty="0"/>
              <a:t> a </a:t>
            </a:r>
            <a:r>
              <a:rPr lang="cs-CZ" i="1" dirty="0"/>
              <a:t>L</a:t>
            </a:r>
            <a:r>
              <a:rPr lang="cs-CZ" baseline="-25000" dirty="0"/>
              <a:t>2</a:t>
            </a:r>
            <a:r>
              <a:rPr lang="cs-CZ" dirty="0"/>
              <a:t>, analogicky </a:t>
            </a:r>
            <a:r>
              <a:rPr lang="cs-CZ" dirty="0" smtClean="0"/>
              <a:t>i pro </a:t>
            </a:r>
            <a:r>
              <a:rPr lang="cs-CZ" dirty="0"/>
              <a:t>chladnější </a:t>
            </a:r>
            <a:r>
              <a:rPr lang="cs-CZ" dirty="0" smtClean="0"/>
              <a:t>období.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Shoda </a:t>
            </a:r>
            <a:r>
              <a:rPr lang="cs-CZ" dirty="0"/>
              <a:t>souhrnných regresních přímek za celý rok pro lokality </a:t>
            </a:r>
            <a:r>
              <a:rPr lang="cs-CZ" i="1" dirty="0"/>
              <a:t>L</a:t>
            </a:r>
            <a:r>
              <a:rPr lang="cs-CZ" baseline="-25000" dirty="0"/>
              <a:t>1</a:t>
            </a:r>
            <a:r>
              <a:rPr lang="cs-CZ" dirty="0"/>
              <a:t> a </a:t>
            </a:r>
            <a:r>
              <a:rPr lang="cs-CZ" i="1" dirty="0"/>
              <a:t>L</a:t>
            </a:r>
            <a:r>
              <a:rPr lang="cs-CZ" baseline="-25000" dirty="0"/>
              <a:t>2</a:t>
            </a:r>
            <a:r>
              <a:rPr lang="cs-CZ" dirty="0"/>
              <a:t> nebyla statisticky významná. Porovnávání dalších kombinací lokalit a období touto metodou se ukázalo nekorektním pro porušení předpokladu </a:t>
            </a:r>
            <a:r>
              <a:rPr lang="cs-CZ" dirty="0" err="1"/>
              <a:t>homoskedascity</a:t>
            </a:r>
            <a:r>
              <a:rPr lang="cs-CZ" dirty="0"/>
              <a:t> reziduí. </a:t>
            </a:r>
            <a:endParaRPr lang="cs-CZ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Metody </a:t>
            </a:r>
            <a:r>
              <a:rPr lang="cs-CZ" dirty="0"/>
              <a:t>RMA </a:t>
            </a:r>
            <a:r>
              <a:rPr lang="cs-CZ" dirty="0" smtClean="0"/>
              <a:t>, </a:t>
            </a:r>
            <a:r>
              <a:rPr lang="cs-CZ" dirty="0"/>
              <a:t>OR </a:t>
            </a:r>
            <a:r>
              <a:rPr lang="cs-CZ" dirty="0" smtClean="0"/>
              <a:t>a </a:t>
            </a:r>
            <a:r>
              <a:rPr lang="cs-CZ" dirty="0" err="1" smtClean="0"/>
              <a:t>Kendal-Thielova</a:t>
            </a:r>
            <a:r>
              <a:rPr lang="cs-CZ" dirty="0" smtClean="0"/>
              <a:t> </a:t>
            </a:r>
            <a:r>
              <a:rPr lang="cs-CZ" dirty="0"/>
              <a:t>regrese, jež nejsou citlivé na odlehlé hodnoty, potvrdily rozdílnost závislostí koncentrací </a:t>
            </a:r>
            <a:r>
              <a:rPr lang="cs-CZ" dirty="0" err="1"/>
              <a:t>BghiPe</a:t>
            </a:r>
            <a:r>
              <a:rPr lang="cs-CZ" dirty="0"/>
              <a:t> na </a:t>
            </a:r>
            <a:r>
              <a:rPr lang="cs-CZ" dirty="0" err="1"/>
              <a:t>BaP</a:t>
            </a:r>
            <a:r>
              <a:rPr lang="cs-CZ" dirty="0"/>
              <a:t> v teplejším a chladnějším období. </a:t>
            </a:r>
            <a:endParaRPr lang="cs-CZ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Srovnání konfidenčních </a:t>
            </a:r>
            <a:r>
              <a:rPr lang="cs-CZ" dirty="0"/>
              <a:t>intervalů regresních směrnic robustními metodami potvrdila statistickou významnost rozdílu mezi směrnicí regresní souhrnné přímky pro teplejší období a obdobnou směrnicí pro chladnější období</a:t>
            </a:r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6" name="TextovéPole 8"/>
          <p:cNvSpPr txBox="1">
            <a:spLocks noChangeArrowheads="1"/>
          </p:cNvSpPr>
          <p:nvPr/>
        </p:nvSpPr>
        <p:spPr bwMode="auto">
          <a:xfrm>
            <a:off x="328613" y="52388"/>
            <a:ext cx="84201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VII. </a:t>
            </a:r>
            <a:r>
              <a:rPr lang="cs-CZ" sz="900" dirty="0">
                <a:solidFill>
                  <a:schemeClr val="bg1"/>
                </a:solidFill>
                <a:latin typeface="Helvetica" pitchFamily="34" charset="0"/>
              </a:rPr>
              <a:t>česko-slovenská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konference </a:t>
            </a:r>
            <a:r>
              <a:rPr lang="cs-CZ" sz="500" b="1" dirty="0" smtClean="0">
                <a:solidFill>
                  <a:schemeClr val="bg1"/>
                </a:solidFill>
                <a:latin typeface="Helvetica" pitchFamily="34" charset="0"/>
              </a:rPr>
              <a:t>	</a:t>
            </a:r>
          </a:p>
          <a:p>
            <a:pPr>
              <a:tabLst>
                <a:tab pos="92075" algn="l"/>
                <a:tab pos="6278563" algn="l"/>
              </a:tabLst>
              <a:defRPr/>
            </a:pPr>
            <a:r>
              <a:rPr lang="cs-CZ" sz="1200" b="1" dirty="0">
                <a:solidFill>
                  <a:schemeClr val="bg1"/>
                </a:solidFill>
                <a:latin typeface="Helvetica" pitchFamily="34" charset="0"/>
              </a:rPr>
              <a:t>Doprava, zdraví a životní </a:t>
            </a:r>
            <a:r>
              <a:rPr lang="cs-CZ" sz="1200" b="1" dirty="0" smtClean="0">
                <a:solidFill>
                  <a:schemeClr val="bg1"/>
                </a:solidFill>
                <a:latin typeface="Helvetica" pitchFamily="34" charset="0"/>
              </a:rPr>
              <a:t>prostředí</a:t>
            </a:r>
            <a:r>
              <a:rPr lang="cs-CZ" sz="800" dirty="0" smtClean="0">
                <a:solidFill>
                  <a:schemeClr val="bg1"/>
                </a:solidFill>
                <a:latin typeface="Helvetica" pitchFamily="34" charset="0"/>
              </a:rPr>
              <a:t>		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7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 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1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 – 8. 11. 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 201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6 </a:t>
            </a:r>
            <a:r>
              <a:rPr lang="cs-CZ" sz="1050" dirty="0" smtClean="0">
                <a:solidFill>
                  <a:schemeClr val="bg1"/>
                </a:solidFill>
                <a:latin typeface="Helvetica" pitchFamily="34" charset="0"/>
              </a:rPr>
              <a:t>–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Brno</a:t>
            </a:r>
            <a:endParaRPr lang="cs-CZ" sz="800" dirty="0" smtClean="0">
              <a:solidFill>
                <a:schemeClr val="bg1"/>
              </a:solidFill>
              <a:latin typeface="Helvetic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29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ovéPole 2"/>
          <p:cNvSpPr txBox="1">
            <a:spLocks noChangeArrowheads="1"/>
          </p:cNvSpPr>
          <p:nvPr/>
        </p:nvSpPr>
        <p:spPr bwMode="auto">
          <a:xfrm>
            <a:off x="323850" y="620713"/>
            <a:ext cx="7999413" cy="4001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82563" indent="-18256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s-CZ" sz="2000" b="1" dirty="0" smtClean="0">
                <a:latin typeface="Arial" charset="0"/>
              </a:rPr>
              <a:t>Závěr</a:t>
            </a:r>
            <a:endParaRPr lang="cs-CZ" sz="2000" b="1" dirty="0">
              <a:latin typeface="Arial" charset="0"/>
            </a:endParaRPr>
          </a:p>
          <a:p>
            <a:pPr eaLnBrk="1" hangingPunct="1"/>
            <a:endParaRPr lang="cs-CZ" b="1" dirty="0">
              <a:latin typeface="Arial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To </a:t>
            </a:r>
            <a:r>
              <a:rPr lang="cs-CZ" dirty="0"/>
              <a:t>znamená, že poměr koncentrací </a:t>
            </a:r>
            <a:r>
              <a:rPr lang="cs-CZ" dirty="0" err="1"/>
              <a:t>BghiPe</a:t>
            </a:r>
            <a:r>
              <a:rPr lang="cs-CZ" dirty="0"/>
              <a:t>/</a:t>
            </a:r>
            <a:r>
              <a:rPr lang="cs-CZ" dirty="0" err="1"/>
              <a:t>BaP</a:t>
            </a:r>
            <a:r>
              <a:rPr lang="cs-CZ" dirty="0"/>
              <a:t> charakterizovaný směrnicí regresní přímky není odlišný pro měřené lokality, </a:t>
            </a:r>
            <a:r>
              <a:rPr lang="cs-CZ" dirty="0" smtClean="0"/>
              <a:t>ale pro </a:t>
            </a:r>
            <a:r>
              <a:rPr lang="cs-CZ" dirty="0"/>
              <a:t>různá období roku, což potvrdila </a:t>
            </a:r>
            <a:r>
              <a:rPr lang="cs-CZ" dirty="0" smtClean="0"/>
              <a:t>i aplikace </a:t>
            </a:r>
            <a:r>
              <a:rPr lang="cs-CZ" dirty="0"/>
              <a:t>metody SVM/RBF. </a:t>
            </a:r>
            <a:endParaRPr lang="cs-CZ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Ke </a:t>
            </a:r>
            <a:r>
              <a:rPr lang="cs-CZ" dirty="0"/>
              <a:t>stejným výsledkům vedlo </a:t>
            </a:r>
            <a:r>
              <a:rPr lang="cs-CZ" dirty="0" smtClean="0"/>
              <a:t>srovnání </a:t>
            </a:r>
            <a:r>
              <a:rPr lang="cs-CZ" dirty="0"/>
              <a:t>směrnic emisních faktorů </a:t>
            </a:r>
            <a:r>
              <a:rPr lang="cs-CZ" dirty="0" err="1"/>
              <a:t>BghiPe</a:t>
            </a:r>
            <a:r>
              <a:rPr lang="cs-CZ" dirty="0"/>
              <a:t> a </a:t>
            </a:r>
            <a:r>
              <a:rPr lang="cs-CZ" dirty="0" err="1"/>
              <a:t>BaP</a:t>
            </a:r>
            <a:r>
              <a:rPr lang="cs-CZ" dirty="0"/>
              <a:t> získaných z měření koncentrací obou PAHs ve výfukových plynech motorových vozidel. Při studených startech byl na rozdíl od SDC ve výfukových plynech zjištěn vyšší podíl </a:t>
            </a:r>
            <a:r>
              <a:rPr lang="cs-CZ" dirty="0" err="1"/>
              <a:t>BaP</a:t>
            </a:r>
            <a:r>
              <a:rPr lang="cs-CZ" dirty="0"/>
              <a:t> vzhledem k </a:t>
            </a:r>
            <a:r>
              <a:rPr lang="cs-CZ" dirty="0" err="1"/>
              <a:t>BghiPe</a:t>
            </a:r>
            <a:r>
              <a:rPr lang="cs-CZ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Vzhledem ke skutečnosti, že ve sledovaných lokalitách nebyly nalezeny jiné zdroje PAHs než doprava a lokální topeniště, bylo možné učinit závěr, že v teplejším období je zdrojem PAHs výhradně doprava. V chladnějším období přisívá k obsahu PAHs v ovzduší také spalování fosilních paliv v kombinaci s provozem motorových vozidel za nižších teplot</a:t>
            </a:r>
            <a:r>
              <a:rPr lang="cs-CZ" dirty="0" smtClean="0"/>
              <a:t>.</a:t>
            </a:r>
            <a:endParaRPr lang="sk-SK" dirty="0"/>
          </a:p>
        </p:txBody>
      </p:sp>
      <p:sp>
        <p:nvSpPr>
          <p:cNvPr id="6" name="TextovéPole 8"/>
          <p:cNvSpPr txBox="1">
            <a:spLocks noChangeArrowheads="1"/>
          </p:cNvSpPr>
          <p:nvPr/>
        </p:nvSpPr>
        <p:spPr bwMode="auto">
          <a:xfrm>
            <a:off x="328613" y="52388"/>
            <a:ext cx="84201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VII. </a:t>
            </a:r>
            <a:r>
              <a:rPr lang="cs-CZ" sz="900" dirty="0">
                <a:solidFill>
                  <a:schemeClr val="bg1"/>
                </a:solidFill>
                <a:latin typeface="Helvetica" pitchFamily="34" charset="0"/>
              </a:rPr>
              <a:t>česko-slovenská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konference </a:t>
            </a:r>
            <a:r>
              <a:rPr lang="cs-CZ" sz="500" b="1" dirty="0" smtClean="0">
                <a:solidFill>
                  <a:schemeClr val="bg1"/>
                </a:solidFill>
                <a:latin typeface="Helvetica" pitchFamily="34" charset="0"/>
              </a:rPr>
              <a:t>	</a:t>
            </a:r>
          </a:p>
          <a:p>
            <a:pPr>
              <a:tabLst>
                <a:tab pos="92075" algn="l"/>
                <a:tab pos="6278563" algn="l"/>
              </a:tabLst>
              <a:defRPr/>
            </a:pPr>
            <a:r>
              <a:rPr lang="cs-CZ" sz="1200" b="1" dirty="0">
                <a:solidFill>
                  <a:schemeClr val="bg1"/>
                </a:solidFill>
                <a:latin typeface="Helvetica" pitchFamily="34" charset="0"/>
              </a:rPr>
              <a:t>Doprava, zdraví a životní </a:t>
            </a:r>
            <a:r>
              <a:rPr lang="cs-CZ" sz="1200" b="1" dirty="0" smtClean="0">
                <a:solidFill>
                  <a:schemeClr val="bg1"/>
                </a:solidFill>
                <a:latin typeface="Helvetica" pitchFamily="34" charset="0"/>
              </a:rPr>
              <a:t>prostředí</a:t>
            </a:r>
            <a:r>
              <a:rPr lang="cs-CZ" sz="800" dirty="0" smtClean="0">
                <a:solidFill>
                  <a:schemeClr val="bg1"/>
                </a:solidFill>
                <a:latin typeface="Helvetica" pitchFamily="34" charset="0"/>
              </a:rPr>
              <a:t>		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7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 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1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 – 8. 11. 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 201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6 </a:t>
            </a:r>
            <a:r>
              <a:rPr lang="cs-CZ" sz="1050" dirty="0" smtClean="0">
                <a:solidFill>
                  <a:schemeClr val="bg1"/>
                </a:solidFill>
                <a:latin typeface="Helvetica" pitchFamily="34" charset="0"/>
              </a:rPr>
              <a:t>–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Brno</a:t>
            </a:r>
            <a:endParaRPr lang="cs-CZ" sz="800" dirty="0" smtClean="0">
              <a:solidFill>
                <a:schemeClr val="bg1"/>
              </a:solidFill>
              <a:latin typeface="Helvetic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487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ovéPole 2"/>
          <p:cNvSpPr txBox="1">
            <a:spLocks noChangeArrowheads="1"/>
          </p:cNvSpPr>
          <p:nvPr/>
        </p:nvSpPr>
        <p:spPr bwMode="auto">
          <a:xfrm>
            <a:off x="323850" y="620713"/>
            <a:ext cx="8568630" cy="4124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82563" indent="-18256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just" eaLnBrk="1" hangingPunct="1"/>
            <a:endParaRPr lang="cs-CZ" sz="2000" b="1" dirty="0" smtClean="0">
              <a:latin typeface="Arial" charset="0"/>
            </a:endParaRPr>
          </a:p>
          <a:p>
            <a:pPr algn="just" eaLnBrk="1" hangingPunct="1"/>
            <a:endParaRPr lang="cs-CZ" sz="2000" b="1" dirty="0">
              <a:latin typeface="Arial" charset="0"/>
            </a:endParaRPr>
          </a:p>
          <a:p>
            <a:pPr algn="just" eaLnBrk="1" hangingPunct="1"/>
            <a:endParaRPr lang="cs-CZ" sz="2000" b="1" dirty="0" smtClean="0">
              <a:latin typeface="Arial" charset="0"/>
            </a:endParaRPr>
          </a:p>
          <a:p>
            <a:pPr algn="just" eaLnBrk="1" hangingPunct="1"/>
            <a:endParaRPr lang="cs-CZ" sz="2000" b="1" dirty="0">
              <a:latin typeface="Arial" charset="0"/>
            </a:endParaRPr>
          </a:p>
          <a:p>
            <a:pPr algn="just" eaLnBrk="1" hangingPunct="1"/>
            <a:r>
              <a:rPr lang="cs-CZ" sz="2000" b="1" dirty="0" smtClean="0">
                <a:latin typeface="Arial" charset="0"/>
              </a:rPr>
              <a:t>Poděkování</a:t>
            </a:r>
            <a:endParaRPr lang="cs-CZ" sz="2000" b="1" dirty="0">
              <a:latin typeface="Arial" charset="0"/>
            </a:endParaRPr>
          </a:p>
          <a:p>
            <a:pPr algn="just" eaLnBrk="1" hangingPunct="1"/>
            <a:endParaRPr lang="cs-CZ" b="1" dirty="0">
              <a:latin typeface="Arial" charset="0"/>
            </a:endParaRPr>
          </a:p>
          <a:p>
            <a:pPr marL="0" indent="0" algn="just" eaLnBrk="1" hangingPunct="1"/>
            <a:endParaRPr lang="cs-CZ" b="1" i="1" dirty="0" smtClean="0">
              <a:latin typeface="Arial" charset="0"/>
              <a:cs typeface="Times New Roman" pitchFamily="18" charset="0"/>
            </a:endParaRPr>
          </a:p>
          <a:p>
            <a:pPr marL="0" indent="0" algn="just" eaLnBrk="1" hangingPunct="1"/>
            <a:endParaRPr lang="cs-CZ" b="1" i="1" dirty="0">
              <a:latin typeface="Arial" charset="0"/>
              <a:cs typeface="Times New Roman" pitchFamily="18" charset="0"/>
            </a:endParaRPr>
          </a:p>
          <a:p>
            <a:pPr marL="0" indent="0" algn="just" eaLnBrk="1" hangingPunct="1"/>
            <a:endParaRPr lang="cs-CZ" b="1" i="1" dirty="0" smtClean="0">
              <a:latin typeface="Arial" charset="0"/>
              <a:cs typeface="Times New Roman" pitchFamily="18" charset="0"/>
            </a:endParaRPr>
          </a:p>
          <a:p>
            <a:pPr marL="0" indent="0" algn="just" eaLnBrk="1" hangingPunct="1"/>
            <a:r>
              <a:rPr lang="cs-CZ" b="1" i="1" dirty="0" smtClean="0">
                <a:latin typeface="Arial" charset="0"/>
                <a:cs typeface="Times New Roman" pitchFamily="18" charset="0"/>
              </a:rPr>
              <a:t>Tato </a:t>
            </a:r>
            <a:r>
              <a:rPr lang="cs-CZ" b="1" i="1" dirty="0">
                <a:latin typeface="Arial" charset="0"/>
                <a:cs typeface="Times New Roman" pitchFamily="18" charset="0"/>
              </a:rPr>
              <a:t>práce vznikla </a:t>
            </a:r>
            <a:r>
              <a:rPr lang="cs-CZ" b="1" i="1" dirty="0">
                <a:latin typeface="Arial" charset="0"/>
                <a:cs typeface="Times New Roman" pitchFamily="18" charset="0"/>
              </a:rPr>
              <a:t>za finanční podpory Ministerstva školství, mládeže a tělovýchovy v rámci programu Národní program udržitelnosti I, projektu Dopravní </a:t>
            </a:r>
            <a:r>
              <a:rPr lang="cs-CZ" b="1" i="1" dirty="0" err="1">
                <a:latin typeface="Arial" charset="0"/>
                <a:cs typeface="Times New Roman" pitchFamily="18" charset="0"/>
              </a:rPr>
              <a:t>VaV</a:t>
            </a:r>
            <a:r>
              <a:rPr lang="cs-CZ" b="1" i="1" dirty="0">
                <a:latin typeface="Arial" charset="0"/>
                <a:cs typeface="Times New Roman" pitchFamily="18" charset="0"/>
              </a:rPr>
              <a:t> centrum (LO1610) </a:t>
            </a:r>
            <a:r>
              <a:rPr lang="cs-CZ" b="1" i="1" dirty="0" smtClean="0">
                <a:latin typeface="Arial" charset="0"/>
                <a:cs typeface="Times New Roman" pitchFamily="18" charset="0"/>
              </a:rPr>
              <a:t>s využitím </a:t>
            </a:r>
            <a:r>
              <a:rPr lang="cs-CZ" b="1" i="1">
                <a:latin typeface="Arial" charset="0"/>
                <a:cs typeface="Times New Roman" pitchFamily="18" charset="0"/>
              </a:rPr>
              <a:t>výzkumné </a:t>
            </a:r>
            <a:r>
              <a:rPr lang="cs-CZ" b="1" i="1" smtClean="0">
                <a:latin typeface="Arial" charset="0"/>
                <a:cs typeface="Times New Roman" pitchFamily="18" charset="0"/>
              </a:rPr>
              <a:t>infrastruktury </a:t>
            </a:r>
            <a:r>
              <a:rPr lang="cs-CZ" b="1" i="1" dirty="0">
                <a:latin typeface="Arial" charset="0"/>
                <a:cs typeface="Times New Roman" pitchFamily="18" charset="0"/>
              </a:rPr>
              <a:t>pořízené z Operačního programu Výzkum a vývoj pro inovace (CZ.1.05/2.1.00/03.0064)</a:t>
            </a:r>
          </a:p>
          <a:p>
            <a:pPr algn="just" eaLnBrk="1" hangingPunct="1"/>
            <a:endParaRPr lang="cs-CZ" b="1" i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6" name="TextovéPole 8"/>
          <p:cNvSpPr txBox="1">
            <a:spLocks noChangeArrowheads="1"/>
          </p:cNvSpPr>
          <p:nvPr/>
        </p:nvSpPr>
        <p:spPr bwMode="auto">
          <a:xfrm>
            <a:off x="328613" y="52388"/>
            <a:ext cx="84201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VII. </a:t>
            </a:r>
            <a:r>
              <a:rPr lang="cs-CZ" sz="900" dirty="0">
                <a:solidFill>
                  <a:schemeClr val="bg1"/>
                </a:solidFill>
                <a:latin typeface="Helvetica" pitchFamily="34" charset="0"/>
              </a:rPr>
              <a:t>česko-slovenská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konference </a:t>
            </a:r>
            <a:r>
              <a:rPr lang="cs-CZ" sz="500" b="1" dirty="0" smtClean="0">
                <a:solidFill>
                  <a:schemeClr val="bg1"/>
                </a:solidFill>
                <a:latin typeface="Helvetica" pitchFamily="34" charset="0"/>
              </a:rPr>
              <a:t>	</a:t>
            </a:r>
          </a:p>
          <a:p>
            <a:pPr>
              <a:tabLst>
                <a:tab pos="92075" algn="l"/>
                <a:tab pos="6278563" algn="l"/>
              </a:tabLst>
              <a:defRPr/>
            </a:pPr>
            <a:r>
              <a:rPr lang="cs-CZ" sz="1200" b="1" dirty="0">
                <a:solidFill>
                  <a:schemeClr val="bg1"/>
                </a:solidFill>
                <a:latin typeface="Helvetica" pitchFamily="34" charset="0"/>
              </a:rPr>
              <a:t>Doprava, zdraví a životní </a:t>
            </a:r>
            <a:r>
              <a:rPr lang="cs-CZ" sz="1200" b="1" dirty="0" smtClean="0">
                <a:solidFill>
                  <a:schemeClr val="bg1"/>
                </a:solidFill>
                <a:latin typeface="Helvetica" pitchFamily="34" charset="0"/>
              </a:rPr>
              <a:t>prostředí</a:t>
            </a:r>
            <a:r>
              <a:rPr lang="cs-CZ" sz="800" dirty="0" smtClean="0">
                <a:solidFill>
                  <a:schemeClr val="bg1"/>
                </a:solidFill>
                <a:latin typeface="Helvetica" pitchFamily="34" charset="0"/>
              </a:rPr>
              <a:t>		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7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 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1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 – 8. 11. 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 201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6 </a:t>
            </a:r>
            <a:r>
              <a:rPr lang="cs-CZ" sz="1050" dirty="0" smtClean="0">
                <a:solidFill>
                  <a:schemeClr val="bg1"/>
                </a:solidFill>
                <a:latin typeface="Helvetica" pitchFamily="34" charset="0"/>
              </a:rPr>
              <a:t>–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Brno</a:t>
            </a:r>
            <a:endParaRPr lang="cs-CZ" sz="800" dirty="0" smtClean="0">
              <a:solidFill>
                <a:schemeClr val="bg1"/>
              </a:solidFill>
              <a:latin typeface="Helvetic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429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ovéPole 8"/>
          <p:cNvSpPr txBox="1">
            <a:spLocks noChangeArrowheads="1"/>
          </p:cNvSpPr>
          <p:nvPr/>
        </p:nvSpPr>
        <p:spPr bwMode="auto">
          <a:xfrm>
            <a:off x="251520" y="407566"/>
            <a:ext cx="832732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s-CZ" sz="3200" b="1" dirty="0" smtClean="0">
                <a:solidFill>
                  <a:srgbClr val="376092"/>
                </a:solidFill>
                <a:latin typeface="Arial" charset="0"/>
              </a:rPr>
              <a:t>Jiří</a:t>
            </a:r>
            <a:r>
              <a:rPr lang="cs-CZ" sz="3200" b="1" dirty="0" smtClean="0">
                <a:solidFill>
                  <a:srgbClr val="376092"/>
                </a:solidFill>
                <a:latin typeface="Helvetica" pitchFamily="34" charset="0"/>
              </a:rPr>
              <a:t> </a:t>
            </a:r>
            <a:r>
              <a:rPr lang="cs-CZ" sz="3200" b="1" dirty="0" smtClean="0">
                <a:solidFill>
                  <a:srgbClr val="376092"/>
                </a:solidFill>
                <a:latin typeface="Arial" charset="0"/>
              </a:rPr>
              <a:t>Huzlík, </a:t>
            </a:r>
            <a:r>
              <a:rPr lang="cs-CZ" sz="3200" b="1" dirty="0">
                <a:solidFill>
                  <a:srgbClr val="376092"/>
                </a:solidFill>
                <a:latin typeface="Arial" charset="0"/>
              </a:rPr>
              <a:t>František Božek</a:t>
            </a:r>
            <a:r>
              <a:rPr lang="cs-CZ" sz="3200" b="1" dirty="0" smtClean="0">
                <a:solidFill>
                  <a:srgbClr val="376092"/>
                </a:solidFill>
                <a:latin typeface="Arial" charset="0"/>
              </a:rPr>
              <a:t>,</a:t>
            </a:r>
            <a:br>
              <a:rPr lang="cs-CZ" sz="3200" b="1" dirty="0" smtClean="0">
                <a:solidFill>
                  <a:srgbClr val="376092"/>
                </a:solidFill>
                <a:latin typeface="Arial" charset="0"/>
              </a:rPr>
            </a:br>
            <a:r>
              <a:rPr lang="cs-CZ" sz="3200" b="1" dirty="0" smtClean="0">
                <a:solidFill>
                  <a:srgbClr val="376092"/>
                </a:solidFill>
                <a:latin typeface="Arial" charset="0"/>
              </a:rPr>
              <a:t>Roman Ličbinský, </a:t>
            </a:r>
            <a:r>
              <a:rPr lang="cs-CZ" sz="3200" b="1" dirty="0">
                <a:solidFill>
                  <a:srgbClr val="376092"/>
                </a:solidFill>
                <a:latin typeface="Arial" charset="0"/>
              </a:rPr>
              <a:t>Magdaléna Náplavová</a:t>
            </a:r>
          </a:p>
        </p:txBody>
      </p:sp>
      <p:sp>
        <p:nvSpPr>
          <p:cNvPr id="10" name="TextovéPole 9"/>
          <p:cNvSpPr txBox="1">
            <a:spLocks noChangeArrowheads="1"/>
          </p:cNvSpPr>
          <p:nvPr/>
        </p:nvSpPr>
        <p:spPr bwMode="auto">
          <a:xfrm>
            <a:off x="157896" y="1857013"/>
            <a:ext cx="5953125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cs-CZ" sz="4800" dirty="0" smtClean="0">
                <a:solidFill>
                  <a:srgbClr val="77933C"/>
                </a:solidFill>
                <a:latin typeface="Helvetica" pitchFamily="34" charset="0"/>
              </a:rPr>
              <a:t>Příspěvek k identifikaci zdrojů znečištění ovzduší polycyklickými aromatickými uhlovodíky</a:t>
            </a:r>
            <a:endParaRPr lang="cs-CZ" sz="4800" dirty="0">
              <a:solidFill>
                <a:srgbClr val="77933C"/>
              </a:solidFill>
              <a:latin typeface="Helvetic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>
            <a:spLocks/>
          </p:cNvSpPr>
          <p:nvPr/>
        </p:nvSpPr>
        <p:spPr bwMode="auto">
          <a:xfrm>
            <a:off x="546100" y="1487488"/>
            <a:ext cx="4721225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dirty="0">
                <a:solidFill>
                  <a:schemeClr val="bg2">
                    <a:lumMod val="50000"/>
                  </a:schemeClr>
                </a:solidFill>
                <a:latin typeface="Helvetica" pitchFamily="34" charset="0"/>
                <a:cs typeface="+mn-cs"/>
              </a:rPr>
              <a:t>Děkuji vám za pozornost!</a:t>
            </a:r>
          </a:p>
        </p:txBody>
      </p:sp>
      <p:sp>
        <p:nvSpPr>
          <p:cNvPr id="5" name="TextovéPole 4"/>
          <p:cNvSpPr txBox="1">
            <a:spLocks noChangeArrowheads="1"/>
          </p:cNvSpPr>
          <p:nvPr/>
        </p:nvSpPr>
        <p:spPr bwMode="auto">
          <a:xfrm>
            <a:off x="546100" y="2085975"/>
            <a:ext cx="5075238" cy="141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cs-CZ" sz="1400" dirty="0">
                <a:solidFill>
                  <a:srgbClr val="376092"/>
                </a:solidFill>
                <a:latin typeface="Helvetica" pitchFamily="34" charset="0"/>
              </a:rPr>
              <a:t>Kontaktní informace:</a:t>
            </a:r>
          </a:p>
          <a:p>
            <a:pPr eaLnBrk="1" hangingPunct="1"/>
            <a:r>
              <a:rPr lang="cs-CZ" sz="2400" b="1" dirty="0">
                <a:solidFill>
                  <a:srgbClr val="376092"/>
                </a:solidFill>
                <a:latin typeface="Arial" charset="0"/>
              </a:rPr>
              <a:t>RNDr. Jiří</a:t>
            </a:r>
            <a:r>
              <a:rPr lang="cs-CZ" sz="2400" b="1" dirty="0">
                <a:solidFill>
                  <a:srgbClr val="376092"/>
                </a:solidFill>
                <a:latin typeface="Helvetica" pitchFamily="34" charset="0"/>
              </a:rPr>
              <a:t> </a:t>
            </a:r>
            <a:r>
              <a:rPr lang="cs-CZ" sz="2400" b="1" dirty="0" smtClean="0">
                <a:solidFill>
                  <a:srgbClr val="376092"/>
                </a:solidFill>
                <a:latin typeface="Arial" charset="0"/>
              </a:rPr>
              <a:t>Huzlík, Ph.D.</a:t>
            </a:r>
            <a:endParaRPr lang="cs-CZ" sz="2400" b="1" dirty="0">
              <a:solidFill>
                <a:srgbClr val="376092"/>
              </a:solidFill>
              <a:latin typeface="Arial" charset="0"/>
            </a:endParaRPr>
          </a:p>
          <a:p>
            <a:pPr eaLnBrk="1" hangingPunct="1"/>
            <a:r>
              <a:rPr lang="cs-CZ" sz="2400" b="1" dirty="0">
                <a:solidFill>
                  <a:srgbClr val="376092"/>
                </a:solidFill>
                <a:latin typeface="Arial" charset="0"/>
              </a:rPr>
              <a:t>jiri.huzlik</a:t>
            </a:r>
            <a:r>
              <a:rPr lang="cs-CZ" sz="2400" b="1" dirty="0">
                <a:solidFill>
                  <a:srgbClr val="376092"/>
                </a:solidFill>
                <a:latin typeface="Helvetica" pitchFamily="34" charset="0"/>
              </a:rPr>
              <a:t>@</a:t>
            </a:r>
            <a:r>
              <a:rPr lang="cs-CZ" sz="2400" b="1" dirty="0">
                <a:solidFill>
                  <a:srgbClr val="376092"/>
                </a:solidFill>
                <a:latin typeface="Arial" charset="0"/>
              </a:rPr>
              <a:t>cdv</a:t>
            </a:r>
            <a:r>
              <a:rPr lang="cs-CZ" sz="2400" b="1" dirty="0">
                <a:solidFill>
                  <a:srgbClr val="376092"/>
                </a:solidFill>
                <a:latin typeface="Helvetica" pitchFamily="34" charset="0"/>
              </a:rPr>
              <a:t>.cz</a:t>
            </a:r>
          </a:p>
          <a:p>
            <a:pPr eaLnBrk="1" hangingPunct="1"/>
            <a:r>
              <a:rPr lang="cs-CZ" sz="2400" dirty="0">
                <a:solidFill>
                  <a:srgbClr val="376092"/>
                </a:solidFill>
                <a:latin typeface="Helvetica" pitchFamily="34" charset="0"/>
              </a:rPr>
              <a:t>+420 </a:t>
            </a:r>
            <a:r>
              <a:rPr lang="cs-CZ" sz="2400" b="1" dirty="0">
                <a:solidFill>
                  <a:srgbClr val="376092"/>
                </a:solidFill>
                <a:latin typeface="Arial" charset="0"/>
              </a:rPr>
              <a:t>724</a:t>
            </a:r>
            <a:r>
              <a:rPr lang="cs-CZ" sz="2400" b="1" dirty="0">
                <a:solidFill>
                  <a:srgbClr val="376092"/>
                </a:solidFill>
                <a:latin typeface="Helvetica" pitchFamily="34" charset="0"/>
              </a:rPr>
              <a:t> </a:t>
            </a:r>
            <a:r>
              <a:rPr lang="cs-CZ" sz="2400" b="1" dirty="0">
                <a:solidFill>
                  <a:srgbClr val="376092"/>
                </a:solidFill>
                <a:latin typeface="Arial" charset="0"/>
              </a:rPr>
              <a:t>053</a:t>
            </a:r>
            <a:r>
              <a:rPr lang="cs-CZ" sz="2400" b="1" dirty="0">
                <a:solidFill>
                  <a:srgbClr val="376092"/>
                </a:solidFill>
                <a:latin typeface="Helvetica" pitchFamily="34" charset="0"/>
              </a:rPr>
              <a:t> </a:t>
            </a:r>
            <a:r>
              <a:rPr lang="cs-CZ" sz="2400" b="1" dirty="0">
                <a:solidFill>
                  <a:srgbClr val="376092"/>
                </a:solidFill>
                <a:latin typeface="Arial" charset="0"/>
              </a:rPr>
              <a:t>382</a:t>
            </a:r>
          </a:p>
        </p:txBody>
      </p:sp>
      <p:sp>
        <p:nvSpPr>
          <p:cNvPr id="2" name="Obdélník 1"/>
          <p:cNvSpPr>
            <a:spLocks noChangeArrowheads="1"/>
          </p:cNvSpPr>
          <p:nvPr/>
        </p:nvSpPr>
        <p:spPr bwMode="auto">
          <a:xfrm>
            <a:off x="546100" y="4113213"/>
            <a:ext cx="3635375" cy="161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cs-CZ" sz="1400" b="1">
                <a:solidFill>
                  <a:srgbClr val="376092"/>
                </a:solidFill>
                <a:latin typeface="Helvetica" pitchFamily="34" charset="0"/>
              </a:rPr>
              <a:t>Centrum dopravního výzkumu, v. v. i.</a:t>
            </a:r>
          </a:p>
          <a:p>
            <a:r>
              <a:rPr lang="cs-CZ" sz="1400">
                <a:solidFill>
                  <a:srgbClr val="376092"/>
                </a:solidFill>
                <a:latin typeface="Helvetica" pitchFamily="34" charset="0"/>
              </a:rPr>
              <a:t>Líšeňská 33a, 636 00  Brno</a:t>
            </a:r>
          </a:p>
          <a:p>
            <a:endParaRPr lang="cs-CZ" sz="1400">
              <a:solidFill>
                <a:srgbClr val="376092"/>
              </a:solidFill>
              <a:latin typeface="Helvetica" pitchFamily="34" charset="0"/>
            </a:endParaRPr>
          </a:p>
          <a:p>
            <a:r>
              <a:rPr lang="cs-CZ" sz="1400">
                <a:solidFill>
                  <a:srgbClr val="376092"/>
                </a:solidFill>
                <a:latin typeface="Helvetica" pitchFamily="34" charset="0"/>
              </a:rPr>
              <a:t>telefon:	</a:t>
            </a:r>
            <a:r>
              <a:rPr lang="cs-CZ" sz="1400" b="1">
                <a:solidFill>
                  <a:srgbClr val="376092"/>
                </a:solidFill>
                <a:latin typeface="Helvetica" pitchFamily="34" charset="0"/>
              </a:rPr>
              <a:t>+420 549 429 3</a:t>
            </a:r>
            <a:r>
              <a:rPr lang="cs-CZ" sz="1400" b="1">
                <a:solidFill>
                  <a:srgbClr val="376092"/>
                </a:solidFill>
                <a:latin typeface="Arial" charset="0"/>
              </a:rPr>
              <a:t>74</a:t>
            </a:r>
            <a:r>
              <a:rPr lang="cs-CZ" sz="1400" b="1">
                <a:solidFill>
                  <a:srgbClr val="376092"/>
                </a:solidFill>
                <a:latin typeface="Helvetica" pitchFamily="34" charset="0"/>
              </a:rPr>
              <a:t> </a:t>
            </a:r>
          </a:p>
          <a:p>
            <a:r>
              <a:rPr lang="cs-CZ" sz="1400">
                <a:solidFill>
                  <a:srgbClr val="376092"/>
                </a:solidFill>
                <a:latin typeface="Helvetica" pitchFamily="34" charset="0"/>
              </a:rPr>
              <a:t>email: 	</a:t>
            </a:r>
            <a:r>
              <a:rPr lang="cs-CZ" sz="1400" b="1">
                <a:solidFill>
                  <a:srgbClr val="376092"/>
                </a:solidFill>
                <a:latin typeface="Helvetica" pitchFamily="34" charset="0"/>
              </a:rPr>
              <a:t>cdv@cdv.cz</a:t>
            </a:r>
          </a:p>
          <a:p>
            <a:endParaRPr lang="cs-CZ" sz="1400">
              <a:solidFill>
                <a:srgbClr val="376092"/>
              </a:solidFill>
              <a:latin typeface="Helvetica" pitchFamily="34" charset="0"/>
            </a:endParaRPr>
          </a:p>
          <a:p>
            <a:r>
              <a:rPr lang="cs-CZ" sz="1600" b="1">
                <a:solidFill>
                  <a:srgbClr val="376092"/>
                </a:solidFill>
                <a:latin typeface="Helvetica" pitchFamily="34" charset="0"/>
              </a:rPr>
              <a:t>www.cdv.cz</a:t>
            </a:r>
          </a:p>
        </p:txBody>
      </p:sp>
      <p:pic>
        <p:nvPicPr>
          <p:cNvPr id="10" name="Picture 2" descr="E:\CDV Grafika\_PIC\LOGO\logo_CDV_PLUS\logo_CDV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4789488"/>
            <a:ext cx="838200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ovéPole 2"/>
          <p:cNvSpPr txBox="1">
            <a:spLocks noChangeArrowheads="1"/>
          </p:cNvSpPr>
          <p:nvPr/>
        </p:nvSpPr>
        <p:spPr bwMode="auto">
          <a:xfrm>
            <a:off x="533027" y="626858"/>
            <a:ext cx="7999413" cy="427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82563" indent="-18256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s-CZ" sz="2000" b="1" dirty="0" smtClean="0">
                <a:latin typeface="Arial" charset="0"/>
              </a:rPr>
              <a:t>Úvod</a:t>
            </a:r>
          </a:p>
          <a:p>
            <a:pPr algn="ctr" eaLnBrk="1" hangingPunct="1"/>
            <a:endParaRPr lang="cs-CZ" sz="2000" b="1" dirty="0">
              <a:latin typeface="Arial" charset="0"/>
            </a:endParaRPr>
          </a:p>
          <a:p>
            <a:pPr algn="ctr" eaLnBrk="1" hangingPunct="1"/>
            <a:endParaRPr lang="cs-CZ" sz="2000" b="1" dirty="0" smtClean="0">
              <a:latin typeface="Arial" charset="0"/>
            </a:endParaRPr>
          </a:p>
          <a:p>
            <a:pPr algn="ctr" eaLnBrk="1" hangingPunct="1"/>
            <a:endParaRPr lang="cs-CZ" sz="2000" b="1" dirty="0">
              <a:latin typeface="Arial" charset="0"/>
            </a:endParaRPr>
          </a:p>
          <a:p>
            <a:pPr eaLnBrk="1" hangingPunct="1"/>
            <a:endParaRPr lang="cs-CZ" b="1" dirty="0">
              <a:latin typeface="Arial" charset="0"/>
            </a:endParaRPr>
          </a:p>
          <a:p>
            <a:pPr marL="446088" indent="-446088" algn="just">
              <a:buFont typeface="Arial" pitchFamily="34" charset="0"/>
              <a:buChar char="•"/>
            </a:pP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Poměr </a:t>
            </a:r>
            <a:r>
              <a:rPr lang="cs-CZ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BghiPe</a:t>
            </a: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cs-CZ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BaP</a:t>
            </a: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 – ztráta informace</a:t>
            </a:r>
          </a:p>
          <a:p>
            <a:pPr marL="446088" indent="-446088" algn="just">
              <a:buFont typeface="Arial" pitchFamily="34" charset="0"/>
              <a:buChar char="•"/>
            </a:pP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K identifikaci </a:t>
            </a:r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užity statistické </a:t>
            </a: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metody:</a:t>
            </a:r>
          </a:p>
          <a:p>
            <a:pPr marL="1006475" lvl="1" indent="-446088" algn="just">
              <a:buFont typeface="Arial" pitchFamily="34" charset="0"/>
              <a:buChar char="•"/>
            </a:pP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lineární </a:t>
            </a:r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regrese </a:t>
            </a: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metodou nejmenších </a:t>
            </a:r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čtverců </a:t>
            </a: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(OLS)</a:t>
            </a:r>
          </a:p>
          <a:p>
            <a:pPr marL="1006475" lvl="1" indent="-446088" algn="just">
              <a:buFont typeface="Arial" pitchFamily="34" charset="0"/>
              <a:buChar char="•"/>
            </a:pPr>
            <a:r>
              <a:rPr lang="cs-CZ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Reduced</a:t>
            </a: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Major Axis (RMA</a:t>
            </a: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1006475" lvl="1" indent="-446088" algn="just">
              <a:buFont typeface="Arial" pitchFamily="34" charset="0"/>
              <a:buChar char="•"/>
            </a:pP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ortogonální </a:t>
            </a:r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regrese (OR</a:t>
            </a: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1006475" lvl="1" indent="-446088" algn="just">
              <a:buFont typeface="Arial" pitchFamily="34" charset="0"/>
              <a:buChar char="•"/>
            </a:pP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robustní regrese </a:t>
            </a:r>
            <a:r>
              <a:rPr lang="cs-CZ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Kendalla</a:t>
            </a: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cs-CZ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Theila</a:t>
            </a: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 (KTLR)</a:t>
            </a:r>
            <a:endParaRPr lang="cs-CZ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06475" lvl="1" indent="-446088" algn="just">
              <a:buFont typeface="Arial" pitchFamily="34" charset="0"/>
              <a:buChar char="•"/>
            </a:pP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klasifikace </a:t>
            </a:r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metodou Support </a:t>
            </a:r>
            <a:r>
              <a:rPr lang="cs-CZ" dirty="0" err="1">
                <a:latin typeface="Arial" panose="020B0604020202020204" pitchFamily="34" charset="0"/>
                <a:cs typeface="Arial" panose="020B0604020202020204" pitchFamily="34" charset="0"/>
              </a:rPr>
              <a:t>Vector</a:t>
            </a:r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dirty="0" err="1">
                <a:latin typeface="Arial" panose="020B0604020202020204" pitchFamily="34" charset="0"/>
                <a:cs typeface="Arial" panose="020B0604020202020204" pitchFamily="34" charset="0"/>
              </a:rPr>
              <a:t>Machines</a:t>
            </a:r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 (SVM</a:t>
            </a: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85725" lvl="1" indent="474663" algn="just">
              <a:buFont typeface="Arial" pitchFamily="34" charset="0"/>
              <a:buChar char="•"/>
            </a:pP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Výhody – možnost využití emisních faktorů</a:t>
            </a:r>
            <a:endParaRPr lang="cs-CZ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/>
            <a:endParaRPr lang="cs-CZ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>
              <a:buFontTx/>
              <a:buChar char="•"/>
            </a:pPr>
            <a:endParaRPr lang="cs-CZ" sz="1200" dirty="0">
              <a:latin typeface="Arial" charset="0"/>
            </a:endParaRPr>
          </a:p>
        </p:txBody>
      </p:sp>
      <p:sp>
        <p:nvSpPr>
          <p:cNvPr id="6" name="TextovéPole 8"/>
          <p:cNvSpPr txBox="1">
            <a:spLocks noChangeArrowheads="1"/>
          </p:cNvSpPr>
          <p:nvPr/>
        </p:nvSpPr>
        <p:spPr bwMode="auto">
          <a:xfrm>
            <a:off x="328613" y="52388"/>
            <a:ext cx="84201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VII. </a:t>
            </a:r>
            <a:r>
              <a:rPr lang="cs-CZ" sz="900" dirty="0">
                <a:solidFill>
                  <a:schemeClr val="bg1"/>
                </a:solidFill>
                <a:latin typeface="Helvetica" pitchFamily="34" charset="0"/>
              </a:rPr>
              <a:t>česko-slovenská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konference </a:t>
            </a:r>
            <a:r>
              <a:rPr lang="cs-CZ" sz="500" b="1" dirty="0" smtClean="0">
                <a:solidFill>
                  <a:schemeClr val="bg1"/>
                </a:solidFill>
                <a:latin typeface="Helvetica" pitchFamily="34" charset="0"/>
              </a:rPr>
              <a:t>	</a:t>
            </a:r>
          </a:p>
          <a:p>
            <a:pPr>
              <a:tabLst>
                <a:tab pos="92075" algn="l"/>
                <a:tab pos="6278563" algn="l"/>
              </a:tabLst>
              <a:defRPr/>
            </a:pPr>
            <a:r>
              <a:rPr lang="cs-CZ" sz="1200" b="1" dirty="0">
                <a:solidFill>
                  <a:schemeClr val="bg1"/>
                </a:solidFill>
                <a:latin typeface="Helvetica" pitchFamily="34" charset="0"/>
              </a:rPr>
              <a:t>Doprava, zdraví a životní </a:t>
            </a:r>
            <a:r>
              <a:rPr lang="cs-CZ" sz="1200" b="1" dirty="0" smtClean="0">
                <a:solidFill>
                  <a:schemeClr val="bg1"/>
                </a:solidFill>
                <a:latin typeface="Helvetica" pitchFamily="34" charset="0"/>
              </a:rPr>
              <a:t>prostředí</a:t>
            </a:r>
            <a:r>
              <a:rPr lang="cs-CZ" sz="800" dirty="0" smtClean="0">
                <a:solidFill>
                  <a:schemeClr val="bg1"/>
                </a:solidFill>
                <a:latin typeface="Helvetica" pitchFamily="34" charset="0"/>
              </a:rPr>
              <a:t>		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7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 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1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 – 8. 11. 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 201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6 </a:t>
            </a:r>
            <a:r>
              <a:rPr lang="cs-CZ" sz="1050" dirty="0" smtClean="0">
                <a:solidFill>
                  <a:schemeClr val="bg1"/>
                </a:solidFill>
                <a:latin typeface="Helvetica" pitchFamily="34" charset="0"/>
              </a:rPr>
              <a:t>–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Brno</a:t>
            </a:r>
            <a:endParaRPr lang="cs-CZ" sz="800" dirty="0" smtClean="0">
              <a:solidFill>
                <a:schemeClr val="bg1"/>
              </a:solidFill>
              <a:latin typeface="Helvetica" pitchFamily="34" charset="0"/>
            </a:endParaRPr>
          </a:p>
        </p:txBody>
      </p:sp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1310274"/>
              </p:ext>
            </p:extLst>
          </p:nvPr>
        </p:nvGraphicFramePr>
        <p:xfrm>
          <a:off x="2267744" y="4904952"/>
          <a:ext cx="3138487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Rovnice" r:id="rId4" imgW="1586811" imgH="253890" progId="Equation.3">
                  <p:embed/>
                </p:oleObj>
              </mc:Choice>
              <mc:Fallback>
                <p:oleObj name="Rovnice" r:id="rId4" imgW="1586811" imgH="253890" progId="Equation.3">
                  <p:embed/>
                  <p:pic>
                    <p:nvPicPr>
                      <p:cNvPr id="0" name="Objek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4904952"/>
                        <a:ext cx="3138487" cy="500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ovéPole 2"/>
          <p:cNvSpPr txBox="1">
            <a:spLocks noChangeArrowheads="1"/>
          </p:cNvSpPr>
          <p:nvPr/>
        </p:nvSpPr>
        <p:spPr bwMode="auto">
          <a:xfrm>
            <a:off x="533027" y="626858"/>
            <a:ext cx="79994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82563" indent="-18256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s-CZ" sz="2000" b="1" dirty="0" smtClean="0">
                <a:latin typeface="Arial" charset="0"/>
              </a:rPr>
              <a:t>Statistické metody založené na minimalizaci reziduí</a:t>
            </a:r>
            <a:endParaRPr lang="cs-CZ" b="1" dirty="0">
              <a:latin typeface="Arial" charset="0"/>
            </a:endParaRPr>
          </a:p>
        </p:txBody>
      </p:sp>
      <p:sp>
        <p:nvSpPr>
          <p:cNvPr id="6" name="TextovéPole 8"/>
          <p:cNvSpPr txBox="1">
            <a:spLocks noChangeArrowheads="1"/>
          </p:cNvSpPr>
          <p:nvPr/>
        </p:nvSpPr>
        <p:spPr bwMode="auto">
          <a:xfrm>
            <a:off x="328613" y="52388"/>
            <a:ext cx="84201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VII. </a:t>
            </a:r>
            <a:r>
              <a:rPr lang="cs-CZ" sz="900" dirty="0">
                <a:solidFill>
                  <a:schemeClr val="bg1"/>
                </a:solidFill>
                <a:latin typeface="Helvetica" pitchFamily="34" charset="0"/>
              </a:rPr>
              <a:t>česko-slovenská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konference </a:t>
            </a:r>
            <a:r>
              <a:rPr lang="cs-CZ" sz="500" b="1" dirty="0" smtClean="0">
                <a:solidFill>
                  <a:schemeClr val="bg1"/>
                </a:solidFill>
                <a:latin typeface="Helvetica" pitchFamily="34" charset="0"/>
              </a:rPr>
              <a:t>	</a:t>
            </a:r>
          </a:p>
          <a:p>
            <a:pPr>
              <a:tabLst>
                <a:tab pos="92075" algn="l"/>
                <a:tab pos="6278563" algn="l"/>
              </a:tabLst>
              <a:defRPr/>
            </a:pPr>
            <a:r>
              <a:rPr lang="cs-CZ" sz="1200" b="1" dirty="0">
                <a:solidFill>
                  <a:schemeClr val="bg1"/>
                </a:solidFill>
                <a:latin typeface="Helvetica" pitchFamily="34" charset="0"/>
              </a:rPr>
              <a:t>Doprava, zdraví a životní </a:t>
            </a:r>
            <a:r>
              <a:rPr lang="cs-CZ" sz="1200" b="1" dirty="0" smtClean="0">
                <a:solidFill>
                  <a:schemeClr val="bg1"/>
                </a:solidFill>
                <a:latin typeface="Helvetica" pitchFamily="34" charset="0"/>
              </a:rPr>
              <a:t>prostředí</a:t>
            </a:r>
            <a:r>
              <a:rPr lang="cs-CZ" sz="800" dirty="0" smtClean="0">
                <a:solidFill>
                  <a:schemeClr val="bg1"/>
                </a:solidFill>
                <a:latin typeface="Helvetica" pitchFamily="34" charset="0"/>
              </a:rPr>
              <a:t>		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7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 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1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 – 8. 11. 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 201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6 </a:t>
            </a:r>
            <a:r>
              <a:rPr lang="cs-CZ" sz="1050" dirty="0" smtClean="0">
                <a:solidFill>
                  <a:schemeClr val="bg1"/>
                </a:solidFill>
                <a:latin typeface="Helvetica" pitchFamily="34" charset="0"/>
              </a:rPr>
              <a:t>–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Brno</a:t>
            </a:r>
            <a:endParaRPr lang="cs-CZ" sz="800" dirty="0" smtClean="0">
              <a:solidFill>
                <a:schemeClr val="bg1"/>
              </a:solidFill>
              <a:latin typeface="Helvetica" pitchFamily="34" charset="0"/>
            </a:endParaRPr>
          </a:p>
        </p:txBody>
      </p:sp>
      <p:pic>
        <p:nvPicPr>
          <p:cNvPr id="10242" name="Picture 2" descr="Výsledek obrázk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04" y="1628800"/>
            <a:ext cx="1895475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Výsledek obrázku pro reduced major axi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472680"/>
            <a:ext cx="2047875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Výsledek obrázku pro reduced major axi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858741"/>
            <a:ext cx="2371725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5868144" y="3512041"/>
            <a:ext cx="251703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OR: </a:t>
            </a:r>
            <a:r>
              <a:rPr lang="cs-CZ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Minimize</a:t>
            </a:r>
            <a:r>
              <a:rPr lang="cs-CZ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perpendicular</a:t>
            </a:r>
            <a:r>
              <a:rPr lang="cs-CZ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distances</a:t>
            </a:r>
            <a:endParaRPr lang="cs-CZ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0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ovéPole 6"/>
          <p:cNvSpPr txBox="1">
            <a:spLocks noChangeArrowheads="1"/>
          </p:cNvSpPr>
          <p:nvPr/>
        </p:nvSpPr>
        <p:spPr bwMode="auto">
          <a:xfrm>
            <a:off x="328613" y="692150"/>
            <a:ext cx="84201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s-CZ" sz="2000" b="1" dirty="0" smtClean="0">
                <a:latin typeface="Arial" charset="0"/>
              </a:rPr>
              <a:t>Porovnání koncentrací </a:t>
            </a:r>
            <a:r>
              <a:rPr lang="cs-CZ" sz="2000" b="1" dirty="0" err="1" smtClean="0">
                <a:latin typeface="Arial" charset="0"/>
              </a:rPr>
              <a:t>BaP</a:t>
            </a:r>
            <a:r>
              <a:rPr lang="cs-CZ" sz="2000" b="1" dirty="0" smtClean="0">
                <a:latin typeface="Arial" charset="0"/>
              </a:rPr>
              <a:t> a </a:t>
            </a:r>
            <a:r>
              <a:rPr lang="cs-CZ" sz="2000" b="1" dirty="0" err="1" smtClean="0">
                <a:latin typeface="Arial" charset="0"/>
              </a:rPr>
              <a:t>BghiPe</a:t>
            </a:r>
            <a:endParaRPr lang="cs-CZ" dirty="0">
              <a:latin typeface="Arial" charset="0"/>
            </a:endParaRPr>
          </a:p>
        </p:txBody>
      </p:sp>
      <p:sp>
        <p:nvSpPr>
          <p:cNvPr id="11" name="TextovéPole 6"/>
          <p:cNvSpPr txBox="1">
            <a:spLocks noChangeArrowheads="1"/>
          </p:cNvSpPr>
          <p:nvPr/>
        </p:nvSpPr>
        <p:spPr bwMode="auto">
          <a:xfrm>
            <a:off x="328613" y="1124744"/>
            <a:ext cx="84201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cs-CZ" dirty="0" smtClean="0">
                <a:latin typeface="Arial" charset="0"/>
              </a:rPr>
              <a:t>2 lokality - Brno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cs-CZ" dirty="0" smtClean="0">
                <a:latin typeface="Arial" charset="0"/>
              </a:rPr>
              <a:t>Celoroční měření – 8 týdenních kampaní rovnoměrně rozložených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cs-CZ" dirty="0" smtClean="0">
                <a:latin typeface="Arial" charset="0"/>
              </a:rPr>
              <a:t>Emisní faktory 4 motorových vozidel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cs-CZ" dirty="0" smtClean="0">
                <a:latin typeface="Arial" charset="0"/>
              </a:rPr>
              <a:t>Porovnání koncentrací lineární regresí</a:t>
            </a:r>
            <a:endParaRPr lang="cs-CZ" dirty="0">
              <a:latin typeface="Arial" charset="0"/>
            </a:endParaRPr>
          </a:p>
        </p:txBody>
      </p:sp>
      <p:sp>
        <p:nvSpPr>
          <p:cNvPr id="7" name="TextovéPole 8"/>
          <p:cNvSpPr txBox="1">
            <a:spLocks noChangeArrowheads="1"/>
          </p:cNvSpPr>
          <p:nvPr/>
        </p:nvSpPr>
        <p:spPr bwMode="auto">
          <a:xfrm>
            <a:off x="328613" y="52388"/>
            <a:ext cx="84201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VII. </a:t>
            </a:r>
            <a:r>
              <a:rPr lang="cs-CZ" sz="900" dirty="0">
                <a:solidFill>
                  <a:schemeClr val="bg1"/>
                </a:solidFill>
                <a:latin typeface="Helvetica" pitchFamily="34" charset="0"/>
              </a:rPr>
              <a:t>česko-slovenská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konference </a:t>
            </a:r>
            <a:r>
              <a:rPr lang="cs-CZ" sz="500" b="1" dirty="0" smtClean="0">
                <a:solidFill>
                  <a:schemeClr val="bg1"/>
                </a:solidFill>
                <a:latin typeface="Helvetica" pitchFamily="34" charset="0"/>
              </a:rPr>
              <a:t>	</a:t>
            </a:r>
          </a:p>
          <a:p>
            <a:pPr>
              <a:tabLst>
                <a:tab pos="92075" algn="l"/>
                <a:tab pos="6278563" algn="l"/>
              </a:tabLst>
              <a:defRPr/>
            </a:pPr>
            <a:r>
              <a:rPr lang="cs-CZ" sz="1200" b="1" dirty="0">
                <a:solidFill>
                  <a:schemeClr val="bg1"/>
                </a:solidFill>
                <a:latin typeface="Helvetica" pitchFamily="34" charset="0"/>
              </a:rPr>
              <a:t>Doprava, zdraví a životní </a:t>
            </a:r>
            <a:r>
              <a:rPr lang="cs-CZ" sz="1200" b="1" dirty="0" smtClean="0">
                <a:solidFill>
                  <a:schemeClr val="bg1"/>
                </a:solidFill>
                <a:latin typeface="Helvetica" pitchFamily="34" charset="0"/>
              </a:rPr>
              <a:t>prostředí</a:t>
            </a:r>
            <a:r>
              <a:rPr lang="cs-CZ" sz="800" dirty="0" smtClean="0">
                <a:solidFill>
                  <a:schemeClr val="bg1"/>
                </a:solidFill>
                <a:latin typeface="Helvetica" pitchFamily="34" charset="0"/>
              </a:rPr>
              <a:t>		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7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 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1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 – 8. 11. 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 201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6 </a:t>
            </a:r>
            <a:r>
              <a:rPr lang="cs-CZ" sz="1050" dirty="0" smtClean="0">
                <a:solidFill>
                  <a:schemeClr val="bg1"/>
                </a:solidFill>
                <a:latin typeface="Helvetica" pitchFamily="34" charset="0"/>
              </a:rPr>
              <a:t>–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Brno</a:t>
            </a:r>
            <a:endParaRPr lang="cs-CZ" sz="800" dirty="0" smtClean="0">
              <a:solidFill>
                <a:schemeClr val="bg1"/>
              </a:solidFill>
              <a:latin typeface="Helvetica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041" y="2464710"/>
            <a:ext cx="4830167" cy="3124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ovéPole 2"/>
          <p:cNvSpPr txBox="1">
            <a:spLocks noChangeArrowheads="1"/>
          </p:cNvSpPr>
          <p:nvPr/>
        </p:nvSpPr>
        <p:spPr bwMode="auto">
          <a:xfrm>
            <a:off x="328613" y="626858"/>
            <a:ext cx="79994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82563" indent="-18256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s-CZ" sz="2000" b="1" dirty="0" smtClean="0">
                <a:latin typeface="Arial" charset="0"/>
              </a:rPr>
              <a:t>Poměry </a:t>
            </a:r>
            <a:r>
              <a:rPr lang="cs-CZ" sz="2000" b="1" dirty="0" err="1" smtClean="0">
                <a:latin typeface="Arial" charset="0"/>
              </a:rPr>
              <a:t>BaP</a:t>
            </a:r>
            <a:r>
              <a:rPr lang="cs-CZ" sz="2000" b="1" dirty="0" smtClean="0">
                <a:latin typeface="Arial" charset="0"/>
              </a:rPr>
              <a:t>/</a:t>
            </a:r>
            <a:r>
              <a:rPr lang="cs-CZ" sz="2000" b="1" dirty="0" err="1" smtClean="0">
                <a:latin typeface="Arial" charset="0"/>
              </a:rPr>
              <a:t>BghiPe</a:t>
            </a:r>
            <a:endParaRPr lang="cs-CZ" b="1" dirty="0">
              <a:latin typeface="Arial" charset="0"/>
            </a:endParaRPr>
          </a:p>
        </p:txBody>
      </p:sp>
      <p:sp>
        <p:nvSpPr>
          <p:cNvPr id="6" name="TextovéPole 8"/>
          <p:cNvSpPr txBox="1">
            <a:spLocks noChangeArrowheads="1"/>
          </p:cNvSpPr>
          <p:nvPr/>
        </p:nvSpPr>
        <p:spPr bwMode="auto">
          <a:xfrm>
            <a:off x="328613" y="52388"/>
            <a:ext cx="84201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VII. </a:t>
            </a:r>
            <a:r>
              <a:rPr lang="cs-CZ" sz="900" dirty="0">
                <a:solidFill>
                  <a:schemeClr val="bg1"/>
                </a:solidFill>
                <a:latin typeface="Helvetica" pitchFamily="34" charset="0"/>
              </a:rPr>
              <a:t>česko-slovenská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konference </a:t>
            </a:r>
            <a:r>
              <a:rPr lang="cs-CZ" sz="500" b="1" dirty="0" smtClean="0">
                <a:solidFill>
                  <a:schemeClr val="bg1"/>
                </a:solidFill>
                <a:latin typeface="Helvetica" pitchFamily="34" charset="0"/>
              </a:rPr>
              <a:t>	</a:t>
            </a:r>
          </a:p>
          <a:p>
            <a:pPr>
              <a:tabLst>
                <a:tab pos="92075" algn="l"/>
                <a:tab pos="6278563" algn="l"/>
              </a:tabLst>
              <a:defRPr/>
            </a:pPr>
            <a:r>
              <a:rPr lang="cs-CZ" sz="1200" b="1" dirty="0">
                <a:solidFill>
                  <a:schemeClr val="bg1"/>
                </a:solidFill>
                <a:latin typeface="Helvetica" pitchFamily="34" charset="0"/>
              </a:rPr>
              <a:t>Doprava, zdraví a životní </a:t>
            </a:r>
            <a:r>
              <a:rPr lang="cs-CZ" sz="1200" b="1" dirty="0" smtClean="0">
                <a:solidFill>
                  <a:schemeClr val="bg1"/>
                </a:solidFill>
                <a:latin typeface="Helvetica" pitchFamily="34" charset="0"/>
              </a:rPr>
              <a:t>prostředí</a:t>
            </a:r>
            <a:r>
              <a:rPr lang="cs-CZ" sz="800" dirty="0" smtClean="0">
                <a:solidFill>
                  <a:schemeClr val="bg1"/>
                </a:solidFill>
                <a:latin typeface="Helvetica" pitchFamily="34" charset="0"/>
              </a:rPr>
              <a:t>		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7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 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1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 – 8. 11. 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 201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6 </a:t>
            </a:r>
            <a:r>
              <a:rPr lang="cs-CZ" sz="1050" dirty="0" smtClean="0">
                <a:solidFill>
                  <a:schemeClr val="bg1"/>
                </a:solidFill>
                <a:latin typeface="Helvetica" pitchFamily="34" charset="0"/>
              </a:rPr>
              <a:t>–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Brno</a:t>
            </a:r>
            <a:endParaRPr lang="cs-CZ" sz="800" dirty="0" smtClean="0">
              <a:solidFill>
                <a:schemeClr val="bg1"/>
              </a:solidFill>
              <a:latin typeface="Helvetica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05" y="1059442"/>
            <a:ext cx="7891735" cy="5105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603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ovéPole 2"/>
          <p:cNvSpPr txBox="1">
            <a:spLocks noChangeArrowheads="1"/>
          </p:cNvSpPr>
          <p:nvPr/>
        </p:nvSpPr>
        <p:spPr bwMode="auto">
          <a:xfrm>
            <a:off x="129083" y="548680"/>
            <a:ext cx="892854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82563" indent="-18256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s-CZ" sz="2000" b="1" dirty="0" smtClean="0">
                <a:latin typeface="Arial" charset="0"/>
              </a:rPr>
              <a:t>Hodnoty </a:t>
            </a:r>
            <a:r>
              <a:rPr lang="cs-CZ" sz="2000" b="1" dirty="0">
                <a:latin typeface="Arial" charset="0"/>
              </a:rPr>
              <a:t>týdenních mediánových koncentrací </a:t>
            </a:r>
            <a:r>
              <a:rPr lang="cs-CZ" sz="2000" b="1" dirty="0" err="1">
                <a:latin typeface="Arial" charset="0"/>
              </a:rPr>
              <a:t>BaP</a:t>
            </a:r>
            <a:r>
              <a:rPr lang="cs-CZ" sz="2000" b="1" dirty="0">
                <a:latin typeface="Arial" charset="0"/>
              </a:rPr>
              <a:t> a </a:t>
            </a:r>
            <a:r>
              <a:rPr lang="cs-CZ" sz="2000" b="1" dirty="0" err="1">
                <a:latin typeface="Arial" charset="0"/>
              </a:rPr>
              <a:t>BghiPe</a:t>
            </a:r>
            <a:r>
              <a:rPr lang="cs-CZ" sz="2000" b="1" dirty="0">
                <a:latin typeface="Arial" charset="0"/>
              </a:rPr>
              <a:t> a týdenní minimální mediánové teploty pro jednotlivé kampaně </a:t>
            </a:r>
            <a:r>
              <a:rPr lang="cs-CZ" sz="2000" b="1" dirty="0" smtClean="0">
                <a:latin typeface="Arial" charset="0"/>
              </a:rPr>
              <a:t>vzorkování</a:t>
            </a:r>
            <a:endParaRPr lang="cs-CZ" sz="2000" b="1" dirty="0">
              <a:latin typeface="Arial" charset="0"/>
            </a:endParaRPr>
          </a:p>
        </p:txBody>
      </p:sp>
      <p:sp>
        <p:nvSpPr>
          <p:cNvPr id="12" name="TextovéPole 8"/>
          <p:cNvSpPr txBox="1">
            <a:spLocks noChangeArrowheads="1"/>
          </p:cNvSpPr>
          <p:nvPr/>
        </p:nvSpPr>
        <p:spPr bwMode="auto">
          <a:xfrm>
            <a:off x="328613" y="52388"/>
            <a:ext cx="84201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VII. </a:t>
            </a:r>
            <a:r>
              <a:rPr lang="cs-CZ" sz="900" dirty="0">
                <a:solidFill>
                  <a:schemeClr val="bg1"/>
                </a:solidFill>
                <a:latin typeface="Helvetica" pitchFamily="34" charset="0"/>
              </a:rPr>
              <a:t>česko-slovenská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konference </a:t>
            </a:r>
            <a:r>
              <a:rPr lang="cs-CZ" sz="500" b="1" dirty="0" smtClean="0">
                <a:solidFill>
                  <a:schemeClr val="bg1"/>
                </a:solidFill>
                <a:latin typeface="Helvetica" pitchFamily="34" charset="0"/>
              </a:rPr>
              <a:t>	</a:t>
            </a:r>
          </a:p>
          <a:p>
            <a:pPr>
              <a:tabLst>
                <a:tab pos="92075" algn="l"/>
                <a:tab pos="6278563" algn="l"/>
              </a:tabLst>
              <a:defRPr/>
            </a:pPr>
            <a:r>
              <a:rPr lang="cs-CZ" sz="1200" b="1" dirty="0">
                <a:solidFill>
                  <a:schemeClr val="bg1"/>
                </a:solidFill>
                <a:latin typeface="Helvetica" pitchFamily="34" charset="0"/>
              </a:rPr>
              <a:t>Doprava, zdraví a životní </a:t>
            </a:r>
            <a:r>
              <a:rPr lang="cs-CZ" sz="1200" b="1" dirty="0" smtClean="0">
                <a:solidFill>
                  <a:schemeClr val="bg1"/>
                </a:solidFill>
                <a:latin typeface="Helvetica" pitchFamily="34" charset="0"/>
              </a:rPr>
              <a:t>prostředí</a:t>
            </a:r>
            <a:r>
              <a:rPr lang="cs-CZ" sz="800" dirty="0" smtClean="0">
                <a:solidFill>
                  <a:schemeClr val="bg1"/>
                </a:solidFill>
                <a:latin typeface="Helvetica" pitchFamily="34" charset="0"/>
              </a:rPr>
              <a:t>		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7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 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1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 – 8. 11. 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 201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6 </a:t>
            </a:r>
            <a:r>
              <a:rPr lang="cs-CZ" sz="1050" dirty="0" smtClean="0">
                <a:solidFill>
                  <a:schemeClr val="bg1"/>
                </a:solidFill>
                <a:latin typeface="Helvetica" pitchFamily="34" charset="0"/>
              </a:rPr>
              <a:t>–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Brno</a:t>
            </a:r>
            <a:endParaRPr lang="cs-CZ" sz="800" dirty="0" smtClean="0">
              <a:solidFill>
                <a:schemeClr val="bg1"/>
              </a:solidFill>
              <a:latin typeface="Helvetica" pitchFamily="34" charset="0"/>
            </a:endParaRPr>
          </a:p>
        </p:txBody>
      </p:sp>
      <p:pic>
        <p:nvPicPr>
          <p:cNvPr id="5140" name="Picture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025" y="1422400"/>
            <a:ext cx="6203950" cy="401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Obdélník 18"/>
          <p:cNvSpPr/>
          <p:nvPr/>
        </p:nvSpPr>
        <p:spPr>
          <a:xfrm>
            <a:off x="251520" y="5645785"/>
            <a:ext cx="95250" cy="95250"/>
          </a:xfrm>
          <a:prstGeom prst="rect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cs-CZ"/>
          </a:p>
        </p:txBody>
      </p:sp>
      <p:sp>
        <p:nvSpPr>
          <p:cNvPr id="20" name="Obdélník 19"/>
          <p:cNvSpPr/>
          <p:nvPr/>
        </p:nvSpPr>
        <p:spPr>
          <a:xfrm>
            <a:off x="2987824" y="5647690"/>
            <a:ext cx="104775" cy="9525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cs-CZ" dirty="0"/>
          </a:p>
        </p:txBody>
      </p:sp>
      <p:sp>
        <p:nvSpPr>
          <p:cNvPr id="21" name="Obdélník 20"/>
          <p:cNvSpPr/>
          <p:nvPr/>
        </p:nvSpPr>
        <p:spPr>
          <a:xfrm>
            <a:off x="6012160" y="5640070"/>
            <a:ext cx="95250" cy="95250"/>
          </a:xfrm>
          <a:prstGeom prst="rect">
            <a:avLst/>
          </a:prstGeom>
          <a:solidFill>
            <a:srgbClr val="00B050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cs-CZ"/>
          </a:p>
        </p:txBody>
      </p:sp>
      <p:sp>
        <p:nvSpPr>
          <p:cNvPr id="22" name="Obdélník 21"/>
          <p:cNvSpPr/>
          <p:nvPr/>
        </p:nvSpPr>
        <p:spPr>
          <a:xfrm>
            <a:off x="251520" y="5830570"/>
            <a:ext cx="104775" cy="95250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cs-CZ"/>
          </a:p>
        </p:txBody>
      </p:sp>
      <p:sp>
        <p:nvSpPr>
          <p:cNvPr id="23" name="Obdélník 22"/>
          <p:cNvSpPr/>
          <p:nvPr/>
        </p:nvSpPr>
        <p:spPr>
          <a:xfrm>
            <a:off x="3419872" y="5830570"/>
            <a:ext cx="95250" cy="95250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cs-CZ"/>
          </a:p>
        </p:txBody>
      </p:sp>
      <p:sp>
        <p:nvSpPr>
          <p:cNvPr id="2" name="Rectangle 26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tabLst>
                <a:tab pos="5397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tabLst>
                <a:tab pos="5397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tabLst>
                <a:tab pos="5397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tabLst>
                <a:tab pos="5397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tabLst>
                <a:tab pos="5397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endParaRPr kumimoji="0" lang="cs-CZ" alt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7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297306" y="5513317"/>
            <a:ext cx="26729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dirty="0"/>
              <a:t>koncentrace </a:t>
            </a:r>
            <a:r>
              <a:rPr lang="cs-CZ" sz="1600" dirty="0" err="1"/>
              <a:t>BaP</a:t>
            </a:r>
            <a:r>
              <a:rPr lang="cs-CZ" sz="1600" dirty="0"/>
              <a:t> na lokalitě </a:t>
            </a:r>
            <a:r>
              <a:rPr lang="cs-CZ" sz="1600" i="1" dirty="0"/>
              <a:t>L</a:t>
            </a:r>
            <a:r>
              <a:rPr lang="cs-CZ" sz="1600" baseline="-25000" dirty="0"/>
              <a:t>1</a:t>
            </a:r>
            <a:endParaRPr lang="cs-CZ" sz="1600" dirty="0"/>
          </a:p>
        </p:txBody>
      </p:sp>
      <p:sp>
        <p:nvSpPr>
          <p:cNvPr id="9" name="Obdélník 8"/>
          <p:cNvSpPr/>
          <p:nvPr/>
        </p:nvSpPr>
        <p:spPr>
          <a:xfrm>
            <a:off x="3064898" y="5512960"/>
            <a:ext cx="292374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dirty="0"/>
              <a:t>koncentrace </a:t>
            </a:r>
            <a:r>
              <a:rPr lang="cs-CZ" sz="1600" dirty="0" err="1"/>
              <a:t>BghiPe</a:t>
            </a:r>
            <a:r>
              <a:rPr lang="cs-CZ" sz="1600" dirty="0"/>
              <a:t> na lokalitě </a:t>
            </a:r>
            <a:r>
              <a:rPr lang="cs-CZ" sz="1600" i="1" dirty="0"/>
              <a:t>L</a:t>
            </a:r>
            <a:r>
              <a:rPr lang="cs-CZ" sz="1600" baseline="-25000" dirty="0"/>
              <a:t>1</a:t>
            </a:r>
            <a:endParaRPr lang="cs-CZ" sz="1600" dirty="0"/>
          </a:p>
        </p:txBody>
      </p:sp>
      <p:sp>
        <p:nvSpPr>
          <p:cNvPr id="10" name="Obdélník 9"/>
          <p:cNvSpPr/>
          <p:nvPr/>
        </p:nvSpPr>
        <p:spPr>
          <a:xfrm>
            <a:off x="6084168" y="5504850"/>
            <a:ext cx="26569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dirty="0"/>
              <a:t>koncentrace </a:t>
            </a:r>
            <a:r>
              <a:rPr lang="cs-CZ" sz="1600" dirty="0" err="1"/>
              <a:t>BaP</a:t>
            </a:r>
            <a:r>
              <a:rPr lang="cs-CZ" sz="1600" baseline="-25000" dirty="0"/>
              <a:t> </a:t>
            </a:r>
            <a:r>
              <a:rPr lang="cs-CZ" sz="1600" dirty="0"/>
              <a:t>na lokalitě </a:t>
            </a:r>
            <a:r>
              <a:rPr lang="cs-CZ" sz="1600" i="1" dirty="0"/>
              <a:t>L</a:t>
            </a:r>
            <a:r>
              <a:rPr lang="cs-CZ" sz="1600" baseline="-25000" dirty="0"/>
              <a:t>2</a:t>
            </a:r>
            <a:endParaRPr lang="cs-CZ" sz="1600" dirty="0"/>
          </a:p>
        </p:txBody>
      </p:sp>
      <p:sp>
        <p:nvSpPr>
          <p:cNvPr id="11" name="Obdélník 10"/>
          <p:cNvSpPr/>
          <p:nvPr/>
        </p:nvSpPr>
        <p:spPr>
          <a:xfrm>
            <a:off x="283177" y="5712407"/>
            <a:ext cx="29926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dirty="0"/>
              <a:t>koncentrace BghiPe</a:t>
            </a:r>
            <a:r>
              <a:rPr lang="cs-CZ" sz="1600" baseline="-25000" dirty="0"/>
              <a:t>2</a:t>
            </a:r>
            <a:r>
              <a:rPr lang="cs-CZ" sz="1600" dirty="0"/>
              <a:t> na lokalitě </a:t>
            </a:r>
            <a:r>
              <a:rPr lang="cs-CZ" sz="1600" i="1" dirty="0"/>
              <a:t>L</a:t>
            </a:r>
            <a:r>
              <a:rPr lang="cs-CZ" sz="1600" baseline="-25000" dirty="0"/>
              <a:t>2</a:t>
            </a:r>
            <a:endParaRPr lang="cs-CZ" sz="1600" dirty="0"/>
          </a:p>
        </p:txBody>
      </p:sp>
      <p:sp>
        <p:nvSpPr>
          <p:cNvPr id="24" name="Obdélník 23"/>
          <p:cNvSpPr/>
          <p:nvPr/>
        </p:nvSpPr>
        <p:spPr>
          <a:xfrm>
            <a:off x="3469123" y="5682734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sz="1600" dirty="0"/>
              <a:t>týdenní mediány minimálních teplot ovzduší </a:t>
            </a:r>
            <a:r>
              <a:rPr lang="cs-CZ" sz="1600" i="1" dirty="0" err="1"/>
              <a:t>t</a:t>
            </a:r>
            <a:r>
              <a:rPr lang="cs-CZ" sz="1600" i="1" baseline="-25000" dirty="0" err="1"/>
              <a:t>med</a:t>
            </a:r>
            <a:r>
              <a:rPr lang="cs-CZ" sz="1600" i="1" dirty="0" err="1"/>
              <a:t>Min</a:t>
            </a:r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val="3873122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ovéPole 2"/>
          <p:cNvSpPr txBox="1">
            <a:spLocks noChangeArrowheads="1"/>
          </p:cNvSpPr>
          <p:nvPr/>
        </p:nvSpPr>
        <p:spPr bwMode="auto">
          <a:xfrm>
            <a:off x="129083" y="468313"/>
            <a:ext cx="89285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82563" indent="-18256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s-CZ" sz="2000" b="1" dirty="0" smtClean="0">
                <a:latin typeface="Arial" charset="0"/>
              </a:rPr>
              <a:t>Klasická regrese metodou nejmenších čtverců (OLS) L1</a:t>
            </a:r>
            <a:endParaRPr lang="cs-CZ" sz="2000" b="1" dirty="0">
              <a:latin typeface="Arial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1" name="TextovéPole 8"/>
          <p:cNvSpPr txBox="1">
            <a:spLocks noChangeArrowheads="1"/>
          </p:cNvSpPr>
          <p:nvPr/>
        </p:nvSpPr>
        <p:spPr bwMode="auto">
          <a:xfrm>
            <a:off x="328613" y="52388"/>
            <a:ext cx="84201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VII. </a:t>
            </a:r>
            <a:r>
              <a:rPr lang="cs-CZ" sz="900" dirty="0">
                <a:solidFill>
                  <a:schemeClr val="bg1"/>
                </a:solidFill>
                <a:latin typeface="Helvetica" pitchFamily="34" charset="0"/>
              </a:rPr>
              <a:t>česko-slovenská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konference </a:t>
            </a:r>
            <a:r>
              <a:rPr lang="cs-CZ" sz="500" b="1" dirty="0" smtClean="0">
                <a:solidFill>
                  <a:schemeClr val="bg1"/>
                </a:solidFill>
                <a:latin typeface="Helvetica" pitchFamily="34" charset="0"/>
              </a:rPr>
              <a:t>	</a:t>
            </a:r>
          </a:p>
          <a:p>
            <a:pPr>
              <a:tabLst>
                <a:tab pos="92075" algn="l"/>
                <a:tab pos="6278563" algn="l"/>
              </a:tabLst>
              <a:defRPr/>
            </a:pPr>
            <a:r>
              <a:rPr lang="cs-CZ" sz="1200" b="1" dirty="0">
                <a:solidFill>
                  <a:schemeClr val="bg1"/>
                </a:solidFill>
                <a:latin typeface="Helvetica" pitchFamily="34" charset="0"/>
              </a:rPr>
              <a:t>Doprava, zdraví a životní </a:t>
            </a:r>
            <a:r>
              <a:rPr lang="cs-CZ" sz="1200" b="1" dirty="0" smtClean="0">
                <a:solidFill>
                  <a:schemeClr val="bg1"/>
                </a:solidFill>
                <a:latin typeface="Helvetica" pitchFamily="34" charset="0"/>
              </a:rPr>
              <a:t>prostředí</a:t>
            </a:r>
            <a:r>
              <a:rPr lang="cs-CZ" sz="800" dirty="0" smtClean="0">
                <a:solidFill>
                  <a:schemeClr val="bg1"/>
                </a:solidFill>
                <a:latin typeface="Helvetica" pitchFamily="34" charset="0"/>
              </a:rPr>
              <a:t>		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7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 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1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 – 8. 11. 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 201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6 </a:t>
            </a:r>
            <a:r>
              <a:rPr lang="cs-CZ" sz="1050" dirty="0" smtClean="0">
                <a:solidFill>
                  <a:schemeClr val="bg1"/>
                </a:solidFill>
                <a:latin typeface="Helvetica" pitchFamily="34" charset="0"/>
              </a:rPr>
              <a:t>–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Brno</a:t>
            </a:r>
            <a:endParaRPr lang="cs-CZ" sz="800" dirty="0" smtClean="0">
              <a:solidFill>
                <a:schemeClr val="bg1"/>
              </a:solidFill>
              <a:latin typeface="Helvetica" pitchFamily="34" charset="0"/>
            </a:endParaRPr>
          </a:p>
        </p:txBody>
      </p:sp>
      <p:pic>
        <p:nvPicPr>
          <p:cNvPr id="4117" name="Picture 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927" y="1263250"/>
            <a:ext cx="7272808" cy="3605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bdélník 4"/>
          <p:cNvSpPr/>
          <p:nvPr/>
        </p:nvSpPr>
        <p:spPr>
          <a:xfrm>
            <a:off x="755575" y="4942909"/>
            <a:ext cx="74591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/>
              <a:t> - chladnější období;       - teplejší období;            - 95% interval spolehlivosti</a:t>
            </a:r>
          </a:p>
        </p:txBody>
      </p:sp>
      <p:sp>
        <p:nvSpPr>
          <p:cNvPr id="13" name="Ovál 12"/>
          <p:cNvSpPr/>
          <p:nvPr/>
        </p:nvSpPr>
        <p:spPr>
          <a:xfrm>
            <a:off x="759771" y="5108337"/>
            <a:ext cx="85725" cy="86995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cs-CZ"/>
          </a:p>
        </p:txBody>
      </p:sp>
      <p:sp>
        <p:nvSpPr>
          <p:cNvPr id="14" name="Ovál 13"/>
          <p:cNvSpPr/>
          <p:nvPr/>
        </p:nvSpPr>
        <p:spPr>
          <a:xfrm>
            <a:off x="2949684" y="5091615"/>
            <a:ext cx="85725" cy="95250"/>
          </a:xfrm>
          <a:prstGeom prst="ellipse">
            <a:avLst/>
          </a:prstGeom>
          <a:solidFill>
            <a:srgbClr val="0070C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cs-CZ"/>
          </a:p>
        </p:txBody>
      </p:sp>
      <p:cxnSp>
        <p:nvCxnSpPr>
          <p:cNvPr id="15" name="Přímá spojnice 14"/>
          <p:cNvCxnSpPr/>
          <p:nvPr/>
        </p:nvCxnSpPr>
        <p:spPr>
          <a:xfrm>
            <a:off x="4902367" y="5140258"/>
            <a:ext cx="29273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0031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ovéPole 2"/>
          <p:cNvSpPr txBox="1">
            <a:spLocks noChangeArrowheads="1"/>
          </p:cNvSpPr>
          <p:nvPr/>
        </p:nvSpPr>
        <p:spPr bwMode="auto">
          <a:xfrm>
            <a:off x="129083" y="468313"/>
            <a:ext cx="89285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82563" indent="-18256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cs-CZ" sz="2000" b="1" dirty="0" smtClean="0">
                <a:latin typeface="Arial" charset="0"/>
              </a:rPr>
              <a:t>Klasická regrese metodou nejmenších čtverců (OLS) L2</a:t>
            </a:r>
            <a:endParaRPr lang="cs-CZ" sz="2000" b="1" dirty="0">
              <a:latin typeface="Arial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1" name="TextovéPole 8"/>
          <p:cNvSpPr txBox="1">
            <a:spLocks noChangeArrowheads="1"/>
          </p:cNvSpPr>
          <p:nvPr/>
        </p:nvSpPr>
        <p:spPr bwMode="auto">
          <a:xfrm>
            <a:off x="328613" y="52388"/>
            <a:ext cx="84201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9207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VII. </a:t>
            </a:r>
            <a:r>
              <a:rPr lang="cs-CZ" sz="900" dirty="0">
                <a:solidFill>
                  <a:schemeClr val="bg1"/>
                </a:solidFill>
                <a:latin typeface="Helvetica" pitchFamily="34" charset="0"/>
              </a:rPr>
              <a:t>česko-slovenská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konference </a:t>
            </a:r>
            <a:r>
              <a:rPr lang="cs-CZ" sz="500" b="1" dirty="0" smtClean="0">
                <a:solidFill>
                  <a:schemeClr val="bg1"/>
                </a:solidFill>
                <a:latin typeface="Helvetica" pitchFamily="34" charset="0"/>
              </a:rPr>
              <a:t>	</a:t>
            </a:r>
          </a:p>
          <a:p>
            <a:pPr>
              <a:tabLst>
                <a:tab pos="92075" algn="l"/>
                <a:tab pos="6278563" algn="l"/>
              </a:tabLst>
              <a:defRPr/>
            </a:pPr>
            <a:r>
              <a:rPr lang="cs-CZ" sz="1200" b="1" dirty="0">
                <a:solidFill>
                  <a:schemeClr val="bg1"/>
                </a:solidFill>
                <a:latin typeface="Helvetica" pitchFamily="34" charset="0"/>
              </a:rPr>
              <a:t>Doprava, zdraví a životní </a:t>
            </a:r>
            <a:r>
              <a:rPr lang="cs-CZ" sz="1200" b="1" dirty="0" smtClean="0">
                <a:solidFill>
                  <a:schemeClr val="bg1"/>
                </a:solidFill>
                <a:latin typeface="Helvetica" pitchFamily="34" charset="0"/>
              </a:rPr>
              <a:t>prostředí</a:t>
            </a:r>
            <a:r>
              <a:rPr lang="cs-CZ" sz="800" dirty="0" smtClean="0">
                <a:solidFill>
                  <a:schemeClr val="bg1"/>
                </a:solidFill>
                <a:latin typeface="Helvetica" pitchFamily="34" charset="0"/>
              </a:rPr>
              <a:t>		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7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 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1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.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 – 8. 11. </a:t>
            </a:r>
            <a:r>
              <a:rPr lang="es-ES" sz="1050" b="1" dirty="0" smtClean="0">
                <a:solidFill>
                  <a:schemeClr val="bg1"/>
                </a:solidFill>
                <a:latin typeface="Helvetica" pitchFamily="34" charset="0"/>
              </a:rPr>
              <a:t> 201</a:t>
            </a:r>
            <a:r>
              <a:rPr lang="cs-CZ" sz="1050" b="1" dirty="0" smtClean="0">
                <a:solidFill>
                  <a:schemeClr val="bg1"/>
                </a:solidFill>
                <a:latin typeface="Helvetica" pitchFamily="34" charset="0"/>
              </a:rPr>
              <a:t>6 </a:t>
            </a:r>
            <a:r>
              <a:rPr lang="cs-CZ" sz="1050" dirty="0" smtClean="0">
                <a:solidFill>
                  <a:schemeClr val="bg1"/>
                </a:solidFill>
                <a:latin typeface="Helvetica" pitchFamily="34" charset="0"/>
              </a:rPr>
              <a:t>– </a:t>
            </a:r>
            <a:r>
              <a:rPr lang="cs-CZ" sz="900" dirty="0" smtClean="0">
                <a:solidFill>
                  <a:schemeClr val="bg1"/>
                </a:solidFill>
                <a:latin typeface="Helvetica" pitchFamily="34" charset="0"/>
              </a:rPr>
              <a:t>Brno</a:t>
            </a:r>
            <a:endParaRPr lang="cs-CZ" sz="800" dirty="0" smtClean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755575" y="4942909"/>
            <a:ext cx="74591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/>
              <a:t> - chladnější období;       - teplejší období;            - 95% interval spolehlivosti</a:t>
            </a:r>
          </a:p>
        </p:txBody>
      </p:sp>
      <p:sp>
        <p:nvSpPr>
          <p:cNvPr id="13" name="Ovál 12"/>
          <p:cNvSpPr/>
          <p:nvPr/>
        </p:nvSpPr>
        <p:spPr>
          <a:xfrm>
            <a:off x="759771" y="5108337"/>
            <a:ext cx="85725" cy="86995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cs-CZ"/>
          </a:p>
        </p:txBody>
      </p:sp>
      <p:sp>
        <p:nvSpPr>
          <p:cNvPr id="14" name="Ovál 13"/>
          <p:cNvSpPr/>
          <p:nvPr/>
        </p:nvSpPr>
        <p:spPr>
          <a:xfrm>
            <a:off x="2949684" y="5091615"/>
            <a:ext cx="85725" cy="95250"/>
          </a:xfrm>
          <a:prstGeom prst="ellipse">
            <a:avLst/>
          </a:prstGeom>
          <a:solidFill>
            <a:srgbClr val="0070C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cs-CZ"/>
          </a:p>
        </p:txBody>
      </p:sp>
      <p:cxnSp>
        <p:nvCxnSpPr>
          <p:cNvPr id="15" name="Přímá spojnice 14"/>
          <p:cNvCxnSpPr/>
          <p:nvPr/>
        </p:nvCxnSpPr>
        <p:spPr>
          <a:xfrm>
            <a:off x="4902367" y="5140258"/>
            <a:ext cx="29273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4" name="Picture 2" descr="D:\Work\Prispevky\_publikace_rozpracovane\sources\Fig_tiff\Fig-4_regression-OLS_L2-f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44591"/>
            <a:ext cx="8064896" cy="3996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669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3558</TotalTime>
  <Words>990</Words>
  <Application>Microsoft Office PowerPoint</Application>
  <PresentationFormat>Předvádění na obrazovce (4:3)</PresentationFormat>
  <Paragraphs>387</Paragraphs>
  <Slides>20</Slides>
  <Notes>3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20</vt:i4>
      </vt:variant>
    </vt:vector>
  </HeadingPairs>
  <TitlesOfParts>
    <vt:vector size="22" baseType="lpstr">
      <vt:lpstr>Motiv systému Office</vt:lpstr>
      <vt:lpstr>Editor rovnic 3.0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ATC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Paulas</dc:creator>
  <cp:lastModifiedBy>Huzlik</cp:lastModifiedBy>
  <cp:revision>159</cp:revision>
  <cp:lastPrinted>2011-09-06T07:59:48Z</cp:lastPrinted>
  <dcterms:created xsi:type="dcterms:W3CDTF">2011-05-30T06:07:54Z</dcterms:created>
  <dcterms:modified xsi:type="dcterms:W3CDTF">2016-11-07T07:57:20Z</dcterms:modified>
</cp:coreProperties>
</file>