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62" r:id="rId4"/>
    <p:sldId id="271" r:id="rId5"/>
    <p:sldId id="261" r:id="rId6"/>
    <p:sldId id="263" r:id="rId7"/>
    <p:sldId id="265" r:id="rId8"/>
    <p:sldId id="266" r:id="rId9"/>
    <p:sldId id="267" r:id="rId10"/>
    <p:sldId id="268" r:id="rId11"/>
    <p:sldId id="272" r:id="rId12"/>
    <p:sldId id="276" r:id="rId13"/>
    <p:sldId id="278" r:id="rId14"/>
    <p:sldId id="277" r:id="rId15"/>
    <p:sldId id="274" r:id="rId16"/>
    <p:sldId id="279" r:id="rId17"/>
    <p:sldId id="27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Janey\Desktop\DP\vzorkovani\vzorky_koncentrac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ney\Desktop\DP\vzorkovani\vzorky_koncentrac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167391319307361"/>
          <c:y val="0.24312583462571169"/>
          <c:w val="0.66548338572302956"/>
          <c:h val="0.61222903794250338"/>
        </c:manualLayout>
      </c:layout>
      <c:barChart>
        <c:barDir val="col"/>
        <c:grouping val="clustered"/>
        <c:varyColors val="0"/>
        <c:ser>
          <c:idx val="0"/>
          <c:order val="0"/>
          <c:tx>
            <c:v>sodík (Na)</c:v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numRef>
              <c:f>potencial_kon!$D$44:$D$46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potencial_kon!$E$44:$E$46</c:f>
              <c:numCache>
                <c:formatCode>0.000</c:formatCode>
                <c:ptCount val="3"/>
                <c:pt idx="0">
                  <c:v>2.9888675321191278E-2</c:v>
                </c:pt>
                <c:pt idx="1">
                  <c:v>7.4248434266409591E-2</c:v>
                </c:pt>
                <c:pt idx="2">
                  <c:v>1.0403866273475819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B5-4392-BAB8-E58A20EB8377}"/>
            </c:ext>
          </c:extLst>
        </c:ser>
        <c:ser>
          <c:idx val="1"/>
          <c:order val="1"/>
          <c:tx>
            <c:v>chlór (Cl)</c:v>
          </c:tx>
          <c:spPr>
            <a:solidFill>
              <a:schemeClr val="accent1">
                <a:lumMod val="75000"/>
              </a:schemeClr>
            </a:solidFill>
          </c:spPr>
          <c:invertIfNegative val="0"/>
          <c:cat>
            <c:numRef>
              <c:f>potencial_kon!$D$44:$D$46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potencial_kon!$F$44:$F$46</c:f>
              <c:numCache>
                <c:formatCode>General</c:formatCode>
                <c:ptCount val="3"/>
                <c:pt idx="0">
                  <c:v>0.55456318598288423</c:v>
                </c:pt>
                <c:pt idx="1">
                  <c:v>0.69101703681918436</c:v>
                </c:pt>
                <c:pt idx="2">
                  <c:v>1.2368891820268202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3B5-4392-BAB8-E58A20EB83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599160"/>
        <c:axId val="128599552"/>
      </c:barChart>
      <c:catAx>
        <c:axId val="1285991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algn="ctr">
                  <a:defRPr sz="1050" b="1"/>
                </a:pPr>
                <a:r>
                  <a:rPr lang="cs-CZ" sz="1050" b="1"/>
                  <a:t>Potenciál kontaminace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28599552"/>
        <c:crosses val="autoZero"/>
        <c:auto val="1"/>
        <c:lblAlgn val="ctr"/>
        <c:lblOffset val="100"/>
        <c:noMultiLvlLbl val="0"/>
      </c:catAx>
      <c:valAx>
        <c:axId val="1285995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050" b="1"/>
                </a:pPr>
                <a:r>
                  <a:rPr lang="cs-CZ" sz="1050" b="1" dirty="0"/>
                  <a:t>Průměrná koncentrace</a:t>
                </a:r>
                <a:r>
                  <a:rPr lang="cs-CZ" sz="1050" b="1" baseline="0" dirty="0"/>
                  <a:t> </a:t>
                </a:r>
                <a:r>
                  <a:rPr lang="en-US" sz="1050" b="1" baseline="0" dirty="0"/>
                  <a:t>[</a:t>
                </a:r>
                <a:r>
                  <a:rPr lang="en-US" sz="1050" b="1" dirty="0"/>
                  <a:t>mg/g]</a:t>
                </a:r>
                <a:endParaRPr lang="cs-CZ" sz="1050" b="1" dirty="0"/>
              </a:p>
            </c:rich>
          </c:tx>
          <c:layout>
            <c:manualLayout>
              <c:xMode val="edge"/>
              <c:yMode val="edge"/>
              <c:x val="1.6774834895058956E-2"/>
              <c:y val="0.22598565121303696"/>
            </c:manualLayout>
          </c:layout>
          <c:overlay val="0"/>
        </c:title>
        <c:numFmt formatCode="0.000" sourceLinked="1"/>
        <c:majorTickMark val="out"/>
        <c:minorTickMark val="none"/>
        <c:tickLblPos val="nextTo"/>
        <c:crossAx val="1285991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301798601141706"/>
          <c:y val="0.37002097921151317"/>
          <c:w val="0.18698204226448201"/>
          <c:h val="0.1554089440103146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/>
      </a:pPr>
      <a:endParaRPr lang="cs-CZ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178899170450411"/>
          <c:y val="0.20168406879986198"/>
          <c:w val="0.65066727972872063"/>
          <c:h val="0.66875999511689921"/>
        </c:manualLayout>
      </c:layout>
      <c:barChart>
        <c:barDir val="col"/>
        <c:grouping val="clustered"/>
        <c:varyColors val="0"/>
        <c:ser>
          <c:idx val="0"/>
          <c:order val="0"/>
          <c:tx>
            <c:v>sodík (Na)</c:v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numRef>
              <c:f>zdrav_stav!$F$43:$F$47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zdrav_stav!$G$43:$G$47</c:f>
              <c:numCache>
                <c:formatCode>0.000</c:formatCode>
                <c:ptCount val="5"/>
                <c:pt idx="0">
                  <c:v>2.4905355256150192E-2</c:v>
                </c:pt>
                <c:pt idx="1">
                  <c:v>6.1732617384643848E-2</c:v>
                </c:pt>
                <c:pt idx="2">
                  <c:v>9.8316305573264165E-2</c:v>
                </c:pt>
                <c:pt idx="3">
                  <c:v>0.30532094698660522</c:v>
                </c:pt>
                <c:pt idx="4">
                  <c:v>2.5603100426333647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42-4519-9DDA-4511F883FF18}"/>
            </c:ext>
          </c:extLst>
        </c:ser>
        <c:ser>
          <c:idx val="1"/>
          <c:order val="1"/>
          <c:tx>
            <c:v>chlór (Cl)</c:v>
          </c:tx>
          <c:spPr>
            <a:solidFill>
              <a:schemeClr val="accent1">
                <a:lumMod val="75000"/>
              </a:schemeClr>
            </a:solidFill>
          </c:spPr>
          <c:invertIfNegative val="0"/>
          <c:cat>
            <c:numRef>
              <c:f>zdrav_stav!$F$43:$F$47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zdrav_stav!$H$43:$H$47</c:f>
              <c:numCache>
                <c:formatCode>General</c:formatCode>
                <c:ptCount val="5"/>
                <c:pt idx="0">
                  <c:v>0.59386874762938502</c:v>
                </c:pt>
                <c:pt idx="1">
                  <c:v>0.34084438837291042</c:v>
                </c:pt>
                <c:pt idx="2">
                  <c:v>0.92116110495524939</c:v>
                </c:pt>
                <c:pt idx="3">
                  <c:v>1.5915820387792783</c:v>
                </c:pt>
                <c:pt idx="4">
                  <c:v>1.7231359153714128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642-4519-9DDA-4511F883FF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599944"/>
        <c:axId val="128600336"/>
      </c:barChart>
      <c:catAx>
        <c:axId val="1285999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50" b="1"/>
                </a:pPr>
                <a:r>
                  <a:rPr lang="cs-CZ" sz="1050" b="1"/>
                  <a:t>Zdravotní stav</a:t>
                </a:r>
              </a:p>
            </c:rich>
          </c:tx>
          <c:layout>
            <c:manualLayout>
              <c:xMode val="edge"/>
              <c:yMode val="edge"/>
              <c:x val="0.41096691380731065"/>
              <c:y val="0.9372878390201226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28600336"/>
        <c:crosses val="autoZero"/>
        <c:auto val="1"/>
        <c:lblAlgn val="ctr"/>
        <c:lblOffset val="100"/>
        <c:noMultiLvlLbl val="0"/>
      </c:catAx>
      <c:valAx>
        <c:axId val="12860033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050" b="1"/>
                </a:pPr>
                <a:r>
                  <a:rPr lang="cs-CZ" sz="1050" b="1"/>
                  <a:t>Průměrná koncentrace </a:t>
                </a:r>
                <a:r>
                  <a:rPr lang="en-US" sz="1050" b="1"/>
                  <a:t>[</a:t>
                </a:r>
                <a:r>
                  <a:rPr lang="cs-CZ" sz="1050" b="1"/>
                  <a:t>mg/g</a:t>
                </a:r>
                <a:r>
                  <a:rPr lang="en-US" sz="1050" b="1"/>
                  <a:t>]</a:t>
                </a:r>
                <a:endParaRPr lang="cs-CZ" sz="1050" b="1"/>
              </a:p>
            </c:rich>
          </c:tx>
          <c:layout>
            <c:manualLayout>
              <c:xMode val="edge"/>
              <c:yMode val="edge"/>
              <c:x val="2.6993888537655442E-2"/>
              <c:y val="0.26642535354722452"/>
            </c:manualLayout>
          </c:layout>
          <c:overlay val="0"/>
        </c:title>
        <c:numFmt formatCode="0.000" sourceLinked="1"/>
        <c:majorTickMark val="out"/>
        <c:minorTickMark val="none"/>
        <c:tickLblPos val="nextTo"/>
        <c:crossAx val="1285999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942812805333642"/>
          <c:y val="0.39339711896478385"/>
          <c:w val="0.16597333180067841"/>
          <c:h val="0.1589421961789691"/>
        </c:manualLayout>
      </c:layout>
      <c:overlay val="0"/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 sz="1600" b="0" dirty="0"/>
              <a:t>Průměrná koncentrace </a:t>
            </a:r>
            <a:r>
              <a:rPr lang="cs-CZ" sz="1600" b="1" dirty="0"/>
              <a:t>chlóru</a:t>
            </a:r>
            <a:r>
              <a:rPr lang="cs-CZ" sz="1600" b="0" dirty="0"/>
              <a:t> v</a:t>
            </a:r>
            <a:r>
              <a:rPr lang="cs-CZ" sz="1600" b="0" baseline="0" dirty="0"/>
              <a:t> závislosti na vzdálenosti od komunikace</a:t>
            </a:r>
            <a:endParaRPr lang="cs-CZ" sz="1600" b="0" dirty="0"/>
          </a:p>
        </c:rich>
      </c:tx>
      <c:layout>
        <c:manualLayout>
          <c:xMode val="edge"/>
          <c:yMode val="edge"/>
          <c:x val="0.11526906485866599"/>
          <c:y val="2.1605008871097852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1645712476068462"/>
          <c:y val="0.18624304614984497"/>
          <c:w val="0.67068231712672066"/>
          <c:h val="0.67379077615298733"/>
        </c:manualLayout>
      </c:layout>
      <c:barChart>
        <c:barDir val="col"/>
        <c:grouping val="clustered"/>
        <c:varyColors val="0"/>
        <c:ser>
          <c:idx val="0"/>
          <c:order val="0"/>
          <c:tx>
            <c:v>1. ročník</c:v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val>
            <c:numRef>
              <c:f>'kontroly vs_ukomunikace'!$P$70:$P$71</c:f>
              <c:numCache>
                <c:formatCode>General</c:formatCode>
                <c:ptCount val="2"/>
                <c:pt idx="0">
                  <c:v>0.97290608174837334</c:v>
                </c:pt>
                <c:pt idx="1">
                  <c:v>2.1293713903258848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83-42DC-9238-297E18EE6E3D}"/>
            </c:ext>
          </c:extLst>
        </c:ser>
        <c:ser>
          <c:idx val="1"/>
          <c:order val="1"/>
          <c:tx>
            <c:v>2. ročník</c:v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val>
            <c:numRef>
              <c:f>'kontroly vs_ukomunikace'!$Q$70:$Q$71</c:f>
              <c:numCache>
                <c:formatCode>General</c:formatCode>
                <c:ptCount val="2"/>
                <c:pt idx="0">
                  <c:v>1.4984632391734718</c:v>
                </c:pt>
                <c:pt idx="1">
                  <c:v>1.027049074999276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F83-42DC-9238-297E18EE6E3D}"/>
            </c:ext>
          </c:extLst>
        </c:ser>
        <c:ser>
          <c:idx val="2"/>
          <c:order val="2"/>
          <c:tx>
            <c:v>půda</c:v>
          </c:tx>
          <c:spPr>
            <a:solidFill>
              <a:schemeClr val="accent1">
                <a:lumMod val="75000"/>
              </a:schemeClr>
            </a:solidFill>
          </c:spPr>
          <c:invertIfNegative val="0"/>
          <c:val>
            <c:numRef>
              <c:f>'kontroly vs_ukomunikace'!$R$70:$R$71</c:f>
              <c:numCache>
                <c:formatCode>General</c:formatCode>
                <c:ptCount val="2"/>
                <c:pt idx="0">
                  <c:v>0.22827838746084494</c:v>
                </c:pt>
                <c:pt idx="1">
                  <c:v>0.21815647506281224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F83-42DC-9238-297E18EE6E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601120"/>
        <c:axId val="128601512"/>
      </c:barChart>
      <c:catAx>
        <c:axId val="1286011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50"/>
                </a:pPr>
                <a:r>
                  <a:rPr lang="en-US" sz="1050"/>
                  <a:t>kategorie vzdálenosti od komunikace </a:t>
                </a:r>
              </a:p>
            </c:rich>
          </c:tx>
          <c:layout>
            <c:manualLayout>
              <c:xMode val="edge"/>
              <c:yMode val="edge"/>
              <c:x val="0.25560523398926138"/>
              <c:y val="0.93850340136054422"/>
            </c:manualLayout>
          </c:layout>
          <c:overlay val="0"/>
        </c:title>
        <c:majorTickMark val="out"/>
        <c:minorTickMark val="none"/>
        <c:tickLblPos val="nextTo"/>
        <c:crossAx val="128601512"/>
        <c:crossesAt val="0"/>
        <c:auto val="1"/>
        <c:lblAlgn val="ctr"/>
        <c:lblOffset val="100"/>
        <c:noMultiLvlLbl val="0"/>
      </c:catAx>
      <c:valAx>
        <c:axId val="128601512"/>
        <c:scaling>
          <c:orientation val="minMax"/>
          <c:max val="2.2000000000000002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050"/>
                </a:pPr>
                <a:r>
                  <a:rPr lang="en-US" sz="1050"/>
                  <a:t>průměrná koncentrace [mg/g]</a:t>
                </a:r>
              </a:p>
            </c:rich>
          </c:tx>
          <c:layout>
            <c:manualLayout>
              <c:xMode val="edge"/>
              <c:yMode val="edge"/>
              <c:x val="2.171462570834955E-2"/>
              <c:y val="0.2814808353037541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286011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688139074023358"/>
          <c:y val="0.38667462485556897"/>
          <c:w val="0.15650630376405344"/>
          <c:h val="0.18984762321376492"/>
        </c:manualLayout>
      </c:layout>
      <c:overlay val="0"/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0.01434</cdr:x>
      <cdr:y>0.02161</cdr:y>
    </cdr:from>
    <cdr:to>
      <cdr:x>0.98566</cdr:x>
      <cdr:y>0.2252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89622" y="85068"/>
          <a:ext cx="6069495" cy="8013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cs-CZ" sz="1600" dirty="0"/>
            <a:t>Průměrná koncentrace sodíku a chlóru v  1.</a:t>
          </a:r>
          <a:r>
            <a:rPr lang="cs-CZ" sz="1600" baseline="0" dirty="0"/>
            <a:t> ročnících jehličí </a:t>
          </a:r>
        </a:p>
        <a:p xmlns:a="http://schemas.openxmlformats.org/drawingml/2006/main">
          <a:pPr algn="ctr"/>
          <a:r>
            <a:rPr lang="cs-CZ" sz="1600" baseline="0" dirty="0"/>
            <a:t>v závislosti na potenciálu kontaminace</a:t>
          </a:r>
          <a:endParaRPr lang="cs-CZ" sz="16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0.05311</cdr:x>
      <cdr:y>0</cdr:y>
    </cdr:from>
    <cdr:to>
      <cdr:x>0.87158</cdr:x>
      <cdr:y>0.15517</cdr:y>
    </cdr:to>
    <cdr:sp macro="" textlink="">
      <cdr:nvSpPr>
        <cdr:cNvPr id="5" name="TextovéPole 1"/>
        <cdr:cNvSpPr txBox="1"/>
      </cdr:nvSpPr>
      <cdr:spPr>
        <a:xfrm xmlns:a="http://schemas.openxmlformats.org/drawingml/2006/main">
          <a:off x="367225" y="-1829226"/>
          <a:ext cx="5658678" cy="5883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cs-CZ" sz="1600" dirty="0">
              <a:latin typeface="+mj-lt"/>
            </a:rPr>
            <a:t>Průměrná koncentrace sodíku a chlóru</a:t>
          </a:r>
        </a:p>
        <a:p xmlns:a="http://schemas.openxmlformats.org/drawingml/2006/main">
          <a:pPr algn="ctr"/>
          <a:r>
            <a:rPr lang="cs-CZ" sz="1600" dirty="0">
              <a:latin typeface="+mj-lt"/>
            </a:rPr>
            <a:t> v  1.</a:t>
          </a:r>
          <a:r>
            <a:rPr lang="cs-CZ" sz="1600" baseline="0" dirty="0">
              <a:latin typeface="+mj-lt"/>
            </a:rPr>
            <a:t> ročnících jehličí v závislosti na zdravotním stavu</a:t>
          </a:r>
          <a:endParaRPr lang="cs-CZ" sz="1600" dirty="0">
            <a:latin typeface="+mj-lt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29DD77-B91F-4963-A4C1-F1727C6263E8}" type="datetimeFigureOut">
              <a:rPr lang="cs-CZ" smtClean="0"/>
              <a:t>06.11.2016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19AB9-365C-4B7D-8070-17D8B87789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6592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8403" y="945913"/>
            <a:ext cx="8637073" cy="2618554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8404" y="3564467"/>
            <a:ext cx="8637072" cy="1071095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A16C-FD27-4734-AAEF-FAD9FB4DC109}" type="datetime1">
              <a:rPr lang="en-US" smtClean="0"/>
              <a:t>11/6/2016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27124" y="329307"/>
            <a:ext cx="5943668" cy="309201"/>
          </a:xfrm>
        </p:spPr>
        <p:txBody>
          <a:bodyPr/>
          <a:lstStyle/>
          <a:p>
            <a:r>
              <a:rPr lang="en-US"/>
              <a:t>Jana Zítková zitkovaj@fzp.czu.cz Katedra aplikované ekologie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24392" y="134930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5107F-E8DB-469B-B97C-14AF824E4CAD}" type="datetime1">
              <a:rPr lang="en-US" smtClean="0"/>
              <a:t>11/6/2016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Jana Zítková zitkovaj@fzp.czu.cz Katedra aplikované ekologie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5" name="Picture 14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4709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0270" y="798973"/>
            <a:ext cx="7828830" cy="4659889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BE01-53D1-4B37-863A-844C14E6C219}" type="datetime1">
              <a:rPr lang="en-US" smtClean="0"/>
              <a:t>11/6/2016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Jana Zítková zitkovaj@fzp.czu.cz Katedra aplikované ekologie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7" name="Picture 16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59215" b="36435"/>
          <a:stretch/>
        </p:blipFill>
        <p:spPr>
          <a:xfrm rot="5400000">
            <a:off x="8642279" y="3046916"/>
            <a:ext cx="4663440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96A31677-5194-41E2-8016-6A3EB4B5D577}" type="datetime1">
              <a:rPr lang="en-US" smtClean="0"/>
              <a:t>11/6/2016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/>
              <a:t>Jana Zítková zitkovaj@fzp.czu.cz Katedra aplikované ekologie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4" name="Picture 2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7" y="1756129"/>
            <a:ext cx="8619060" cy="205006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29166" y="3806195"/>
            <a:ext cx="861906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2B132-3F1F-4776-A2BA-656D2AE31302}" type="datetime1">
              <a:rPr lang="en-US" smtClean="0"/>
              <a:t>11/6/2016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Jana Zítková zitkovaj@fzp.czu.cz Katedra aplikované ekologie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1052" y="958037"/>
            <a:ext cx="9605635" cy="1059305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9166" y="2165621"/>
            <a:ext cx="4645152" cy="3293852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606" y="2171769"/>
            <a:ext cx="4645152" cy="3287094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E02DC-CC4E-4E6B-BC07-60C72E4B6956}" type="datetime1">
              <a:rPr lang="en-US" smtClean="0"/>
              <a:t>11/6/2016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Jana Zítková zitkovaj@fzp.czu.cz Katedra aplikované ekologie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6" y="953336"/>
            <a:ext cx="9607661" cy="1056319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9166" y="2169727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9166" y="2974448"/>
            <a:ext cx="4645152" cy="2493876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337" y="2173181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337" y="2971669"/>
            <a:ext cx="4645152" cy="2487193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5E43-8611-428E-A66E-9BB257C2CC22}" type="datetime1">
              <a:rPr lang="en-US" smtClean="0"/>
              <a:t>11/6/2016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Jana Zítková zitkovaj@fzp.czu.cz Katedra aplikované ekologie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8" name="Picture 17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33C64-9CAC-4C3E-91A8-259DFF05234D}" type="datetime1">
              <a:rPr lang="en-US" smtClean="0"/>
              <a:t>11/6/2016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Jana Zítková zitkovaj@fzp.czu.cz Katedra aplikované ekologie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4" name="Picture 1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6BAD-DEDB-4DF3-A5FA-FF58CCD35AEC}" type="datetime1">
              <a:rPr lang="en-US" smtClean="0"/>
              <a:t>11/6/2016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Jana Zítková zitkovaj@fzp.czu.cz Katedra aplikované ekologie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291" y="952578"/>
            <a:ext cx="3275013" cy="2322176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3334" y="952578"/>
            <a:ext cx="6012470" cy="4505221"/>
          </a:xfrm>
        </p:spPr>
        <p:txBody>
          <a:bodyPr anchor="ctr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4291" y="3274754"/>
            <a:ext cx="3275013" cy="2178918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D9879-636B-4B70-8245-0AE76C668A8A}" type="datetime1">
              <a:rPr lang="en-US" smtClean="0"/>
              <a:t>11/6/2016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Jana Zítková zitkovaj@fzp.czu.cz Katedra aplikované ekologie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24" y="1129513"/>
            <a:ext cx="5854872" cy="192420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8247" y="3053721"/>
            <a:ext cx="5846486" cy="2096013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25300" y="5469856"/>
            <a:ext cx="5849605" cy="320123"/>
          </a:xfrm>
        </p:spPr>
        <p:txBody>
          <a:bodyPr/>
          <a:lstStyle>
            <a:lvl1pPr algn="l">
              <a:defRPr/>
            </a:lvl1pPr>
          </a:lstStyle>
          <a:p>
            <a:fld id="{C0FDF7F1-7DB5-43EA-BAB5-CDABC3DE4150}" type="datetime1">
              <a:rPr lang="en-US" smtClean="0"/>
              <a:t>11/6/2016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25300" y="318640"/>
            <a:ext cx="4877818" cy="320931"/>
          </a:xfrm>
        </p:spPr>
        <p:txBody>
          <a:bodyPr/>
          <a:lstStyle/>
          <a:p>
            <a:r>
              <a:rPr lang="en-US"/>
              <a:t>Jana Zítková zitkovaj@fzp.czu.cz Katedra aplikované ekologie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76794" y="137408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2" name="Picture 21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t="474" r="48549" b="36564"/>
          <a:stretch/>
        </p:blipFill>
        <p:spPr>
          <a:xfrm>
            <a:off x="1125460" y="643464"/>
            <a:ext cx="5879592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19336"/>
            <a:ext cx="12192000" cy="74295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468769"/>
            <a:ext cx="12192000" cy="56470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  <a:lumMod val="100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>
            <a:off x="0" y="6121269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270" y="2171769"/>
            <a:ext cx="9603275" cy="329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32830" y="330370"/>
            <a:ext cx="251539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744EC-FF9A-4D14-9811-B3FEE38A9177}" type="datetime1">
              <a:rPr lang="en-US" smtClean="0"/>
              <a:t>11/6/2016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0270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Jana Zítková zitkovaj@fzp.czu.cz Katedra aplikované ekologie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18076" y="137408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70525" y="1449495"/>
            <a:ext cx="8254136" cy="1041913"/>
          </a:xfrm>
        </p:spPr>
        <p:txBody>
          <a:bodyPr>
            <a:noAutofit/>
          </a:bodyPr>
          <a:lstStyle/>
          <a:p>
            <a:r>
              <a:rPr lang="cs-CZ" sz="3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Bioindikace</a:t>
            </a:r>
            <a:r>
              <a:rPr lang="cs-CZ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vlivu chemické zimní údržby komunikací na smrk ztepilý (</a:t>
            </a:r>
            <a:r>
              <a:rPr lang="cs-CZ" sz="32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Picea</a:t>
            </a:r>
            <a:r>
              <a:rPr lang="cs-CZ" sz="3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cs-CZ" sz="32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abies</a:t>
            </a:r>
            <a:r>
              <a:rPr lang="cs-CZ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737113" y="2981739"/>
            <a:ext cx="4280453" cy="2332384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cs-CZ" sz="3800" baseline="30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cs-CZ" sz="3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Ing. Jana Zítková</a:t>
            </a:r>
          </a:p>
          <a:p>
            <a:pPr algn="ctr"/>
            <a:r>
              <a:rPr lang="cs-CZ" sz="29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e-mail: zitkovaj@fzp.czu.cz</a:t>
            </a:r>
          </a:p>
          <a:p>
            <a:pPr algn="ctr"/>
            <a:endParaRPr lang="cs-CZ" sz="29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sz="2900" baseline="30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cs-CZ" sz="29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doc. RNDr. Petr Anděl, CSc., </a:t>
            </a:r>
          </a:p>
          <a:p>
            <a:pPr algn="ctr"/>
            <a:r>
              <a:rPr lang="cs-CZ" sz="2900" baseline="30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cs-CZ" sz="29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Mgr. Jitka Hegrová, Ph.D.</a:t>
            </a:r>
          </a:p>
          <a:p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345542" y="5552663"/>
            <a:ext cx="1130410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Katedra aplikované ekologie, Fakulta životního prostředí, Česká zemědělská univerzita v Praze, Kamýcká 129, Praha 6 –Suchdol, 165 21</a:t>
            </a:r>
          </a:p>
          <a:p>
            <a:pPr algn="ctr"/>
            <a:r>
              <a:rPr lang="cs-CZ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Centrum dopravního výzkumu </a:t>
            </a:r>
            <a:r>
              <a:rPr lang="cs-CZ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v.v.i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., Líšeňská 33a, Brno, 636 00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04224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270" y="2158175"/>
            <a:ext cx="5589079" cy="2207685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049235"/>
          </a:xfrm>
        </p:spPr>
        <p:txBody>
          <a:bodyPr>
            <a:normAutofit/>
          </a:bodyPr>
          <a:lstStyle/>
          <a:p>
            <a:r>
              <a:rPr lang="cs-CZ" dirty="0"/>
              <a:t>Hodnocení potenciálu kontaminace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719349" y="2158175"/>
            <a:ext cx="4491989" cy="3308172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cs-CZ" dirty="0"/>
              <a:t>každé místo výskytu jedince –&gt; posouzení potenciálu kontaminace</a:t>
            </a:r>
          </a:p>
          <a:p>
            <a:pPr>
              <a:spcAft>
                <a:spcPts val="600"/>
              </a:spcAft>
            </a:pPr>
            <a:r>
              <a:rPr lang="cs-CZ" dirty="0"/>
              <a:t>kategorie definované: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dirty="0"/>
              <a:t>    - místní polohou komunikace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dirty="0"/>
              <a:t>    - další kombinací podmínek</a:t>
            </a:r>
            <a:br>
              <a:rPr lang="cs-CZ" dirty="0"/>
            </a:br>
            <a:r>
              <a:rPr lang="cs-CZ" dirty="0"/>
              <a:t>      (sklon, terénní změny)</a:t>
            </a:r>
          </a:p>
          <a:p>
            <a:endParaRPr lang="cs-CZ" dirty="0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238691" y="6403596"/>
            <a:ext cx="11714922" cy="323216"/>
          </a:xfrm>
        </p:spPr>
        <p:txBody>
          <a:bodyPr/>
          <a:lstStyle/>
          <a:p>
            <a:r>
              <a:rPr lang="cs-CZ" sz="1400" dirty="0">
                <a:solidFill>
                  <a:schemeClr val="tx1"/>
                </a:solidFill>
              </a:rPr>
              <a:t>   </a:t>
            </a:r>
            <a:r>
              <a:rPr lang="en-US" sz="1400" dirty="0">
                <a:solidFill>
                  <a:schemeClr val="tx1"/>
                </a:solidFill>
              </a:rPr>
              <a:t>Jana </a:t>
            </a:r>
            <a:r>
              <a:rPr lang="en-US" sz="1400" dirty="0" err="1">
                <a:solidFill>
                  <a:schemeClr val="tx1"/>
                </a:solidFill>
              </a:rPr>
              <a:t>Zítková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         </a:t>
            </a:r>
            <a:r>
              <a:rPr lang="en-US" sz="1400" dirty="0">
                <a:solidFill>
                  <a:schemeClr val="tx1"/>
                </a:solidFill>
              </a:rPr>
              <a:t>zitkovaj@fzp.czu.cz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</a:t>
            </a:r>
            <a:r>
              <a:rPr lang="en-US" sz="1400" dirty="0" err="1">
                <a:solidFill>
                  <a:schemeClr val="tx1"/>
                </a:solidFill>
              </a:rPr>
              <a:t>Katedra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aplikované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ekologie</a:t>
            </a:r>
            <a:r>
              <a:rPr lang="cs-CZ" sz="1400" dirty="0">
                <a:solidFill>
                  <a:schemeClr val="tx1"/>
                </a:solidFill>
              </a:rPr>
              <a:t>, FŽP, ČZU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402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Výsledky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30269" y="1866969"/>
            <a:ext cx="9603275" cy="3294576"/>
          </a:xfrm>
        </p:spPr>
        <p:txBody>
          <a:bodyPr/>
          <a:lstStyle/>
          <a:p>
            <a:r>
              <a:rPr lang="cs-CZ" dirty="0"/>
              <a:t>Získané výsledky koncentrací prvků byly vyhodnoceny v závislosti na několika faktorech:</a:t>
            </a:r>
          </a:p>
          <a:p>
            <a:pPr lvl="2">
              <a:buNone/>
            </a:pPr>
            <a:endParaRPr lang="cs-CZ" sz="2200" b="1" dirty="0"/>
          </a:p>
          <a:p>
            <a:pPr lvl="2" algn="just">
              <a:buNone/>
            </a:pPr>
            <a:r>
              <a:rPr lang="cs-CZ" sz="2200" b="1" dirty="0"/>
              <a:t>1.</a:t>
            </a:r>
            <a:r>
              <a:rPr lang="cs-CZ" sz="2200" dirty="0"/>
              <a:t> na potenciálu kontaminace </a:t>
            </a:r>
          </a:p>
          <a:p>
            <a:pPr lvl="2" algn="just">
              <a:buNone/>
            </a:pPr>
            <a:r>
              <a:rPr lang="cs-CZ" sz="2200" b="1" dirty="0"/>
              <a:t>2. </a:t>
            </a:r>
            <a:r>
              <a:rPr lang="cs-CZ" sz="2200" dirty="0"/>
              <a:t>na zdravotním stavu </a:t>
            </a:r>
          </a:p>
          <a:p>
            <a:pPr lvl="2" algn="just">
              <a:buNone/>
            </a:pPr>
            <a:r>
              <a:rPr lang="pl-PL" sz="2200" b="1" dirty="0"/>
              <a:t>3.</a:t>
            </a:r>
            <a:r>
              <a:rPr lang="pl-PL" sz="2200" dirty="0"/>
              <a:t> na vzdálenosti od komunikace</a:t>
            </a:r>
          </a:p>
          <a:p>
            <a:pPr lvl="2" algn="just">
              <a:buNone/>
            </a:pPr>
            <a:r>
              <a:rPr lang="pl-PL" sz="2200" b="1" dirty="0"/>
              <a:t>4.</a:t>
            </a:r>
            <a:r>
              <a:rPr lang="pl-PL" sz="2200" dirty="0"/>
              <a:t> na stáří jehličí (1. a 2. ročníky)</a:t>
            </a:r>
          </a:p>
          <a:p>
            <a:endParaRPr lang="cs-CZ" sz="2400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238691" y="6403600"/>
            <a:ext cx="11714922" cy="323216"/>
          </a:xfrm>
        </p:spPr>
        <p:txBody>
          <a:bodyPr/>
          <a:lstStyle/>
          <a:p>
            <a:r>
              <a:rPr lang="cs-CZ" sz="1400" dirty="0">
                <a:solidFill>
                  <a:schemeClr val="tx1"/>
                </a:solidFill>
              </a:rPr>
              <a:t>   </a:t>
            </a:r>
            <a:r>
              <a:rPr lang="en-US" sz="1400" dirty="0">
                <a:solidFill>
                  <a:schemeClr val="tx1"/>
                </a:solidFill>
              </a:rPr>
              <a:t>Jana </a:t>
            </a:r>
            <a:r>
              <a:rPr lang="en-US" sz="1400" dirty="0" err="1">
                <a:solidFill>
                  <a:schemeClr val="tx1"/>
                </a:solidFill>
              </a:rPr>
              <a:t>Zítková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         </a:t>
            </a:r>
            <a:r>
              <a:rPr lang="en-US" sz="1400" dirty="0">
                <a:solidFill>
                  <a:schemeClr val="tx1"/>
                </a:solidFill>
              </a:rPr>
              <a:t>zitkovaj@fzp.czu.cz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</a:t>
            </a:r>
            <a:r>
              <a:rPr lang="en-US" sz="1400" dirty="0" err="1">
                <a:solidFill>
                  <a:schemeClr val="tx1"/>
                </a:solidFill>
              </a:rPr>
              <a:t>Katedra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aplikované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ekologie</a:t>
            </a:r>
            <a:r>
              <a:rPr lang="cs-CZ" sz="1400" dirty="0">
                <a:solidFill>
                  <a:schemeClr val="tx1"/>
                </a:solidFill>
              </a:rPr>
              <a:t>, FŽP, ČZU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380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30270" y="953325"/>
            <a:ext cx="9603275" cy="597180"/>
          </a:xfrm>
        </p:spPr>
        <p:txBody>
          <a:bodyPr/>
          <a:lstStyle/>
          <a:p>
            <a:r>
              <a:rPr lang="cs-CZ" dirty="0"/>
              <a:t>Výsledky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2344064"/>
              </p:ext>
            </p:extLst>
          </p:nvPr>
        </p:nvGraphicFramePr>
        <p:xfrm>
          <a:off x="4843329" y="1550505"/>
          <a:ext cx="6248741" cy="3935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1130271" y="2761713"/>
            <a:ext cx="3574252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Potvrzena závislost koncentrace Na a Cl na potenciálu kontaminace</a:t>
            </a:r>
          </a:p>
          <a:p>
            <a:pPr marL="285750" indent="-28575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238691" y="6403597"/>
            <a:ext cx="11714922" cy="323216"/>
          </a:xfrm>
        </p:spPr>
        <p:txBody>
          <a:bodyPr/>
          <a:lstStyle/>
          <a:p>
            <a:r>
              <a:rPr lang="cs-CZ" sz="1400" dirty="0">
                <a:solidFill>
                  <a:schemeClr val="tx1"/>
                </a:solidFill>
              </a:rPr>
              <a:t>   </a:t>
            </a:r>
            <a:r>
              <a:rPr lang="en-US" sz="1400" dirty="0">
                <a:solidFill>
                  <a:schemeClr val="tx1"/>
                </a:solidFill>
              </a:rPr>
              <a:t>Jana </a:t>
            </a:r>
            <a:r>
              <a:rPr lang="en-US" sz="1400" dirty="0" err="1">
                <a:solidFill>
                  <a:schemeClr val="tx1"/>
                </a:solidFill>
              </a:rPr>
              <a:t>Zítková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         </a:t>
            </a:r>
            <a:r>
              <a:rPr lang="en-US" sz="1400" dirty="0">
                <a:solidFill>
                  <a:schemeClr val="tx1"/>
                </a:solidFill>
              </a:rPr>
              <a:t>zitkovaj@fzp.czu.cz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</a:t>
            </a:r>
            <a:r>
              <a:rPr lang="en-US" sz="1400" dirty="0" err="1">
                <a:solidFill>
                  <a:schemeClr val="tx1"/>
                </a:solidFill>
              </a:rPr>
              <a:t>Katedra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aplikované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ekologie</a:t>
            </a:r>
            <a:r>
              <a:rPr lang="cs-CZ" sz="1400" dirty="0">
                <a:solidFill>
                  <a:schemeClr val="tx1"/>
                </a:solidFill>
              </a:rPr>
              <a:t>, FŽP, ČZU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1047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Výsledky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2515857"/>
              </p:ext>
            </p:extLst>
          </p:nvPr>
        </p:nvGraphicFramePr>
        <p:xfrm>
          <a:off x="878479" y="1829226"/>
          <a:ext cx="6913799" cy="3791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ástupný symbol pro obsah 3"/>
          <p:cNvSpPr txBox="1">
            <a:spLocks/>
          </p:cNvSpPr>
          <p:nvPr/>
        </p:nvSpPr>
        <p:spPr>
          <a:xfrm>
            <a:off x="7792278" y="2958015"/>
            <a:ext cx="3326296" cy="156966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0"/>
              </a:spcBef>
              <a:spcAft>
                <a:spcPts val="1800"/>
              </a:spcAft>
            </a:pPr>
            <a:r>
              <a:rPr lang="cs-CZ" dirty="0"/>
              <a:t>potvrzena závislost koncentrace Na a Cl na zdravotním stavu jedince</a:t>
            </a:r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238691" y="6403597"/>
            <a:ext cx="11714922" cy="323216"/>
          </a:xfrm>
        </p:spPr>
        <p:txBody>
          <a:bodyPr/>
          <a:lstStyle/>
          <a:p>
            <a:r>
              <a:rPr lang="cs-CZ" sz="1400" dirty="0">
                <a:solidFill>
                  <a:schemeClr val="tx1"/>
                </a:solidFill>
              </a:rPr>
              <a:t>   </a:t>
            </a:r>
            <a:r>
              <a:rPr lang="en-US" sz="1400" dirty="0">
                <a:solidFill>
                  <a:schemeClr val="tx1"/>
                </a:solidFill>
              </a:rPr>
              <a:t>Jana </a:t>
            </a:r>
            <a:r>
              <a:rPr lang="en-US" sz="1400" dirty="0" err="1">
                <a:solidFill>
                  <a:schemeClr val="tx1"/>
                </a:solidFill>
              </a:rPr>
              <a:t>Zítková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         </a:t>
            </a:r>
            <a:r>
              <a:rPr lang="en-US" sz="1400" dirty="0">
                <a:solidFill>
                  <a:schemeClr val="tx1"/>
                </a:solidFill>
              </a:rPr>
              <a:t>zitkovaj@fzp.czu.cz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</a:t>
            </a:r>
            <a:r>
              <a:rPr lang="en-US" sz="1400" dirty="0" err="1">
                <a:solidFill>
                  <a:schemeClr val="tx1"/>
                </a:solidFill>
              </a:rPr>
              <a:t>Katedra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aplikované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ekologie</a:t>
            </a:r>
            <a:r>
              <a:rPr lang="cs-CZ" sz="1400" dirty="0">
                <a:solidFill>
                  <a:schemeClr val="tx1"/>
                </a:solidFill>
              </a:rPr>
              <a:t>, FŽP, ČZU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2184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30270" y="953325"/>
            <a:ext cx="9603275" cy="583928"/>
          </a:xfrm>
        </p:spPr>
        <p:txBody>
          <a:bodyPr/>
          <a:lstStyle/>
          <a:p>
            <a:r>
              <a:rPr lang="cs-CZ" dirty="0"/>
              <a:t>Výsledky</a:t>
            </a:r>
          </a:p>
        </p:txBody>
      </p:sp>
      <p:sp>
        <p:nvSpPr>
          <p:cNvPr id="4" name="Zástupný symbol pro obsah 3"/>
          <p:cNvSpPr txBox="1">
            <a:spLocks noGrp="1"/>
          </p:cNvSpPr>
          <p:nvPr>
            <p:ph idx="1"/>
          </p:nvPr>
        </p:nvSpPr>
        <p:spPr>
          <a:xfrm>
            <a:off x="1130270" y="2287518"/>
            <a:ext cx="4263365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0"/>
              </a:spcBef>
              <a:spcAft>
                <a:spcPts val="1800"/>
              </a:spcAft>
            </a:pPr>
            <a:r>
              <a:rPr lang="cs-CZ" dirty="0"/>
              <a:t>vyšší koncentrace Na – lokality v blízkosti komunikace </a:t>
            </a:r>
          </a:p>
          <a:p>
            <a:pPr marL="285750" indent="-285750">
              <a:spcBef>
                <a:spcPts val="0"/>
              </a:spcBef>
              <a:spcAft>
                <a:spcPts val="1800"/>
              </a:spcAft>
            </a:pPr>
            <a:r>
              <a:rPr lang="cs-CZ" dirty="0"/>
              <a:t>vyšší koncentrace Cl – i vzdálenější lokality -&gt; vyšší mobilita, rychlé vyplavení</a:t>
            </a:r>
          </a:p>
          <a:p>
            <a:pPr marL="285750" indent="-285750">
              <a:spcBef>
                <a:spcPts val="0"/>
              </a:spcBef>
              <a:spcAft>
                <a:spcPts val="1800"/>
              </a:spcAft>
            </a:pPr>
            <a:endParaRPr lang="cs-CZ" dirty="0"/>
          </a:p>
          <a:p>
            <a:pPr marL="285750" indent="-28575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cs-CZ" dirty="0"/>
          </a:p>
        </p:txBody>
      </p:sp>
      <p:graphicFrame>
        <p:nvGraphicFramePr>
          <p:cNvPr id="6" name="Graf 5"/>
          <p:cNvGraphicFramePr/>
          <p:nvPr>
            <p:extLst>
              <p:ext uri="{D42A27DB-BD31-4B8C-83A1-F6EECF244321}">
                <p14:modId xmlns:p14="http://schemas.microsoft.com/office/powerpoint/2010/main" val="637702043"/>
              </p:ext>
            </p:extLst>
          </p:nvPr>
        </p:nvGraphicFramePr>
        <p:xfrm>
          <a:off x="5393635" y="1768958"/>
          <a:ext cx="5963478" cy="3571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238691" y="6403598"/>
            <a:ext cx="11714922" cy="323216"/>
          </a:xfrm>
        </p:spPr>
        <p:txBody>
          <a:bodyPr/>
          <a:lstStyle/>
          <a:p>
            <a:r>
              <a:rPr lang="cs-CZ" sz="1400" dirty="0">
                <a:solidFill>
                  <a:schemeClr val="tx1"/>
                </a:solidFill>
              </a:rPr>
              <a:t>   </a:t>
            </a:r>
            <a:r>
              <a:rPr lang="en-US" sz="1400" dirty="0">
                <a:solidFill>
                  <a:schemeClr val="tx1"/>
                </a:solidFill>
              </a:rPr>
              <a:t>Jana </a:t>
            </a:r>
            <a:r>
              <a:rPr lang="en-US" sz="1400" dirty="0" err="1">
                <a:solidFill>
                  <a:schemeClr val="tx1"/>
                </a:solidFill>
              </a:rPr>
              <a:t>Zítková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         </a:t>
            </a:r>
            <a:r>
              <a:rPr lang="en-US" sz="1400" dirty="0">
                <a:solidFill>
                  <a:schemeClr val="tx1"/>
                </a:solidFill>
              </a:rPr>
              <a:t>zitkovaj@fzp.czu.cz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</a:t>
            </a:r>
            <a:r>
              <a:rPr lang="en-US" sz="1400" dirty="0" err="1">
                <a:solidFill>
                  <a:schemeClr val="tx1"/>
                </a:solidFill>
              </a:rPr>
              <a:t>Katedra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aplikované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ekologie</a:t>
            </a:r>
            <a:r>
              <a:rPr lang="cs-CZ" sz="1400" dirty="0">
                <a:solidFill>
                  <a:schemeClr val="tx1"/>
                </a:solidFill>
              </a:rPr>
              <a:t>, FŽP, ČZU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03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30270" y="953325"/>
            <a:ext cx="9603275" cy="544172"/>
          </a:xfrm>
        </p:spPr>
        <p:txBody>
          <a:bodyPr/>
          <a:lstStyle/>
          <a:p>
            <a:r>
              <a:rPr lang="cs-CZ" dirty="0">
                <a:latin typeface="Century Gothic" panose="020B0502020202020204" pitchFamily="34" charset="0"/>
              </a:rPr>
              <a:t>Výsledky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30270" y="2033326"/>
            <a:ext cx="9603275" cy="3294576"/>
          </a:xfrm>
        </p:spPr>
        <p:txBody>
          <a:bodyPr/>
          <a:lstStyle/>
          <a:p>
            <a:r>
              <a:rPr lang="cs-CZ" dirty="0"/>
              <a:t>na základě zhodnocení výsledků –</a:t>
            </a:r>
            <a:r>
              <a:rPr lang="en-US" dirty="0"/>
              <a:t>&gt;</a:t>
            </a:r>
            <a:r>
              <a:rPr lang="cs-CZ" dirty="0"/>
              <a:t> návrh stupnice s rámcovými hodnotami koncentrací</a:t>
            </a:r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728" y="3235855"/>
            <a:ext cx="8170358" cy="1827003"/>
          </a:xfrm>
          <a:prstGeom prst="rect">
            <a:avLst/>
          </a:prstGeom>
        </p:spPr>
      </p:pic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238691" y="6403598"/>
            <a:ext cx="11714922" cy="323216"/>
          </a:xfrm>
        </p:spPr>
        <p:txBody>
          <a:bodyPr/>
          <a:lstStyle/>
          <a:p>
            <a:r>
              <a:rPr lang="cs-CZ" sz="1400" dirty="0">
                <a:solidFill>
                  <a:schemeClr val="tx1"/>
                </a:solidFill>
              </a:rPr>
              <a:t>   </a:t>
            </a:r>
            <a:r>
              <a:rPr lang="en-US" sz="1400" dirty="0">
                <a:solidFill>
                  <a:schemeClr val="tx1"/>
                </a:solidFill>
              </a:rPr>
              <a:t>Jana </a:t>
            </a:r>
            <a:r>
              <a:rPr lang="en-US" sz="1400" dirty="0" err="1">
                <a:solidFill>
                  <a:schemeClr val="tx1"/>
                </a:solidFill>
              </a:rPr>
              <a:t>Zítková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         </a:t>
            </a:r>
            <a:r>
              <a:rPr lang="en-US" sz="1400" dirty="0">
                <a:solidFill>
                  <a:schemeClr val="tx1"/>
                </a:solidFill>
              </a:rPr>
              <a:t>zitkovaj@fzp.czu.cz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</a:t>
            </a:r>
            <a:r>
              <a:rPr lang="en-US" sz="1400" dirty="0" err="1">
                <a:solidFill>
                  <a:schemeClr val="tx1"/>
                </a:solidFill>
              </a:rPr>
              <a:t>Katedra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aplikované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ekologie</a:t>
            </a:r>
            <a:r>
              <a:rPr lang="cs-CZ" sz="1400" dirty="0">
                <a:solidFill>
                  <a:schemeClr val="tx1"/>
                </a:solidFill>
              </a:rPr>
              <a:t>, FŽP, ČZU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062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30270" y="953325"/>
            <a:ext cx="9603275" cy="583928"/>
          </a:xfrm>
        </p:spPr>
        <p:txBody>
          <a:bodyPr/>
          <a:lstStyle/>
          <a:p>
            <a:r>
              <a:rPr lang="cs-CZ" dirty="0"/>
              <a:t>Přínos studie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popis a hodnocení negativních vlivů </a:t>
            </a:r>
            <a:r>
              <a:rPr lang="cs-CZ" dirty="0" err="1"/>
              <a:t>NaCl</a:t>
            </a:r>
            <a:r>
              <a:rPr lang="cs-CZ" dirty="0"/>
              <a:t> na okolní vegetaci</a:t>
            </a:r>
            <a:endParaRPr lang="cs-CZ" dirty="0">
              <a:solidFill>
                <a:srgbClr val="FF0000"/>
              </a:solidFill>
            </a:endParaRPr>
          </a:p>
          <a:p>
            <a:pPr algn="just"/>
            <a:endParaRPr lang="cs-CZ" dirty="0"/>
          </a:p>
          <a:p>
            <a:pPr algn="just"/>
            <a:r>
              <a:rPr lang="cs-CZ" dirty="0"/>
              <a:t>navržená stupnice -</a:t>
            </a:r>
            <a:r>
              <a:rPr lang="en-US" dirty="0"/>
              <a:t>&gt; </a:t>
            </a:r>
            <a:r>
              <a:rPr lang="cs-CZ" dirty="0"/>
              <a:t>použití pro praktické posouzení stupně kontaminace a kontrolu zimní údržby</a:t>
            </a:r>
          </a:p>
          <a:p>
            <a:pPr algn="just"/>
            <a:endParaRPr lang="cs-CZ" dirty="0"/>
          </a:p>
          <a:p>
            <a:pPr algn="just"/>
            <a:r>
              <a:rPr lang="cs-CZ" dirty="0"/>
              <a:t>zvýšení využitelnosti </a:t>
            </a:r>
            <a:r>
              <a:rPr lang="cs-CZ" dirty="0" err="1"/>
              <a:t>bioindikace</a:t>
            </a:r>
            <a:r>
              <a:rPr lang="cs-CZ" dirty="0"/>
              <a:t> -</a:t>
            </a:r>
            <a:r>
              <a:rPr lang="en-US" dirty="0"/>
              <a:t>&gt;</a:t>
            </a:r>
            <a:r>
              <a:rPr lang="cs-CZ" dirty="0"/>
              <a:t> vhodné vytvořit obdobné stupnice pro další druhy dřevin a ověřit jejich platnost i v jiných oblastech</a:t>
            </a:r>
          </a:p>
          <a:p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238691" y="6403599"/>
            <a:ext cx="11714922" cy="323216"/>
          </a:xfrm>
        </p:spPr>
        <p:txBody>
          <a:bodyPr/>
          <a:lstStyle/>
          <a:p>
            <a:r>
              <a:rPr lang="cs-CZ" sz="1400" dirty="0">
                <a:solidFill>
                  <a:schemeClr val="tx1"/>
                </a:solidFill>
              </a:rPr>
              <a:t>   </a:t>
            </a:r>
            <a:r>
              <a:rPr lang="en-US" sz="1400" dirty="0">
                <a:solidFill>
                  <a:schemeClr val="tx1"/>
                </a:solidFill>
              </a:rPr>
              <a:t>Jana </a:t>
            </a:r>
            <a:r>
              <a:rPr lang="en-US" sz="1400" dirty="0" err="1">
                <a:solidFill>
                  <a:schemeClr val="tx1"/>
                </a:solidFill>
              </a:rPr>
              <a:t>Zítková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         </a:t>
            </a:r>
            <a:r>
              <a:rPr lang="en-US" sz="1400" dirty="0">
                <a:solidFill>
                  <a:schemeClr val="tx1"/>
                </a:solidFill>
              </a:rPr>
              <a:t>zitkovaj@fzp.czu.cz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</a:t>
            </a:r>
            <a:r>
              <a:rPr lang="en-US" sz="1400" dirty="0" err="1">
                <a:solidFill>
                  <a:schemeClr val="tx1"/>
                </a:solidFill>
              </a:rPr>
              <a:t>Katedra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aplikované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ekologie</a:t>
            </a:r>
            <a:r>
              <a:rPr lang="cs-CZ" sz="1400" dirty="0">
                <a:solidFill>
                  <a:schemeClr val="tx1"/>
                </a:solidFill>
              </a:rPr>
              <a:t>, FŽP, ČZU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1463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835997" y="2878377"/>
            <a:ext cx="2078151" cy="891518"/>
          </a:xfrm>
        </p:spPr>
        <p:txBody>
          <a:bodyPr>
            <a:normAutofit/>
          </a:bodyPr>
          <a:lstStyle/>
          <a:p>
            <a:r>
              <a:rPr lang="cs-CZ" sz="4800" dirty="0"/>
              <a:t>Děkuji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238691" y="6403601"/>
            <a:ext cx="11714922" cy="323216"/>
          </a:xfrm>
        </p:spPr>
        <p:txBody>
          <a:bodyPr/>
          <a:lstStyle/>
          <a:p>
            <a:r>
              <a:rPr lang="cs-CZ" sz="1400" dirty="0">
                <a:solidFill>
                  <a:schemeClr val="tx1"/>
                </a:solidFill>
              </a:rPr>
              <a:t>   </a:t>
            </a:r>
            <a:r>
              <a:rPr lang="en-US" sz="1400" dirty="0">
                <a:solidFill>
                  <a:schemeClr val="tx1"/>
                </a:solidFill>
              </a:rPr>
              <a:t>Jana </a:t>
            </a:r>
            <a:r>
              <a:rPr lang="en-US" sz="1400" dirty="0" err="1">
                <a:solidFill>
                  <a:schemeClr val="tx1"/>
                </a:solidFill>
              </a:rPr>
              <a:t>Zítková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         </a:t>
            </a:r>
            <a:r>
              <a:rPr lang="en-US" sz="1400" dirty="0">
                <a:solidFill>
                  <a:schemeClr val="tx1"/>
                </a:solidFill>
              </a:rPr>
              <a:t>zitkovaj@fzp.czu.cz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</a:t>
            </a:r>
            <a:r>
              <a:rPr lang="en-US" sz="1400" dirty="0" err="1">
                <a:solidFill>
                  <a:schemeClr val="tx1"/>
                </a:solidFill>
              </a:rPr>
              <a:t>Katedra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aplikované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ekologie</a:t>
            </a:r>
            <a:r>
              <a:rPr lang="cs-CZ" sz="1400" dirty="0">
                <a:solidFill>
                  <a:schemeClr val="tx1"/>
                </a:solidFill>
              </a:rPr>
              <a:t>, FŽP, ČZU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679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Zástupný symbol pro obsah 3"/>
          <p:cNvPicPr>
            <a:picLocks noChangeAspect="1"/>
          </p:cNvPicPr>
          <p:nvPr/>
        </p:nvPicPr>
        <p:blipFill rotWithShape="1">
          <a:blip r:embed="rId2"/>
          <a:srcRect l="12447"/>
          <a:stretch/>
        </p:blipFill>
        <p:spPr>
          <a:xfrm>
            <a:off x="305" y="10"/>
            <a:ext cx="12191695" cy="6857990"/>
          </a:xfrm>
          <a:prstGeom prst="rect">
            <a:avLst/>
          </a:prstGeom>
        </p:spPr>
      </p:pic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91643" y="636753"/>
            <a:ext cx="8299435" cy="5572811"/>
          </a:xfrm>
          <a:prstGeom prst="rect">
            <a:avLst/>
          </a:prstGeom>
          <a:solidFill>
            <a:srgbClr val="000001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0"/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40449" b="36435"/>
          <a:stretch/>
        </p:blipFill>
        <p:spPr>
          <a:xfrm>
            <a:off x="4062802" y="798973"/>
            <a:ext cx="6803136" cy="15544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063421" y="1122189"/>
            <a:ext cx="6815731" cy="568624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FFFFFE"/>
                </a:solidFill>
                <a:latin typeface="Cambria" pitchFamily="18" charset="0"/>
              </a:rPr>
              <a:t>Chemická zimní údržba</a:t>
            </a:r>
            <a:endParaRPr lang="cs-CZ" dirty="0">
              <a:solidFill>
                <a:srgbClr val="FFFFFE"/>
              </a:solidFill>
            </a:endParaRPr>
          </a:p>
        </p:txBody>
      </p:sp>
      <p:sp>
        <p:nvSpPr>
          <p:cNvPr id="16" name="Content Placeholder 7"/>
          <p:cNvSpPr>
            <a:spLocks noGrp="1"/>
          </p:cNvSpPr>
          <p:nvPr>
            <p:ph idx="1"/>
          </p:nvPr>
        </p:nvSpPr>
        <p:spPr>
          <a:xfrm>
            <a:off x="4063421" y="1858581"/>
            <a:ext cx="6815731" cy="4350983"/>
          </a:xfrm>
        </p:spPr>
        <p:txBody>
          <a:bodyPr>
            <a:normAutofit fontScale="92500" lnSpcReduction="10000"/>
          </a:bodyPr>
          <a:lstStyle/>
          <a:p>
            <a:r>
              <a:rPr lang="cs-CZ" sz="2200" dirty="0">
                <a:solidFill>
                  <a:srgbClr val="FFFFFE"/>
                </a:solidFill>
              </a:rPr>
              <a:t>významný negativní vliv na životní prostředí</a:t>
            </a:r>
          </a:p>
          <a:p>
            <a:r>
              <a:rPr lang="cs-CZ" sz="2200" dirty="0">
                <a:solidFill>
                  <a:srgbClr val="FFFFFE"/>
                </a:solidFill>
              </a:rPr>
              <a:t>rozplavení solných chemických rozmrazovacích materiálů</a:t>
            </a:r>
          </a:p>
          <a:p>
            <a:r>
              <a:rPr lang="cs-CZ" sz="2200" dirty="0">
                <a:solidFill>
                  <a:srgbClr val="FFFFFE"/>
                </a:solidFill>
              </a:rPr>
              <a:t>nejvíce postiženy stromy rostoucí v blízkosti komunikací</a:t>
            </a:r>
          </a:p>
          <a:p>
            <a:r>
              <a:rPr lang="en-US" sz="2200" dirty="0" err="1">
                <a:solidFill>
                  <a:schemeClr val="bg1"/>
                </a:solidFill>
              </a:rPr>
              <a:t>zv</a:t>
            </a:r>
            <a:r>
              <a:rPr lang="cs-CZ" sz="2200" dirty="0" err="1">
                <a:solidFill>
                  <a:schemeClr val="bg1"/>
                </a:solidFill>
              </a:rPr>
              <a:t>ýšená</a:t>
            </a:r>
            <a:r>
              <a:rPr lang="cs-CZ" sz="2200" dirty="0">
                <a:solidFill>
                  <a:schemeClr val="bg1"/>
                </a:solidFill>
              </a:rPr>
              <a:t> koncentrace  Na</a:t>
            </a:r>
            <a:r>
              <a:rPr lang="en-US" sz="2200" b="1" baseline="30000" dirty="0">
                <a:solidFill>
                  <a:schemeClr val="bg1"/>
                </a:solidFill>
              </a:rPr>
              <a:t>+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cs-CZ" sz="2200" dirty="0">
                <a:solidFill>
                  <a:schemeClr val="bg1"/>
                </a:solidFill>
              </a:rPr>
              <a:t>a </a:t>
            </a:r>
            <a:r>
              <a:rPr lang="en-US" sz="2200" dirty="0">
                <a:solidFill>
                  <a:schemeClr val="bg1"/>
                </a:solidFill>
              </a:rPr>
              <a:t>Cl</a:t>
            </a:r>
            <a:r>
              <a:rPr lang="en-US" sz="2200" b="1" baseline="30000" dirty="0">
                <a:solidFill>
                  <a:schemeClr val="bg1"/>
                </a:solidFill>
              </a:rPr>
              <a:t>- </a:t>
            </a:r>
            <a:r>
              <a:rPr lang="cs-CZ" sz="2200" b="1" baseline="30000" dirty="0">
                <a:solidFill>
                  <a:schemeClr val="bg1"/>
                </a:solidFill>
              </a:rPr>
              <a:t> </a:t>
            </a:r>
            <a:r>
              <a:rPr lang="cs-CZ" sz="2200" b="1" dirty="0">
                <a:solidFill>
                  <a:schemeClr val="bg1"/>
                </a:solidFill>
              </a:rPr>
              <a:t> </a:t>
            </a:r>
            <a:r>
              <a:rPr lang="cs-CZ" sz="2200" dirty="0">
                <a:solidFill>
                  <a:schemeClr val="bg1"/>
                </a:solidFill>
              </a:rPr>
              <a:t>v půdě</a:t>
            </a:r>
          </a:p>
          <a:p>
            <a:pPr marL="0" indent="0">
              <a:buNone/>
            </a:pPr>
            <a:endParaRPr lang="cs-CZ" sz="2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sz="2200" dirty="0">
                <a:solidFill>
                  <a:schemeClr val="bg1"/>
                </a:solidFill>
              </a:rPr>
              <a:t>             zvýšený </a:t>
            </a:r>
            <a:r>
              <a:rPr lang="en-US" sz="2200" dirty="0">
                <a:solidFill>
                  <a:schemeClr val="bg1"/>
                </a:solidFill>
              </a:rPr>
              <a:t>p</a:t>
            </a:r>
            <a:r>
              <a:rPr lang="cs-CZ" sz="2200" dirty="0" err="1">
                <a:solidFill>
                  <a:schemeClr val="bg1"/>
                </a:solidFill>
              </a:rPr>
              <a:t>říjem</a:t>
            </a:r>
            <a:r>
              <a:rPr lang="cs-CZ" sz="2200" dirty="0">
                <a:solidFill>
                  <a:schemeClr val="bg1"/>
                </a:solidFill>
              </a:rPr>
              <a:t> vegetací</a:t>
            </a:r>
          </a:p>
          <a:p>
            <a:endParaRPr lang="cs-CZ" sz="2200" dirty="0">
              <a:solidFill>
                <a:srgbClr val="FFFFFE"/>
              </a:solidFill>
            </a:endParaRPr>
          </a:p>
          <a:p>
            <a:pPr marL="0" indent="0">
              <a:buNone/>
            </a:pPr>
            <a:r>
              <a:rPr lang="cs-CZ" sz="2200" dirty="0">
                <a:solidFill>
                  <a:schemeClr val="bg1"/>
                </a:solidFill>
              </a:rPr>
              <a:t>                        negativní vliv na zdravotní stav</a:t>
            </a:r>
            <a:endParaRPr lang="en-US" sz="2200" dirty="0">
              <a:solidFill>
                <a:schemeClr val="bg1"/>
              </a:solidFill>
            </a:endParaRPr>
          </a:p>
          <a:p>
            <a:endParaRPr lang="en-US" dirty="0">
              <a:solidFill>
                <a:srgbClr val="FFFFFE"/>
              </a:solidFill>
            </a:endParaRPr>
          </a:p>
        </p:txBody>
      </p:sp>
      <p:sp>
        <p:nvSpPr>
          <p:cNvPr id="4" name="Šipka: dolů 3"/>
          <p:cNvSpPr/>
          <p:nvPr/>
        </p:nvSpPr>
        <p:spPr>
          <a:xfrm>
            <a:off x="5552453" y="4416286"/>
            <a:ext cx="212035" cy="397565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Šipka: dolů 17"/>
          <p:cNvSpPr/>
          <p:nvPr/>
        </p:nvSpPr>
        <p:spPr>
          <a:xfrm>
            <a:off x="6433517" y="5325925"/>
            <a:ext cx="212035" cy="397565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238691" y="6416848"/>
            <a:ext cx="11714922" cy="323216"/>
          </a:xfrm>
        </p:spPr>
        <p:txBody>
          <a:bodyPr/>
          <a:lstStyle/>
          <a:p>
            <a:r>
              <a:rPr lang="cs-CZ" sz="1400" dirty="0">
                <a:solidFill>
                  <a:schemeClr val="tx1"/>
                </a:solidFill>
              </a:rPr>
              <a:t>   </a:t>
            </a:r>
            <a:r>
              <a:rPr lang="en-US" sz="1400" dirty="0">
                <a:solidFill>
                  <a:schemeClr val="tx1"/>
                </a:solidFill>
              </a:rPr>
              <a:t>Jana </a:t>
            </a:r>
            <a:r>
              <a:rPr lang="en-US" sz="1400" dirty="0" err="1">
                <a:solidFill>
                  <a:schemeClr val="tx1"/>
                </a:solidFill>
              </a:rPr>
              <a:t>Zítková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         </a:t>
            </a:r>
            <a:r>
              <a:rPr lang="en-US" sz="1400" dirty="0">
                <a:solidFill>
                  <a:schemeClr val="tx1"/>
                </a:solidFill>
              </a:rPr>
              <a:t>zitkovaj@fzp.czu.cz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</a:t>
            </a:r>
            <a:r>
              <a:rPr lang="en-US" sz="1400" dirty="0" err="1">
                <a:solidFill>
                  <a:schemeClr val="tx1"/>
                </a:solidFill>
              </a:rPr>
              <a:t>Katedra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aplikované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ekologie</a:t>
            </a:r>
            <a:r>
              <a:rPr lang="cs-CZ" sz="1400" dirty="0">
                <a:solidFill>
                  <a:schemeClr val="tx1"/>
                </a:solidFill>
              </a:rPr>
              <a:t>, FŽP, ČZU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7" name="Přímá spojnice 6"/>
          <p:cNvCxnSpPr/>
          <p:nvPr/>
        </p:nvCxnSpPr>
        <p:spPr>
          <a:xfrm>
            <a:off x="305" y="6332028"/>
            <a:ext cx="12191695" cy="21560"/>
          </a:xfrm>
          <a:prstGeom prst="line">
            <a:avLst/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1458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Zástupný symbol pro obsah 16"/>
          <p:cNvPicPr>
            <a:picLocks noChangeAspect="1"/>
          </p:cNvPicPr>
          <p:nvPr/>
        </p:nvPicPr>
        <p:blipFill rotWithShape="1">
          <a:blip r:embed="rId2"/>
          <a:srcRect r="16536"/>
          <a:stretch/>
        </p:blipFill>
        <p:spPr>
          <a:xfrm>
            <a:off x="1130270" y="2174219"/>
            <a:ext cx="3764990" cy="2965931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30270" y="953325"/>
            <a:ext cx="9603275" cy="557424"/>
          </a:xfrm>
        </p:spPr>
        <p:txBody>
          <a:bodyPr>
            <a:normAutofit/>
          </a:bodyPr>
          <a:lstStyle/>
          <a:p>
            <a:r>
              <a:rPr lang="cs-CZ" dirty="0">
                <a:latin typeface="Cambria" pitchFamily="18" charset="0"/>
              </a:rPr>
              <a:t>Vliv chloridu sodného</a:t>
            </a:r>
            <a:endParaRPr lang="cs-CZ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>
          <a:xfrm>
            <a:off x="5274365" y="953325"/>
            <a:ext cx="5459180" cy="497039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k-SK" dirty="0"/>
          </a:p>
          <a:p>
            <a:pPr algn="just"/>
            <a:r>
              <a:rPr lang="sk-SK" dirty="0" err="1"/>
              <a:t>NaCl</a:t>
            </a:r>
            <a:r>
              <a:rPr lang="sk-SK" dirty="0"/>
              <a:t> je </a:t>
            </a:r>
            <a:r>
              <a:rPr lang="sk-SK" dirty="0" err="1"/>
              <a:t>nejčastěji</a:t>
            </a:r>
            <a:r>
              <a:rPr lang="sk-SK" dirty="0"/>
              <a:t> používaným posypovým </a:t>
            </a:r>
            <a:r>
              <a:rPr lang="sk-SK" dirty="0" err="1"/>
              <a:t>materiálem</a:t>
            </a:r>
            <a:r>
              <a:rPr lang="sk-SK" dirty="0"/>
              <a:t> pro zimní údržbu</a:t>
            </a:r>
          </a:p>
          <a:p>
            <a:pPr algn="just"/>
            <a:r>
              <a:rPr lang="sk-SK" dirty="0" err="1"/>
              <a:t>mobilizace</a:t>
            </a:r>
            <a:r>
              <a:rPr lang="sk-SK" dirty="0"/>
              <a:t> </a:t>
            </a:r>
            <a:r>
              <a:rPr lang="sk-SK" dirty="0" err="1"/>
              <a:t>tajícím</a:t>
            </a:r>
            <a:r>
              <a:rPr lang="sk-SK" dirty="0"/>
              <a:t> </a:t>
            </a:r>
            <a:r>
              <a:rPr lang="sk-SK" dirty="0" err="1"/>
              <a:t>sněhem</a:t>
            </a:r>
            <a:r>
              <a:rPr lang="sk-SK" dirty="0"/>
              <a:t>, </a:t>
            </a:r>
            <a:r>
              <a:rPr lang="sk-SK" dirty="0" err="1"/>
              <a:t>ledem</a:t>
            </a:r>
            <a:r>
              <a:rPr lang="sk-SK" dirty="0"/>
              <a:t>, </a:t>
            </a:r>
            <a:r>
              <a:rPr lang="sk-SK" dirty="0" err="1"/>
              <a:t>deštěm</a:t>
            </a:r>
            <a:endParaRPr lang="sk-SK" dirty="0"/>
          </a:p>
          <a:p>
            <a:pPr algn="just"/>
            <a:r>
              <a:rPr lang="sk-SK" dirty="0"/>
              <a:t>zvýšený obsah Na</a:t>
            </a:r>
            <a:r>
              <a:rPr lang="sk-SK" baseline="30000" dirty="0"/>
              <a:t>+</a:t>
            </a:r>
            <a:r>
              <a:rPr lang="sk-SK" dirty="0"/>
              <a:t> a Cl</a:t>
            </a:r>
            <a:r>
              <a:rPr lang="sk-SK" baseline="30000" dirty="0"/>
              <a:t>-</a:t>
            </a:r>
            <a:r>
              <a:rPr lang="sk-SK" dirty="0"/>
              <a:t> </a:t>
            </a:r>
            <a:r>
              <a:rPr lang="sk-SK" dirty="0" err="1"/>
              <a:t>ovlivňují</a:t>
            </a:r>
            <a:r>
              <a:rPr lang="sk-SK" dirty="0"/>
              <a:t>: </a:t>
            </a:r>
            <a:r>
              <a:rPr lang="sk-SK" dirty="0" err="1"/>
              <a:t>strukturu</a:t>
            </a:r>
            <a:r>
              <a:rPr lang="sk-SK" dirty="0"/>
              <a:t> </a:t>
            </a:r>
            <a:r>
              <a:rPr lang="sk-SK" dirty="0" err="1"/>
              <a:t>půdy</a:t>
            </a:r>
            <a:r>
              <a:rPr lang="sk-SK" dirty="0"/>
              <a:t>, </a:t>
            </a:r>
            <a:r>
              <a:rPr lang="sk-SK" dirty="0" err="1"/>
              <a:t>disperzi</a:t>
            </a:r>
            <a:r>
              <a:rPr lang="sk-SK" dirty="0"/>
              <a:t> </a:t>
            </a:r>
            <a:r>
              <a:rPr lang="sk-SK" dirty="0" err="1"/>
              <a:t>látek</a:t>
            </a:r>
            <a:r>
              <a:rPr lang="sk-SK" dirty="0"/>
              <a:t>, </a:t>
            </a:r>
            <a:r>
              <a:rPr lang="sk-SK" dirty="0" err="1"/>
              <a:t>propustnost</a:t>
            </a:r>
            <a:r>
              <a:rPr lang="sk-SK" dirty="0"/>
              <a:t> a vede </a:t>
            </a:r>
            <a:r>
              <a:rPr lang="sk-SK" dirty="0" err="1"/>
              <a:t>ke</a:t>
            </a:r>
            <a:r>
              <a:rPr lang="sk-SK" dirty="0"/>
              <a:t> zhoršení kvality </a:t>
            </a:r>
            <a:r>
              <a:rPr lang="sk-SK" dirty="0" err="1"/>
              <a:t>půdy</a:t>
            </a:r>
            <a:r>
              <a:rPr lang="sk-SK" dirty="0"/>
              <a:t> </a:t>
            </a:r>
          </a:p>
          <a:p>
            <a:pPr algn="just"/>
            <a:r>
              <a:rPr lang="sk-SK" dirty="0"/>
              <a:t>nestabilní </a:t>
            </a:r>
            <a:r>
              <a:rPr lang="sk-SK" dirty="0" err="1"/>
              <a:t>půdní</a:t>
            </a:r>
            <a:r>
              <a:rPr lang="sk-SK" dirty="0"/>
              <a:t> vlastnosti -</a:t>
            </a:r>
            <a:r>
              <a:rPr lang="cs-CZ" dirty="0"/>
              <a:t>&gt;</a:t>
            </a:r>
            <a:r>
              <a:rPr lang="sk-SK" dirty="0"/>
              <a:t> stresové </a:t>
            </a:r>
            <a:r>
              <a:rPr lang="sk-SK" dirty="0" err="1"/>
              <a:t>podmínky</a:t>
            </a:r>
            <a:r>
              <a:rPr lang="sk-SK" dirty="0"/>
              <a:t> pro </a:t>
            </a:r>
            <a:r>
              <a:rPr lang="sk-SK" dirty="0" err="1"/>
              <a:t>půdní</a:t>
            </a:r>
            <a:r>
              <a:rPr lang="sk-SK" dirty="0"/>
              <a:t> </a:t>
            </a:r>
            <a:r>
              <a:rPr lang="sk-SK" dirty="0" err="1"/>
              <a:t>makroorganismy</a:t>
            </a:r>
            <a:r>
              <a:rPr lang="sk-SK" dirty="0"/>
              <a:t>, </a:t>
            </a:r>
            <a:r>
              <a:rPr lang="sk-SK" dirty="0" err="1"/>
              <a:t>mikroorganismy</a:t>
            </a:r>
            <a:r>
              <a:rPr lang="sk-SK" dirty="0"/>
              <a:t> a </a:t>
            </a:r>
            <a:r>
              <a:rPr lang="sk-SK" dirty="0" err="1"/>
              <a:t>vegetaci</a:t>
            </a:r>
            <a:endParaRPr lang="sk-SK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238691" y="6412332"/>
            <a:ext cx="11714922" cy="323216"/>
          </a:xfrm>
        </p:spPr>
        <p:txBody>
          <a:bodyPr/>
          <a:lstStyle/>
          <a:p>
            <a:r>
              <a:rPr lang="cs-CZ" sz="1400" dirty="0">
                <a:solidFill>
                  <a:schemeClr val="tx1"/>
                </a:solidFill>
              </a:rPr>
              <a:t>   </a:t>
            </a:r>
            <a:r>
              <a:rPr lang="en-US" sz="1400" dirty="0">
                <a:solidFill>
                  <a:schemeClr val="tx1"/>
                </a:solidFill>
              </a:rPr>
              <a:t>Jana </a:t>
            </a:r>
            <a:r>
              <a:rPr lang="en-US" sz="1400" dirty="0" err="1">
                <a:solidFill>
                  <a:schemeClr val="tx1"/>
                </a:solidFill>
              </a:rPr>
              <a:t>Zítková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         </a:t>
            </a:r>
            <a:r>
              <a:rPr lang="en-US" sz="1400" dirty="0">
                <a:solidFill>
                  <a:schemeClr val="tx1"/>
                </a:solidFill>
              </a:rPr>
              <a:t>zitkovaj@fzp.czu.cz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</a:t>
            </a:r>
            <a:r>
              <a:rPr lang="en-US" sz="1400" dirty="0" err="1">
                <a:solidFill>
                  <a:schemeClr val="tx1"/>
                </a:solidFill>
              </a:rPr>
              <a:t>Katedra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aplikované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ekologie</a:t>
            </a:r>
            <a:r>
              <a:rPr lang="cs-CZ" sz="1400" dirty="0">
                <a:solidFill>
                  <a:schemeClr val="tx1"/>
                </a:solidFill>
              </a:rPr>
              <a:t>, FŽP, ČZU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476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589725"/>
          </a:xfrm>
        </p:spPr>
        <p:txBody>
          <a:bodyPr>
            <a:normAutofit/>
          </a:bodyPr>
          <a:lstStyle/>
          <a:p>
            <a:r>
              <a:rPr lang="cs-CZ" dirty="0">
                <a:latin typeface="Cambria" pitchFamily="18" charset="0"/>
              </a:rPr>
              <a:t>Vliv chloridu sodného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30271" y="1757432"/>
            <a:ext cx="6012652" cy="2336266"/>
          </a:xfrm>
        </p:spPr>
        <p:txBody>
          <a:bodyPr>
            <a:normAutofit/>
          </a:bodyPr>
          <a:lstStyle/>
          <a:p>
            <a:r>
              <a:rPr lang="cs-CZ" dirty="0"/>
              <a:t>vegetace podél silnic - významný ukazatel, který poukazuje na vysoké používání solných posypů </a:t>
            </a:r>
          </a:p>
          <a:p>
            <a:r>
              <a:rPr lang="sk-SK" dirty="0" err="1"/>
              <a:t>usychání</a:t>
            </a:r>
            <a:r>
              <a:rPr lang="sk-SK" dirty="0"/>
              <a:t> a </a:t>
            </a:r>
            <a:r>
              <a:rPr lang="sk-SK" dirty="0" err="1"/>
              <a:t>nekróza</a:t>
            </a:r>
            <a:r>
              <a:rPr lang="sk-SK" dirty="0"/>
              <a:t> </a:t>
            </a:r>
            <a:r>
              <a:rPr lang="sk-SK" dirty="0" err="1"/>
              <a:t>jehlic</a:t>
            </a:r>
            <a:r>
              <a:rPr lang="sk-SK" dirty="0"/>
              <a:t>, </a:t>
            </a:r>
            <a:r>
              <a:rPr lang="cs-CZ" dirty="0"/>
              <a:t>hnědnutí, řídnutí</a:t>
            </a:r>
          </a:p>
          <a:p>
            <a:r>
              <a:rPr lang="cs-CZ" dirty="0"/>
              <a:t>smrkové druhy – zvýšená citlivost na zasolení</a:t>
            </a:r>
          </a:p>
          <a:p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1894790" y="4306857"/>
            <a:ext cx="4214461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cs-CZ" sz="2000" b="1" dirty="0" err="1"/>
              <a:t>bioindikace</a:t>
            </a:r>
            <a:r>
              <a:rPr lang="cs-CZ" sz="2000" b="1" dirty="0"/>
              <a:t> </a:t>
            </a:r>
          </a:p>
          <a:p>
            <a:pPr algn="ctr">
              <a:spcBef>
                <a:spcPts val="0"/>
              </a:spcBef>
              <a:buNone/>
            </a:pPr>
            <a:endParaRPr lang="cs-CZ" sz="2000" dirty="0"/>
          </a:p>
          <a:p>
            <a:pPr algn="ctr">
              <a:spcBef>
                <a:spcPts val="0"/>
              </a:spcBef>
              <a:buNone/>
            </a:pPr>
            <a:endParaRPr lang="cs-CZ" sz="2000" dirty="0"/>
          </a:p>
          <a:p>
            <a:pPr algn="ctr">
              <a:spcBef>
                <a:spcPts val="0"/>
              </a:spcBef>
              <a:buNone/>
            </a:pPr>
            <a:r>
              <a:rPr lang="cs-CZ" sz="2000" dirty="0"/>
              <a:t>stanovení obsahu iontů Na a Cl v asimilačních orgánech</a:t>
            </a:r>
          </a:p>
          <a:p>
            <a:endParaRPr lang="cs-CZ" dirty="0"/>
          </a:p>
        </p:txBody>
      </p:sp>
      <p:sp>
        <p:nvSpPr>
          <p:cNvPr id="5" name="Šipka: dolů 4"/>
          <p:cNvSpPr/>
          <p:nvPr/>
        </p:nvSpPr>
        <p:spPr>
          <a:xfrm>
            <a:off x="3935759" y="4788778"/>
            <a:ext cx="132522" cy="318052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 cstate="print"/>
          <a:srcRect l="3765"/>
          <a:stretch/>
        </p:blipFill>
        <p:spPr bwMode="auto">
          <a:xfrm>
            <a:off x="7164522" y="1788265"/>
            <a:ext cx="3590622" cy="280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238691" y="6403596"/>
            <a:ext cx="11714922" cy="323216"/>
          </a:xfrm>
        </p:spPr>
        <p:txBody>
          <a:bodyPr/>
          <a:lstStyle/>
          <a:p>
            <a:r>
              <a:rPr lang="cs-CZ" sz="1400" dirty="0">
                <a:solidFill>
                  <a:schemeClr val="tx1"/>
                </a:solidFill>
              </a:rPr>
              <a:t>   </a:t>
            </a:r>
            <a:r>
              <a:rPr lang="en-US" sz="1400" dirty="0">
                <a:solidFill>
                  <a:schemeClr val="tx1"/>
                </a:solidFill>
              </a:rPr>
              <a:t>Jana </a:t>
            </a:r>
            <a:r>
              <a:rPr lang="en-US" sz="1400" dirty="0" err="1">
                <a:solidFill>
                  <a:schemeClr val="tx1"/>
                </a:solidFill>
              </a:rPr>
              <a:t>Zítková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         </a:t>
            </a:r>
            <a:r>
              <a:rPr lang="en-US" sz="1400" dirty="0">
                <a:solidFill>
                  <a:schemeClr val="tx1"/>
                </a:solidFill>
              </a:rPr>
              <a:t>zitkovaj@fzp.czu.cz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</a:t>
            </a:r>
            <a:r>
              <a:rPr lang="en-US" sz="1400" dirty="0" err="1">
                <a:solidFill>
                  <a:schemeClr val="tx1"/>
                </a:solidFill>
              </a:rPr>
              <a:t>Katedra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aplikované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ekologie</a:t>
            </a:r>
            <a:r>
              <a:rPr lang="cs-CZ" sz="1400" dirty="0">
                <a:solidFill>
                  <a:schemeClr val="tx1"/>
                </a:solidFill>
              </a:rPr>
              <a:t>, FŽP, ČZU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293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Cíle studie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30270" y="2370552"/>
            <a:ext cx="9603275" cy="3294576"/>
          </a:xfrm>
        </p:spPr>
        <p:txBody>
          <a:bodyPr/>
          <a:lstStyle/>
          <a:p>
            <a:r>
              <a:rPr lang="cs-CZ" dirty="0"/>
              <a:t>stanovení obsahů prvků (Na, Cl) v jehličí smrku ztepilého (</a:t>
            </a:r>
            <a:r>
              <a:rPr lang="cs-CZ" i="1" dirty="0" err="1"/>
              <a:t>Picea</a:t>
            </a:r>
            <a:r>
              <a:rPr lang="cs-CZ" i="1" dirty="0"/>
              <a:t> </a:t>
            </a:r>
            <a:r>
              <a:rPr lang="cs-CZ" i="1" dirty="0" err="1"/>
              <a:t>abies</a:t>
            </a:r>
            <a:r>
              <a:rPr lang="cs-CZ" dirty="0"/>
              <a:t>)</a:t>
            </a:r>
          </a:p>
          <a:p>
            <a:r>
              <a:rPr lang="cs-CZ" dirty="0"/>
              <a:t>vyhodnocení míry zasolení na vybraném jehličnanu</a:t>
            </a:r>
          </a:p>
          <a:p>
            <a:r>
              <a:rPr lang="cs-CZ" dirty="0"/>
              <a:t>návrh kategorizace míry kontaminace dle obsahů Na a Cl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238691" y="6403600"/>
            <a:ext cx="11714922" cy="323216"/>
          </a:xfrm>
        </p:spPr>
        <p:txBody>
          <a:bodyPr/>
          <a:lstStyle/>
          <a:p>
            <a:r>
              <a:rPr lang="cs-CZ" sz="1400" dirty="0">
                <a:solidFill>
                  <a:schemeClr val="tx1"/>
                </a:solidFill>
              </a:rPr>
              <a:t>   </a:t>
            </a:r>
            <a:r>
              <a:rPr lang="en-US" sz="1400" dirty="0">
                <a:solidFill>
                  <a:schemeClr val="tx1"/>
                </a:solidFill>
              </a:rPr>
              <a:t>Jana </a:t>
            </a:r>
            <a:r>
              <a:rPr lang="en-US" sz="1400" dirty="0" err="1">
                <a:solidFill>
                  <a:schemeClr val="tx1"/>
                </a:solidFill>
              </a:rPr>
              <a:t>Zítková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         </a:t>
            </a:r>
            <a:r>
              <a:rPr lang="en-US" sz="1400" dirty="0">
                <a:solidFill>
                  <a:schemeClr val="tx1"/>
                </a:solidFill>
              </a:rPr>
              <a:t>zitkovaj@fzp.czu.cz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</a:t>
            </a:r>
            <a:r>
              <a:rPr lang="en-US" sz="1400" dirty="0" err="1">
                <a:solidFill>
                  <a:schemeClr val="tx1"/>
                </a:solidFill>
              </a:rPr>
              <a:t>Katedra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aplikované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ekologie</a:t>
            </a:r>
            <a:r>
              <a:rPr lang="cs-CZ" sz="1400" dirty="0">
                <a:solidFill>
                  <a:schemeClr val="tx1"/>
                </a:solidFill>
              </a:rPr>
              <a:t>, FŽP, ČZU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718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30270" y="953325"/>
            <a:ext cx="9603275" cy="570676"/>
          </a:xfrm>
        </p:spPr>
        <p:txBody>
          <a:bodyPr/>
          <a:lstStyle/>
          <a:p>
            <a:r>
              <a:rPr lang="cs-CZ" dirty="0">
                <a:latin typeface="Cambria" pitchFamily="18" charset="0"/>
              </a:rPr>
              <a:t>Studijní území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1130270" y="1683027"/>
            <a:ext cx="9603275" cy="441297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cs-CZ" dirty="0"/>
              <a:t>podmínky:</a:t>
            </a:r>
          </a:p>
          <a:p>
            <a:pPr lvl="2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000" dirty="0"/>
              <a:t>klimatické podmínky </a:t>
            </a:r>
          </a:p>
          <a:p>
            <a:pPr lvl="2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000" dirty="0"/>
              <a:t>použitá technologie zimní údržby silnic                  	   </a:t>
            </a:r>
          </a:p>
          <a:p>
            <a:pPr lvl="2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000" dirty="0"/>
              <a:t>přítomnost jehličnatých porostů</a:t>
            </a:r>
          </a:p>
          <a:p>
            <a:pPr>
              <a:spcBef>
                <a:spcPts val="600"/>
              </a:spcBef>
            </a:pPr>
            <a:r>
              <a:rPr lang="cs-CZ" dirty="0"/>
              <a:t>dřevina: </a:t>
            </a:r>
          </a:p>
          <a:p>
            <a:pPr lvl="2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cs-CZ" sz="2000" dirty="0"/>
              <a:t>citlivost k zasolení</a:t>
            </a:r>
          </a:p>
          <a:p>
            <a:pPr lvl="2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cs-CZ" sz="2000" dirty="0"/>
              <a:t>hojný výskyt</a:t>
            </a:r>
          </a:p>
          <a:p>
            <a:pPr>
              <a:spcBef>
                <a:spcPts val="1800"/>
              </a:spcBef>
            </a:pPr>
            <a:r>
              <a:rPr lang="cs-CZ" dirty="0"/>
              <a:t>Severní Čechy – mezi Jabloncem nad Nisou, Železným brodem a Držkovem</a:t>
            </a:r>
          </a:p>
          <a:p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238691" y="6403597"/>
            <a:ext cx="11714922" cy="323216"/>
          </a:xfrm>
        </p:spPr>
        <p:txBody>
          <a:bodyPr/>
          <a:lstStyle/>
          <a:p>
            <a:r>
              <a:rPr lang="cs-CZ" sz="1400" dirty="0">
                <a:solidFill>
                  <a:schemeClr val="tx1"/>
                </a:solidFill>
              </a:rPr>
              <a:t>   </a:t>
            </a:r>
            <a:r>
              <a:rPr lang="en-US" sz="1400" dirty="0">
                <a:solidFill>
                  <a:schemeClr val="tx1"/>
                </a:solidFill>
              </a:rPr>
              <a:t>Jana </a:t>
            </a:r>
            <a:r>
              <a:rPr lang="en-US" sz="1400" dirty="0" err="1">
                <a:solidFill>
                  <a:schemeClr val="tx1"/>
                </a:solidFill>
              </a:rPr>
              <a:t>Zítková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         </a:t>
            </a:r>
            <a:r>
              <a:rPr lang="en-US" sz="1400" dirty="0">
                <a:solidFill>
                  <a:schemeClr val="tx1"/>
                </a:solidFill>
              </a:rPr>
              <a:t>zitkovaj@fzp.czu.cz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</a:t>
            </a:r>
            <a:r>
              <a:rPr lang="en-US" sz="1400" dirty="0" err="1">
                <a:solidFill>
                  <a:schemeClr val="tx1"/>
                </a:solidFill>
              </a:rPr>
              <a:t>Katedra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aplikované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ekologie</a:t>
            </a:r>
            <a:r>
              <a:rPr lang="cs-CZ" sz="1400" dirty="0">
                <a:solidFill>
                  <a:schemeClr val="tx1"/>
                </a:solidFill>
              </a:rPr>
              <a:t>, FŽP, ČZU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004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30270" y="840635"/>
            <a:ext cx="9603275" cy="597180"/>
          </a:xfrm>
        </p:spPr>
        <p:txBody>
          <a:bodyPr>
            <a:normAutofit/>
          </a:bodyPr>
          <a:lstStyle/>
          <a:p>
            <a:r>
              <a:rPr lang="cs-CZ" dirty="0">
                <a:latin typeface="Cambria" pitchFamily="18" charset="0"/>
              </a:rPr>
              <a:t>Lokalizace</a:t>
            </a:r>
            <a:endParaRPr lang="cs-CZ" dirty="0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8193"/>
          <a:stretch/>
        </p:blipFill>
        <p:spPr>
          <a:xfrm>
            <a:off x="1912322" y="1327948"/>
            <a:ext cx="8146077" cy="4789284"/>
          </a:xfr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8021" t="13407" r="82571" b="67890"/>
          <a:stretch>
            <a:fillRect/>
          </a:stretch>
        </p:blipFill>
        <p:spPr bwMode="auto">
          <a:xfrm>
            <a:off x="5663219" y="1437815"/>
            <a:ext cx="64428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238691" y="6403600"/>
            <a:ext cx="11714922" cy="323216"/>
          </a:xfrm>
        </p:spPr>
        <p:txBody>
          <a:bodyPr/>
          <a:lstStyle/>
          <a:p>
            <a:r>
              <a:rPr lang="cs-CZ" sz="1400" dirty="0">
                <a:solidFill>
                  <a:schemeClr val="tx1"/>
                </a:solidFill>
              </a:rPr>
              <a:t>   </a:t>
            </a:r>
            <a:r>
              <a:rPr lang="en-US" sz="1400" dirty="0">
                <a:solidFill>
                  <a:schemeClr val="tx1"/>
                </a:solidFill>
              </a:rPr>
              <a:t>Jana </a:t>
            </a:r>
            <a:r>
              <a:rPr lang="en-US" sz="1400" dirty="0" err="1">
                <a:solidFill>
                  <a:schemeClr val="tx1"/>
                </a:solidFill>
              </a:rPr>
              <a:t>Zítková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         </a:t>
            </a:r>
            <a:r>
              <a:rPr lang="en-US" sz="1400" dirty="0">
                <a:solidFill>
                  <a:schemeClr val="tx1"/>
                </a:solidFill>
              </a:rPr>
              <a:t>zitkovaj@fzp.czu.cz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</a:t>
            </a:r>
            <a:r>
              <a:rPr lang="en-US" sz="1400" dirty="0" err="1">
                <a:solidFill>
                  <a:schemeClr val="tx1"/>
                </a:solidFill>
              </a:rPr>
              <a:t>Katedra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aplikované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ekologie</a:t>
            </a:r>
            <a:r>
              <a:rPr lang="cs-CZ" sz="1400" dirty="0">
                <a:solidFill>
                  <a:schemeClr val="tx1"/>
                </a:solidFill>
              </a:rPr>
              <a:t>, FŽP, ČZU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422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30270" y="953325"/>
            <a:ext cx="9603275" cy="574686"/>
          </a:xfrm>
        </p:spPr>
        <p:txBody>
          <a:bodyPr>
            <a:normAutofit/>
          </a:bodyPr>
          <a:lstStyle/>
          <a:p>
            <a:r>
              <a:rPr lang="cs-CZ" dirty="0"/>
              <a:t>Odběr vzorků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30270" y="1809186"/>
            <a:ext cx="5389801" cy="4293703"/>
          </a:xfr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</a:pPr>
            <a:r>
              <a:rPr lang="cs-CZ" dirty="0"/>
              <a:t>1. a 2. ročníku jehličí smrku ztepilého (</a:t>
            </a:r>
            <a:r>
              <a:rPr lang="cs-CZ" i="1" dirty="0" err="1"/>
              <a:t>Picea</a:t>
            </a:r>
            <a:r>
              <a:rPr lang="cs-CZ" i="1" dirty="0"/>
              <a:t> </a:t>
            </a:r>
            <a:r>
              <a:rPr lang="cs-CZ" i="1" dirty="0" err="1"/>
              <a:t>abies</a:t>
            </a:r>
            <a:r>
              <a:rPr lang="cs-CZ" dirty="0"/>
              <a:t>)</a:t>
            </a:r>
          </a:p>
          <a:p>
            <a:pPr algn="just">
              <a:spcAft>
                <a:spcPts val="600"/>
              </a:spcAft>
            </a:pPr>
            <a:r>
              <a:rPr lang="pl-PL" dirty="0"/>
              <a:t>podél komunikací s potenciálem ohrožení lokality kontaminací (do 5 m)</a:t>
            </a:r>
          </a:p>
          <a:p>
            <a:pPr algn="just">
              <a:spcAft>
                <a:spcPts val="600"/>
              </a:spcAft>
            </a:pPr>
            <a:r>
              <a:rPr lang="cs-CZ" dirty="0"/>
              <a:t>vzdálenější lokality od komunikací (nad 40 m)</a:t>
            </a:r>
          </a:p>
          <a:p>
            <a:pPr algn="just">
              <a:spcAft>
                <a:spcPts val="600"/>
              </a:spcAft>
            </a:pPr>
            <a:r>
              <a:rPr lang="cs-CZ" dirty="0"/>
              <a:t>odběr půdních vzorků</a:t>
            </a:r>
          </a:p>
          <a:p>
            <a:pPr algn="just">
              <a:spcAft>
                <a:spcPts val="600"/>
              </a:spcAft>
            </a:pPr>
            <a:r>
              <a:rPr lang="cs-CZ" dirty="0"/>
              <a:t>analýza vzorků na obsah iontů Na a Cl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Zástupný symbol pro obsah 3" descr="C:\Users\Janey\Desktop\DP\vzorkovani\fotodokumentace\IMG_20160130_160729.jpg"/>
          <p:cNvPicPr>
            <a:picLocks/>
          </p:cNvPicPr>
          <p:nvPr/>
        </p:nvPicPr>
        <p:blipFill>
          <a:blip r:embed="rId2" cstate="print"/>
          <a:srcRect l="21201" t="12745" r="12561" b="8696"/>
          <a:stretch>
            <a:fillRect/>
          </a:stretch>
        </p:blipFill>
        <p:spPr bwMode="auto">
          <a:xfrm rot="5400000">
            <a:off x="8051646" y="3420991"/>
            <a:ext cx="2657079" cy="2706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ázek 4" descr="C:\Users\Janey\Desktop\DP\vzorkovani\fotodokumentace\IMG_20160130_173744.jpg"/>
          <p:cNvPicPr/>
          <p:nvPr/>
        </p:nvPicPr>
        <p:blipFill>
          <a:blip r:embed="rId3" cstate="print"/>
          <a:srcRect l="24480" t="2774" r="14108" b="13991"/>
          <a:stretch>
            <a:fillRect/>
          </a:stretch>
        </p:blipFill>
        <p:spPr bwMode="auto">
          <a:xfrm>
            <a:off x="8026827" y="815273"/>
            <a:ext cx="2706717" cy="2951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238691" y="6403595"/>
            <a:ext cx="11714922" cy="323216"/>
          </a:xfrm>
        </p:spPr>
        <p:txBody>
          <a:bodyPr/>
          <a:lstStyle/>
          <a:p>
            <a:r>
              <a:rPr lang="cs-CZ" sz="1400" dirty="0">
                <a:solidFill>
                  <a:schemeClr val="tx1"/>
                </a:solidFill>
              </a:rPr>
              <a:t>   </a:t>
            </a:r>
            <a:r>
              <a:rPr lang="en-US" sz="1400" dirty="0">
                <a:solidFill>
                  <a:schemeClr val="tx1"/>
                </a:solidFill>
              </a:rPr>
              <a:t>Jana </a:t>
            </a:r>
            <a:r>
              <a:rPr lang="en-US" sz="1400" dirty="0" err="1">
                <a:solidFill>
                  <a:schemeClr val="tx1"/>
                </a:solidFill>
              </a:rPr>
              <a:t>Zítková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         </a:t>
            </a:r>
            <a:r>
              <a:rPr lang="en-US" sz="1400" dirty="0">
                <a:solidFill>
                  <a:schemeClr val="tx1"/>
                </a:solidFill>
              </a:rPr>
              <a:t>zitkovaj@fzp.czu.cz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</a:t>
            </a:r>
            <a:r>
              <a:rPr lang="en-US" sz="1400" dirty="0" err="1">
                <a:solidFill>
                  <a:schemeClr val="tx1"/>
                </a:solidFill>
              </a:rPr>
              <a:t>Katedra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aplikované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ekologie</a:t>
            </a:r>
            <a:r>
              <a:rPr lang="cs-CZ" sz="1400" dirty="0">
                <a:solidFill>
                  <a:schemeClr val="tx1"/>
                </a:solidFill>
              </a:rPr>
              <a:t>, FŽP, ČZU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165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049235"/>
          </a:xfrm>
        </p:spPr>
        <p:txBody>
          <a:bodyPr>
            <a:normAutofit/>
          </a:bodyPr>
          <a:lstStyle/>
          <a:p>
            <a:r>
              <a:rPr lang="cs-CZ" dirty="0"/>
              <a:t>Hodnocení zdravotního stavu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30270" y="2158174"/>
            <a:ext cx="4345401" cy="368115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cs-CZ" dirty="0"/>
              <a:t>vizuální zhodnocení zdravotního stavu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cs-CZ" dirty="0"/>
              <a:t>stanovena stupnice - popisuje celkový zdravotní stav stromu </a:t>
            </a:r>
            <a:br>
              <a:rPr lang="cs-CZ" dirty="0"/>
            </a:br>
            <a:r>
              <a:rPr lang="cs-CZ" dirty="0"/>
              <a:t>z vizuálně dostupných dat  (celkové olistění stromu, struktura větví a zbarvení jehlic) </a:t>
            </a:r>
          </a:p>
          <a:p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5485" y="2158175"/>
            <a:ext cx="5268060" cy="2943636"/>
          </a:xfrm>
          <a:prstGeom prst="rect">
            <a:avLst/>
          </a:prstGeom>
        </p:spPr>
      </p:pic>
      <p:sp>
        <p:nvSpPr>
          <p:cNvPr id="6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238691" y="6403597"/>
            <a:ext cx="11714922" cy="323216"/>
          </a:xfrm>
        </p:spPr>
        <p:txBody>
          <a:bodyPr/>
          <a:lstStyle/>
          <a:p>
            <a:r>
              <a:rPr lang="cs-CZ" sz="1400" dirty="0">
                <a:solidFill>
                  <a:schemeClr val="tx1"/>
                </a:solidFill>
              </a:rPr>
              <a:t>   </a:t>
            </a:r>
            <a:r>
              <a:rPr lang="en-US" sz="1400" dirty="0">
                <a:solidFill>
                  <a:schemeClr val="tx1"/>
                </a:solidFill>
              </a:rPr>
              <a:t>Jana </a:t>
            </a:r>
            <a:r>
              <a:rPr lang="en-US" sz="1400" dirty="0" err="1">
                <a:solidFill>
                  <a:schemeClr val="tx1"/>
                </a:solidFill>
              </a:rPr>
              <a:t>Zítková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         </a:t>
            </a:r>
            <a:r>
              <a:rPr lang="en-US" sz="1400" dirty="0">
                <a:solidFill>
                  <a:schemeClr val="tx1"/>
                </a:solidFill>
              </a:rPr>
              <a:t>zitkovaj@fzp.czu.cz </a:t>
            </a:r>
            <a:r>
              <a:rPr lang="cs-CZ" sz="1400" dirty="0">
                <a:solidFill>
                  <a:schemeClr val="tx1"/>
                </a:solidFill>
              </a:rPr>
              <a:t>                                               </a:t>
            </a:r>
            <a:r>
              <a:rPr lang="en-US" sz="1400" dirty="0" err="1">
                <a:solidFill>
                  <a:schemeClr val="tx1"/>
                </a:solidFill>
              </a:rPr>
              <a:t>Katedra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aplikované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ekologie</a:t>
            </a:r>
            <a:r>
              <a:rPr lang="cs-CZ" sz="1400" dirty="0">
                <a:solidFill>
                  <a:schemeClr val="tx1"/>
                </a:solidFill>
              </a:rPr>
              <a:t>, FŽP, ČZU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653656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CDCE0"/>
      </a:lt2>
      <a:accent1>
        <a:srgbClr val="415588"/>
      </a:accent1>
      <a:accent2>
        <a:srgbClr val="4294B6"/>
      </a:accent2>
      <a:accent3>
        <a:srgbClr val="087D7C"/>
      </a:accent3>
      <a:accent4>
        <a:srgbClr val="2CB663"/>
      </a:accent4>
      <a:accent5>
        <a:srgbClr val="DF8822"/>
      </a:accent5>
      <a:accent6>
        <a:srgbClr val="BC410A"/>
      </a:accent6>
      <a:hlink>
        <a:srgbClr val="5977C4"/>
      </a:hlink>
      <a:folHlink>
        <a:srgbClr val="A1A9BF"/>
      </a:folHlink>
    </a:clrScheme>
    <a:fontScheme name="Gallery">
      <a:majorFont>
        <a:latin typeface="Century Gothic" panose="020B0502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  <a:lumMod val="108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E050AC27-895F-4B90-991D-A6818FC89AB6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658</TotalTime>
  <Words>724</Words>
  <Application>Microsoft Office PowerPoint</Application>
  <PresentationFormat>Širokoúhlá obrazovka</PresentationFormat>
  <Paragraphs>112</Paragraphs>
  <Slides>17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4" baseType="lpstr">
      <vt:lpstr>Arial</vt:lpstr>
      <vt:lpstr>Calibri</vt:lpstr>
      <vt:lpstr>Cambria</vt:lpstr>
      <vt:lpstr>Century Gothic</vt:lpstr>
      <vt:lpstr>Courier New</vt:lpstr>
      <vt:lpstr>Wingdings</vt:lpstr>
      <vt:lpstr>Galerie</vt:lpstr>
      <vt:lpstr>Bioindikace vlivu chemické zimní údržby komunikací na smrk ztepilý (Picea abies)</vt:lpstr>
      <vt:lpstr>Chemická zimní údržba</vt:lpstr>
      <vt:lpstr>Vliv chloridu sodného</vt:lpstr>
      <vt:lpstr>Vliv chloridu sodného</vt:lpstr>
      <vt:lpstr>Cíle studie</vt:lpstr>
      <vt:lpstr>Studijní území</vt:lpstr>
      <vt:lpstr>Lokalizace</vt:lpstr>
      <vt:lpstr>Odběr vzorků</vt:lpstr>
      <vt:lpstr>Hodnocení zdravotního stavu </vt:lpstr>
      <vt:lpstr>Hodnocení potenciálu kontaminace</vt:lpstr>
      <vt:lpstr>Výsledky</vt:lpstr>
      <vt:lpstr>Výsledky</vt:lpstr>
      <vt:lpstr>Výsledky</vt:lpstr>
      <vt:lpstr>Výsledky</vt:lpstr>
      <vt:lpstr>Výsledky</vt:lpstr>
      <vt:lpstr>Přínos studie</vt:lpstr>
      <vt:lpstr>Děkuji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Bioindikace vlivu chemické zimní údržby komunikací na smrk ztepilý (Picea abies)</dc:title>
  <dc:creator>janey</dc:creator>
  <cp:lastModifiedBy>janey</cp:lastModifiedBy>
  <cp:revision>44</cp:revision>
  <dcterms:created xsi:type="dcterms:W3CDTF">2016-10-11T10:25:57Z</dcterms:created>
  <dcterms:modified xsi:type="dcterms:W3CDTF">2016-11-06T21:28:49Z</dcterms:modified>
</cp:coreProperties>
</file>