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55" r:id="rId1"/>
    <p:sldMasterId id="2147483842" r:id="rId2"/>
  </p:sldMasterIdLst>
  <p:notesMasterIdLst>
    <p:notesMasterId r:id="rId41"/>
  </p:notesMasterIdLst>
  <p:handoutMasterIdLst>
    <p:handoutMasterId r:id="rId42"/>
  </p:handoutMasterIdLst>
  <p:sldIdLst>
    <p:sldId id="541" r:id="rId3"/>
    <p:sldId id="639" r:id="rId4"/>
    <p:sldId id="679" r:id="rId5"/>
    <p:sldId id="681" r:id="rId6"/>
    <p:sldId id="644" r:id="rId7"/>
    <p:sldId id="598" r:id="rId8"/>
    <p:sldId id="645" r:id="rId9"/>
    <p:sldId id="657" r:id="rId10"/>
    <p:sldId id="673" r:id="rId11"/>
    <p:sldId id="680" r:id="rId12"/>
    <p:sldId id="678" r:id="rId13"/>
    <p:sldId id="677" r:id="rId14"/>
    <p:sldId id="674" r:id="rId15"/>
    <p:sldId id="676" r:id="rId16"/>
    <p:sldId id="650" r:id="rId17"/>
    <p:sldId id="658" r:id="rId18"/>
    <p:sldId id="675" r:id="rId19"/>
    <p:sldId id="660" r:id="rId20"/>
    <p:sldId id="661" r:id="rId21"/>
    <p:sldId id="662" r:id="rId22"/>
    <p:sldId id="646" r:id="rId23"/>
    <p:sldId id="647" r:id="rId24"/>
    <p:sldId id="603" r:id="rId25"/>
    <p:sldId id="578" r:id="rId26"/>
    <p:sldId id="648" r:id="rId27"/>
    <p:sldId id="653" r:id="rId28"/>
    <p:sldId id="663" r:id="rId29"/>
    <p:sldId id="665" r:id="rId30"/>
    <p:sldId id="669" r:id="rId31"/>
    <p:sldId id="666" r:id="rId32"/>
    <p:sldId id="667" r:id="rId33"/>
    <p:sldId id="664" r:id="rId34"/>
    <p:sldId id="668" r:id="rId35"/>
    <p:sldId id="670" r:id="rId36"/>
    <p:sldId id="671" r:id="rId37"/>
    <p:sldId id="672" r:id="rId38"/>
    <p:sldId id="682" r:id="rId39"/>
    <p:sldId id="659" r:id="rId40"/>
  </p:sldIdLst>
  <p:sldSz cx="9144000" cy="6858000" type="screen4x3"/>
  <p:notesSz cx="6797675" cy="9874250"/>
  <p:defaultTextStyle>
    <a:defPPr>
      <a:defRPr lang="cs-CZ"/>
    </a:defPPr>
    <a:lvl1pPr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071">
          <p15:clr>
            <a:srgbClr val="A4A3A4"/>
          </p15:clr>
        </p15:guide>
        <p15:guide id="2" pos="1315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3333FF"/>
    <a:srgbClr val="3366CC"/>
    <a:srgbClr val="FFFF99"/>
    <a:srgbClr val="FF00FF"/>
    <a:srgbClr val="FF9900"/>
    <a:srgbClr val="D5EAFF"/>
    <a:srgbClr val="CEEAB0"/>
    <a:srgbClr val="D9F6FF"/>
    <a:srgbClr val="C9F1FF"/>
    <a:srgbClr val="D5F1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59" autoAdjust="0"/>
    <p:restoredTop sz="99271" autoAdjust="0"/>
  </p:normalViewPr>
  <p:slideViewPr>
    <p:cSldViewPr snapToObjects="1">
      <p:cViewPr varScale="1">
        <p:scale>
          <a:sx n="73" d="100"/>
          <a:sy n="73" d="100"/>
        </p:scale>
        <p:origin x="-1134" y="-90"/>
      </p:cViewPr>
      <p:guideLst>
        <p:guide orient="horz" pos="1071"/>
        <p:guide pos="131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34"/>
    </p:cViewPr>
  </p:sorterViewPr>
  <p:notesViewPr>
    <p:cSldViewPr snapToObjects="1">
      <p:cViewPr varScale="1">
        <p:scale>
          <a:sx n="76" d="100"/>
          <a:sy n="76" d="100"/>
        </p:scale>
        <p:origin x="3306" y="108"/>
      </p:cViewPr>
      <p:guideLst>
        <p:guide orient="horz" pos="3110"/>
        <p:guide pos="2141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60" tIns="47780" rIns="95560" bIns="47780" numCol="1" anchor="t" anchorCtr="0" compatLnSpc="1">
            <a:prstTxWarp prst="textNoShape">
              <a:avLst/>
            </a:prstTxWarp>
          </a:bodyPr>
          <a:lstStyle>
            <a:lvl1pPr defTabSz="955583" eaLnBrk="1" hangingPunct="1"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60" tIns="47780" rIns="95560" bIns="47780" numCol="1" anchor="t" anchorCtr="0" compatLnSpc="1">
            <a:prstTxWarp prst="textNoShape">
              <a:avLst/>
            </a:prstTxWarp>
          </a:bodyPr>
          <a:lstStyle>
            <a:lvl1pPr algn="r" defTabSz="955583" eaLnBrk="1" hangingPunct="1"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485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60" tIns="47780" rIns="95560" bIns="47780" numCol="1" anchor="b" anchorCtr="0" compatLnSpc="1">
            <a:prstTxWarp prst="textNoShape">
              <a:avLst/>
            </a:prstTxWarp>
          </a:bodyPr>
          <a:lstStyle>
            <a:lvl1pPr defTabSz="955583" eaLnBrk="1" hangingPunct="1"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78485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60" tIns="47780" rIns="95560" bIns="47780" numCol="1" anchor="b" anchorCtr="0" compatLnSpc="1">
            <a:prstTxWarp prst="textNoShape">
              <a:avLst/>
            </a:prstTxWarp>
          </a:bodyPr>
          <a:lstStyle>
            <a:lvl1pPr algn="r" defTabSz="954088" eaLnBrk="1" hangingPunct="1">
              <a:defRPr sz="1300" b="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8DF624D-4956-4469-816C-AF49B055A6D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271625099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0" tIns="47780" rIns="95560" bIns="47780" numCol="1" anchor="t" anchorCtr="0" compatLnSpc="1">
            <a:prstTxWarp prst="textNoShape">
              <a:avLst/>
            </a:prstTxWarp>
          </a:bodyPr>
          <a:lstStyle>
            <a:lvl1pPr defTabSz="955583" eaLnBrk="0" hangingPunct="0">
              <a:defRPr sz="13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0" tIns="47780" rIns="95560" bIns="47780" numCol="1" anchor="t" anchorCtr="0" compatLnSpc="1">
            <a:prstTxWarp prst="textNoShape">
              <a:avLst/>
            </a:prstTxWarp>
          </a:bodyPr>
          <a:lstStyle>
            <a:lvl1pPr algn="r" defTabSz="955583" eaLnBrk="0" hangingPunct="0">
              <a:defRPr sz="1300" b="0"/>
            </a:lvl1pPr>
          </a:lstStyle>
          <a:p>
            <a:pPr>
              <a:defRPr/>
            </a:pPr>
            <a:fld id="{2F8434EE-C172-4CA3-9412-1A0EC1DD8346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90822"/>
            <a:ext cx="5438775" cy="4442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0" tIns="47780" rIns="95560" bIns="477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485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0" tIns="47780" rIns="95560" bIns="47780" numCol="1" anchor="b" anchorCtr="0" compatLnSpc="1">
            <a:prstTxWarp prst="textNoShape">
              <a:avLst/>
            </a:prstTxWarp>
          </a:bodyPr>
          <a:lstStyle>
            <a:lvl1pPr defTabSz="955583" eaLnBrk="0" hangingPunct="0">
              <a:defRPr sz="13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78485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0" tIns="47780" rIns="95560" bIns="47780" numCol="1" anchor="b" anchorCtr="0" compatLnSpc="1">
            <a:prstTxWarp prst="textNoShape">
              <a:avLst/>
            </a:prstTxWarp>
          </a:bodyPr>
          <a:lstStyle>
            <a:lvl1pPr algn="r" defTabSz="954088" eaLnBrk="0" hangingPunct="0">
              <a:defRPr sz="1300" b="0" smtClean="0"/>
            </a:lvl1pPr>
          </a:lstStyle>
          <a:p>
            <a:pPr>
              <a:defRPr/>
            </a:pPr>
            <a:fld id="{831B7FB7-A280-4B45-896B-AD64F34630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618603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53077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10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91604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11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53310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12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68409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13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86295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14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44245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88074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16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39459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17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11583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18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70960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19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27819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5038170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20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6773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6354677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22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5653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23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35610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24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2936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25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50185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26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03833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27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76011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28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6978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29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5905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35849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30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21126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31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12299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32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06441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33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291150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34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51250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35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916412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36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187977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37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187977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623057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9092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1753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3613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7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53013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0BB4B7-AF4A-4E15-8128-F3CEF682AB5B}" type="slidenum">
              <a:rPr lang="en-US" sz="1300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8</a:t>
            </a:fld>
            <a:endParaRPr lang="en-US" sz="130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9092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618067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6.png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7C961-2967-47D9-8CB0-9193B0BDA3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4292105166"/>
      </p:ext>
    </p:extLst>
  </p:cSld>
  <p:clrMapOvr>
    <a:masterClrMapping/>
  </p:clrMapOvr>
  <p:transition spd="med">
    <p:push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40EC27-21BA-40FF-95C1-B2011596D9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2851207642"/>
      </p:ext>
    </p:extLst>
  </p:cSld>
  <p:clrMapOvr>
    <a:masterClrMapping/>
  </p:clrMapOvr>
  <p:transition spd="med"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FDFF8-AEBE-4596-887A-3D7908DF5FB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2477221138"/>
      </p:ext>
    </p:extLst>
  </p:cSld>
  <p:clrMapOvr>
    <a:masterClrMapping/>
  </p:clrMapOvr>
  <p:transition spd="med">
    <p:push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99335-14D9-4838-BE5E-18CC4614912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129825586"/>
      </p:ext>
    </p:extLst>
  </p:cSld>
  <p:clrMapOvr>
    <a:masterClrMapping/>
  </p:clrMapOvr>
  <p:transition spd="med">
    <p:push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6"/>
          <p:cNvSpPr>
            <a:spLocks noChangeArrowheads="1"/>
          </p:cNvSpPr>
          <p:nvPr userDrawn="1"/>
        </p:nvSpPr>
        <p:spPr bwMode="auto">
          <a:xfrm rot="10800000">
            <a:off x="0" y="908050"/>
            <a:ext cx="9144000" cy="18288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B6C9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endParaRPr lang="cs-CZ">
              <a:solidFill>
                <a:srgbClr val="00485C"/>
              </a:solidFill>
            </a:endParaRPr>
          </a:p>
        </p:txBody>
      </p:sp>
      <p:sp>
        <p:nvSpPr>
          <p:cNvPr id="4" name="Rectangle 26"/>
          <p:cNvSpPr>
            <a:spLocks noChangeArrowheads="1"/>
          </p:cNvSpPr>
          <p:nvPr userDrawn="1"/>
        </p:nvSpPr>
        <p:spPr bwMode="auto">
          <a:xfrm>
            <a:off x="0" y="5029200"/>
            <a:ext cx="9144000" cy="11366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B6C9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endParaRPr lang="cs-CZ">
              <a:solidFill>
                <a:srgbClr val="00485C"/>
              </a:solidFill>
            </a:endParaRPr>
          </a:p>
        </p:txBody>
      </p:sp>
      <p:sp>
        <p:nvSpPr>
          <p:cNvPr id="5" name="Rectangle 26"/>
          <p:cNvSpPr>
            <a:spLocks noChangeArrowheads="1"/>
          </p:cNvSpPr>
          <p:nvPr userDrawn="1"/>
        </p:nvSpPr>
        <p:spPr bwMode="auto">
          <a:xfrm rot="10800000">
            <a:off x="0" y="6092825"/>
            <a:ext cx="9144000" cy="7651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B6C9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endParaRPr lang="cs-CZ">
              <a:solidFill>
                <a:srgbClr val="00485C"/>
              </a:solidFill>
            </a:endParaRPr>
          </a:p>
        </p:txBody>
      </p:sp>
      <p:sp>
        <p:nvSpPr>
          <p:cNvPr id="6" name="Line 8"/>
          <p:cNvSpPr>
            <a:spLocks noChangeShapeType="1"/>
          </p:cNvSpPr>
          <p:nvPr userDrawn="1"/>
        </p:nvSpPr>
        <p:spPr bwMode="auto">
          <a:xfrm flipV="1">
            <a:off x="0" y="1700213"/>
            <a:ext cx="9144000" cy="7937"/>
          </a:xfrm>
          <a:prstGeom prst="line">
            <a:avLst/>
          </a:prstGeom>
          <a:noFill/>
          <a:ln w="19050" cmpd="thickThin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7" name="Text Box 13"/>
          <p:cNvSpPr txBox="1">
            <a:spLocks noChangeArrowheads="1"/>
          </p:cNvSpPr>
          <p:nvPr userDrawn="1"/>
        </p:nvSpPr>
        <p:spPr bwMode="auto">
          <a:xfrm>
            <a:off x="7885113" y="6308725"/>
            <a:ext cx="971550" cy="2746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rIns="0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cs-CZ" sz="12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www.cdv.cz</a:t>
            </a:r>
          </a:p>
        </p:txBody>
      </p:sp>
      <p:graphicFrame>
        <p:nvGraphicFramePr>
          <p:cNvPr id="8" name="Object 27"/>
          <p:cNvGraphicFramePr>
            <a:graphicFrameLocks noChangeAspect="1"/>
          </p:cNvGraphicFramePr>
          <p:nvPr/>
        </p:nvGraphicFramePr>
        <p:xfrm>
          <a:off x="3132138" y="122238"/>
          <a:ext cx="684212" cy="684212"/>
        </p:xfrm>
        <a:graphic>
          <a:graphicData uri="http://schemas.openxmlformats.org/presentationml/2006/ole">
            <p:oleObj spid="_x0000_s50317" r:id="rId3" imgW="3663696" imgH="3630168" progId="">
              <p:embed/>
            </p:oleObj>
          </a:graphicData>
        </a:graphic>
      </p:graphicFrame>
      <p:sp>
        <p:nvSpPr>
          <p:cNvPr id="9" name="Line 32"/>
          <p:cNvSpPr>
            <a:spLocks noChangeShapeType="1"/>
          </p:cNvSpPr>
          <p:nvPr userDrawn="1"/>
        </p:nvSpPr>
        <p:spPr bwMode="auto">
          <a:xfrm flipV="1">
            <a:off x="0" y="6092825"/>
            <a:ext cx="9144000" cy="6350"/>
          </a:xfrm>
          <a:prstGeom prst="line">
            <a:avLst/>
          </a:prstGeom>
          <a:noFill/>
          <a:ln w="19050" cmpd="thickThin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" name="Text Box 33"/>
          <p:cNvSpPr txBox="1">
            <a:spLocks noChangeArrowheads="1"/>
          </p:cNvSpPr>
          <p:nvPr userDrawn="1"/>
        </p:nvSpPr>
        <p:spPr bwMode="auto">
          <a:xfrm>
            <a:off x="2667000" y="6364288"/>
            <a:ext cx="6096000" cy="30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cs-CZ" sz="1400" smtClean="0">
                <a:solidFill>
                  <a:schemeClr val="bg1"/>
                </a:solidFill>
              </a:rPr>
              <a:t>Příprava, provedení a vyhodnocení Celostátního sčítání dopravy 2010</a:t>
            </a:r>
          </a:p>
        </p:txBody>
      </p:sp>
      <p:pic>
        <p:nvPicPr>
          <p:cNvPr id="11" name="Picture 37" descr="manpower_logo_low kopie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04775"/>
            <a:ext cx="792163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8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925" y="366713"/>
            <a:ext cx="1270000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ázek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165850"/>
            <a:ext cx="21701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ázek 8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260350"/>
            <a:ext cx="6477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19"/>
          <p:cNvSpPr txBox="1">
            <a:spLocks noChangeArrowheads="1"/>
          </p:cNvSpPr>
          <p:nvPr userDrawn="1"/>
        </p:nvSpPr>
        <p:spPr bwMode="auto">
          <a:xfrm>
            <a:off x="1371600" y="304800"/>
            <a:ext cx="1676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cs-CZ" sz="2000">
                <a:solidFill>
                  <a:schemeClr val="bg1"/>
                </a:solidFill>
              </a:rPr>
              <a:t>CEDIVAMP</a:t>
            </a:r>
          </a:p>
        </p:txBody>
      </p:sp>
      <p:sp>
        <p:nvSpPr>
          <p:cNvPr id="16" name="Text Box 20"/>
          <p:cNvSpPr txBox="1">
            <a:spLocks noChangeArrowheads="1"/>
          </p:cNvSpPr>
          <p:nvPr userDrawn="1"/>
        </p:nvSpPr>
        <p:spPr bwMode="auto">
          <a:xfrm>
            <a:off x="250825" y="188913"/>
            <a:ext cx="25923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cs-CZ" sz="2800">
                <a:solidFill>
                  <a:srgbClr val="618ED1"/>
                </a:solidFill>
              </a:rPr>
              <a:t>CEDIVAMP</a:t>
            </a:r>
          </a:p>
        </p:txBody>
      </p:sp>
      <p:sp>
        <p:nvSpPr>
          <p:cNvPr id="2048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1196975"/>
            <a:ext cx="7772400" cy="360363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lvl="0"/>
            <a:r>
              <a:rPr lang="cs-CZ" noProof="0" smtClean="0"/>
              <a:t>Klepnutím lze upravit styl předlohy nadpisů.</a:t>
            </a:r>
          </a:p>
        </p:txBody>
      </p:sp>
      <p:sp>
        <p:nvSpPr>
          <p:cNvPr id="1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400"/>
            </a:lvl1pPr>
          </a:lstStyle>
          <a:p>
            <a:pPr>
              <a:defRPr/>
            </a:pPr>
            <a:fld id="{E763E06D-1C11-4C5A-99E9-83DFE79B830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26503492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9"/>
          <p:cNvSpPr>
            <a:spLocks noChangeShapeType="1"/>
          </p:cNvSpPr>
          <p:nvPr userDrawn="1"/>
        </p:nvSpPr>
        <p:spPr bwMode="auto">
          <a:xfrm>
            <a:off x="971550" y="541338"/>
            <a:ext cx="8172450" cy="0"/>
          </a:xfrm>
          <a:prstGeom prst="line">
            <a:avLst/>
          </a:prstGeom>
          <a:noFill/>
          <a:ln w="19050" cmpd="thickThin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266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cs-CZ" noProof="0" smtClean="0"/>
              <a:t>Klepnutím lze upravit styl předlohy nadpisů.</a:t>
            </a:r>
          </a:p>
        </p:txBody>
      </p:sp>
      <p:sp>
        <p:nvSpPr>
          <p:cNvPr id="3266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cs-CZ" noProof="0" smtClean="0"/>
              <a:t>Klepnutím lze upravit styl předlohy podnadpisů.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FD201-13CF-415F-9E2D-3A0ECAAFB5B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937582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188" y="3141663"/>
            <a:ext cx="7996237" cy="720725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750" y="1773238"/>
            <a:ext cx="7921625" cy="403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C4895-7959-4AE2-A360-180AB4DB7ED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9028462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BA388-0F3E-4880-9196-9D51519766F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5651115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188" y="3141663"/>
            <a:ext cx="7996237" cy="720725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971550" y="1268413"/>
            <a:ext cx="3884613" cy="525621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008563" y="1268413"/>
            <a:ext cx="3884612" cy="525621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F38B2-5DCD-4214-B651-D2D49282A87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40886053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18FA4-E809-49B3-AD33-6FBB2B851FE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22501657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188" y="3141663"/>
            <a:ext cx="7996237" cy="720725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6B9B22-A0A1-46F0-ADBB-B83591B07E7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562679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229600" cy="1143000"/>
          </a:xfrm>
        </p:spPr>
        <p:txBody>
          <a:bodyPr/>
          <a:lstStyle/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91BE4-5D5D-4B6E-8507-16201C3BF98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183667289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7DB41A-27C7-43B2-95EE-3A0B63EDE6D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1851382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1219B9-E7B2-4E03-87AA-A9084600563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0236319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BDA68-ABB1-41C4-86B5-F93BF40AEE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5990176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188" y="3141663"/>
            <a:ext cx="7996237" cy="720725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39750" y="1773238"/>
            <a:ext cx="7921625" cy="40322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C49DD-B989-4C3B-AC34-5CFB70968E8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7138409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023100" y="476250"/>
            <a:ext cx="2016125" cy="6048375"/>
          </a:xfrm>
          <a:prstGeom prst="rect">
            <a:avLst/>
          </a:prstGeo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971550" y="476250"/>
            <a:ext cx="5899150" cy="60483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3556A-6820-4695-A530-20171DEA487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393179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32FE6-33D8-4DFB-AB90-19CB680FEE4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755293454"/>
      </p:ext>
    </p:extLst>
  </p:cSld>
  <p:clrMapOvr>
    <a:masterClrMapping/>
  </p:clrMapOvr>
  <p:transition spd="med"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6938F-A62C-43D1-8765-C6E5DAB4DF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055653343"/>
      </p:ext>
    </p:extLst>
  </p:cSld>
  <p:clrMapOvr>
    <a:masterClrMapping/>
  </p:clrMapOvr>
  <p:transition spd="med"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79A014-589E-4D37-A257-7D80E30A71D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271522085"/>
      </p:ext>
    </p:extLst>
  </p:cSld>
  <p:clrMapOvr>
    <a:masterClrMapping/>
  </p:clrMapOvr>
  <p:transition spd="med"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D0948-30BC-4B23-AFB5-ABF1FF1BECD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2061937999"/>
      </p:ext>
    </p:extLst>
  </p:cSld>
  <p:clrMapOvr>
    <a:masterClrMapping/>
  </p:clrMapOvr>
  <p:transition spd="med"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300521137"/>
      </p:ext>
    </p:extLst>
  </p:cSld>
  <p:clrMapOvr>
    <a:masterClrMapping/>
  </p:clrMapOvr>
  <p:transition spd="med">
    <p:push dir="d"/>
  </p:transition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17CDBF-CB82-4D89-BDE8-E02AC5DBB08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898810476"/>
      </p:ext>
    </p:extLst>
  </p:cSld>
  <p:clrMapOvr>
    <a:masterClrMapping/>
  </p:clrMapOvr>
  <p:transition spd="med"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762578-0787-4A87-988C-D2A06344045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974939077"/>
      </p:ext>
    </p:extLst>
  </p:cSld>
  <p:clrMapOvr>
    <a:masterClrMapping/>
  </p:clrMapOvr>
  <p:transition spd="med"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C1082E9-2B88-4B95-84C4-41323EF4335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031" name="TextovéPole 6"/>
          <p:cNvSpPr txBox="1">
            <a:spLocks noChangeArrowheads="1"/>
          </p:cNvSpPr>
          <p:nvPr userDrawn="1"/>
        </p:nvSpPr>
        <p:spPr bwMode="auto">
          <a:xfrm>
            <a:off x="244475" y="6488113"/>
            <a:ext cx="730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defRPr/>
            </a:pPr>
            <a:fld id="{DA16B5C5-B4B4-4D34-9197-5F47EAA46A75}" type="slidenum">
              <a:rPr lang="cs-CZ" sz="1200" b="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cs-CZ" sz="1200" b="0" dirty="0" smtClean="0">
              <a:solidFill>
                <a:schemeClr val="bg1"/>
              </a:solidFill>
            </a:endParaRPr>
          </a:p>
        </p:txBody>
      </p:sp>
      <p:sp>
        <p:nvSpPr>
          <p:cNvPr id="8" name="Text Box 715"/>
          <p:cNvSpPr txBox="1">
            <a:spLocks noChangeArrowheads="1"/>
          </p:cNvSpPr>
          <p:nvPr userDrawn="1"/>
        </p:nvSpPr>
        <p:spPr bwMode="auto">
          <a:xfrm>
            <a:off x="323850" y="1268413"/>
            <a:ext cx="156845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1" hangingPunct="1">
              <a:spcBef>
                <a:spcPts val="0"/>
              </a:spcBef>
              <a:spcAft>
                <a:spcPts val="1200"/>
              </a:spcAft>
              <a:tabLst>
                <a:tab pos="177800" algn="l"/>
              </a:tabLst>
              <a:defRPr/>
            </a:pPr>
            <a:r>
              <a:rPr lang="cs-CZ" sz="1300" cap="small" baseline="0" dirty="0" smtClean="0">
                <a:solidFill>
                  <a:srgbClr val="D2EDF3"/>
                </a:solidFill>
              </a:rPr>
              <a:t>Komunikační síť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tabLst>
                <a:tab pos="177800" algn="l"/>
              </a:tabLst>
              <a:defRPr/>
            </a:pPr>
            <a:r>
              <a:rPr lang="cs-CZ" sz="1300" cap="small" baseline="0" dirty="0" smtClean="0">
                <a:solidFill>
                  <a:srgbClr val="D2EDF3"/>
                </a:solidFill>
              </a:rPr>
              <a:t>Veřejná doprava 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tabLst>
                <a:tab pos="177800" algn="l"/>
              </a:tabLst>
              <a:defRPr/>
            </a:pPr>
            <a:r>
              <a:rPr lang="cs-CZ" sz="1300" cap="small" baseline="0" dirty="0" smtClean="0">
                <a:solidFill>
                  <a:srgbClr val="D2EDF3"/>
                </a:solidFill>
              </a:rPr>
              <a:t>Plán udržitelné mobility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tabLst>
                <a:tab pos="177800" algn="l"/>
              </a:tabLst>
              <a:defRPr/>
            </a:pPr>
            <a:r>
              <a:rPr lang="cs-CZ" sz="1300" cap="small" baseline="0" dirty="0" smtClean="0">
                <a:solidFill>
                  <a:srgbClr val="D2EDF3"/>
                </a:solidFill>
              </a:rPr>
              <a:t>Modelování </a:t>
            </a:r>
            <a:r>
              <a:rPr lang="cs-CZ" sz="1300" cap="small" baseline="0" dirty="0" smtClean="0">
                <a:solidFill>
                  <a:srgbClr val="D2EDF3"/>
                </a:solidFill>
              </a:rPr>
              <a:t>scénářů</a:t>
            </a:r>
            <a:endParaRPr lang="cs-CZ" sz="1300" cap="small" baseline="0" dirty="0" smtClean="0">
              <a:solidFill>
                <a:srgbClr val="D2EDF3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92" r:id="rId7"/>
    <p:sldLayoutId id="2147483877" r:id="rId8"/>
    <p:sldLayoutId id="2147483878" r:id="rId9"/>
    <p:sldLayoutId id="2147483879" r:id="rId10"/>
    <p:sldLayoutId id="2147483880" r:id="rId11"/>
    <p:sldLayoutId id="2147483881" r:id="rId12"/>
  </p:sldLayoutIdLst>
  <p:transition spd="med">
    <p:push dir="d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6"/>
          <p:cNvSpPr>
            <a:spLocks noChangeArrowheads="1"/>
          </p:cNvSpPr>
          <p:nvPr userDrawn="1"/>
        </p:nvSpPr>
        <p:spPr bwMode="auto">
          <a:xfrm rot="10800000">
            <a:off x="0" y="908050"/>
            <a:ext cx="9144000" cy="2628900"/>
          </a:xfrm>
          <a:prstGeom prst="rect">
            <a:avLst/>
          </a:prstGeom>
          <a:gradFill rotWithShape="1">
            <a:gsLst>
              <a:gs pos="0">
                <a:srgbClr val="D1EDFF"/>
              </a:gs>
              <a:gs pos="100000">
                <a:srgbClr val="24489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endParaRPr lang="cs-CZ">
              <a:solidFill>
                <a:srgbClr val="00485C"/>
              </a:solidFill>
            </a:endParaRPr>
          </a:p>
        </p:txBody>
      </p:sp>
      <p:sp>
        <p:nvSpPr>
          <p:cNvPr id="2051" name="Rectangle 26"/>
          <p:cNvSpPr>
            <a:spLocks noChangeArrowheads="1"/>
          </p:cNvSpPr>
          <p:nvPr userDrawn="1"/>
        </p:nvSpPr>
        <p:spPr bwMode="auto">
          <a:xfrm>
            <a:off x="-6350" y="3536950"/>
            <a:ext cx="9144000" cy="2630488"/>
          </a:xfrm>
          <a:prstGeom prst="rect">
            <a:avLst/>
          </a:prstGeom>
          <a:gradFill rotWithShape="1">
            <a:gsLst>
              <a:gs pos="0">
                <a:srgbClr val="CDECFF"/>
              </a:gs>
              <a:gs pos="100000">
                <a:srgbClr val="2E5DB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endParaRPr lang="cs-CZ">
              <a:solidFill>
                <a:srgbClr val="00485C"/>
              </a:solidFill>
            </a:endParaRPr>
          </a:p>
        </p:txBody>
      </p:sp>
      <p:sp>
        <p:nvSpPr>
          <p:cNvPr id="2052" name="Rectangle 26"/>
          <p:cNvSpPr>
            <a:spLocks noChangeArrowheads="1"/>
          </p:cNvSpPr>
          <p:nvPr userDrawn="1"/>
        </p:nvSpPr>
        <p:spPr bwMode="auto">
          <a:xfrm rot="10800000">
            <a:off x="0" y="6092825"/>
            <a:ext cx="9144000" cy="7651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66C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endParaRPr lang="cs-CZ">
              <a:solidFill>
                <a:srgbClr val="00485C"/>
              </a:solidFill>
            </a:endParaRP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513D195F-DFAB-487B-B6F2-0763E68CDF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2056" name="Line 8"/>
          <p:cNvSpPr>
            <a:spLocks noChangeShapeType="1"/>
          </p:cNvSpPr>
          <p:nvPr userDrawn="1"/>
        </p:nvSpPr>
        <p:spPr bwMode="auto">
          <a:xfrm flipV="1">
            <a:off x="0" y="1700213"/>
            <a:ext cx="9144000" cy="7937"/>
          </a:xfrm>
          <a:prstGeom prst="line">
            <a:avLst/>
          </a:prstGeom>
          <a:noFill/>
          <a:ln w="19050" cmpd="thickThin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2057" name="Line 32"/>
          <p:cNvSpPr>
            <a:spLocks noChangeShapeType="1"/>
          </p:cNvSpPr>
          <p:nvPr userDrawn="1"/>
        </p:nvSpPr>
        <p:spPr bwMode="auto">
          <a:xfrm flipV="1">
            <a:off x="0" y="6092825"/>
            <a:ext cx="9144000" cy="6350"/>
          </a:xfrm>
          <a:prstGeom prst="line">
            <a:avLst/>
          </a:prstGeom>
          <a:noFill/>
          <a:ln w="19050" cmpd="thickThin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2058" name="Text Box 18"/>
          <p:cNvSpPr txBox="1">
            <a:spLocks noChangeArrowheads="1"/>
          </p:cNvSpPr>
          <p:nvPr userDrawn="1"/>
        </p:nvSpPr>
        <p:spPr bwMode="auto">
          <a:xfrm>
            <a:off x="1371600" y="304800"/>
            <a:ext cx="1676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cs-CZ" sz="2000">
                <a:solidFill>
                  <a:schemeClr val="bg1"/>
                </a:solidFill>
              </a:rPr>
              <a:t>CEDIVAMP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  <p:sldLayoutId id="2147483891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v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•"/>
        <a:defRPr sz="2200" i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1.emf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6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gif"/><Relationship Id="rId5" Type="http://schemas.openxmlformats.org/officeDocument/2006/relationships/image" Target="../media/image29.gif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en-US" b="0"/>
          </a:p>
        </p:txBody>
      </p:sp>
      <p:sp>
        <p:nvSpPr>
          <p:cNvPr id="8195" name="Text Box 2"/>
          <p:cNvSpPr txBox="1">
            <a:spLocks noChangeArrowheads="1"/>
          </p:cNvSpPr>
          <p:nvPr/>
        </p:nvSpPr>
        <p:spPr bwMode="auto">
          <a:xfrm>
            <a:off x="169863" y="6308725"/>
            <a:ext cx="66008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cs-CZ" sz="1800" b="0" dirty="0"/>
              <a:t>Jan </a:t>
            </a:r>
            <a:r>
              <a:rPr lang="cs-CZ" sz="1800" b="0" dirty="0" smtClean="0"/>
              <a:t>Martolos, EDIP </a:t>
            </a:r>
            <a:r>
              <a:rPr lang="cs-CZ" sz="1800" b="0" dirty="0"/>
              <a:t>s.r.o.</a:t>
            </a:r>
          </a:p>
        </p:txBody>
      </p:sp>
      <p:pic>
        <p:nvPicPr>
          <p:cNvPr id="8196" name="Picture 12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80963"/>
            <a:ext cx="1127125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43508" y="3157808"/>
            <a:ext cx="87849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cs-CZ" sz="2800" cap="small" dirty="0"/>
              <a:t>Využití dopravního modelování </a:t>
            </a:r>
            <a:endParaRPr lang="cs-CZ" sz="2800" cap="small" dirty="0" smtClean="0"/>
          </a:p>
          <a:p>
            <a:pPr eaLnBrk="1" hangingPunct="1">
              <a:defRPr/>
            </a:pPr>
            <a:r>
              <a:rPr lang="cs-CZ" sz="2800" cap="small" dirty="0" smtClean="0"/>
              <a:t>při </a:t>
            </a:r>
            <a:r>
              <a:rPr lang="cs-CZ" sz="2800" cap="small" dirty="0"/>
              <a:t>plánování udržitelné mobility Plzně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7447" b="74275"/>
          <a:stretch/>
        </p:blipFill>
        <p:spPr bwMode="auto">
          <a:xfrm>
            <a:off x="7009568" y="15517"/>
            <a:ext cx="2134432" cy="88812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107950" y="16648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Městská hromadná doprava</a:t>
            </a:r>
            <a:endParaRPr lang="cs-CZ" sz="1800" cap="all" dirty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l-PL" sz="1800" cap="all" dirty="0" smtClean="0">
                <a:solidFill>
                  <a:srgbClr val="C00000"/>
                </a:solidFill>
              </a:rPr>
              <a:t>Základní ukazatele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724" y="2628595"/>
            <a:ext cx="5602270" cy="4046463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2016125" y="1735847"/>
            <a:ext cx="13602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Clr>
                <a:srgbClr val="3333FF"/>
              </a:buClr>
              <a:buFont typeface="Wingdings" panose="05000000000000000000" pitchFamily="2" charset="2"/>
              <a:buChar char="ü"/>
            </a:pPr>
            <a:r>
              <a:rPr lang="pl-PL" b="0" dirty="0"/>
              <a:t>t</a:t>
            </a:r>
            <a:r>
              <a:rPr lang="pl-PL" b="0" dirty="0" smtClean="0"/>
              <a:t>ramvaje</a:t>
            </a:r>
          </a:p>
          <a:p>
            <a:pPr marL="285750" indent="-285750">
              <a:buClr>
                <a:srgbClr val="3333FF"/>
              </a:buClr>
              <a:buFont typeface="Wingdings" panose="05000000000000000000" pitchFamily="2" charset="2"/>
              <a:buChar char="ü"/>
            </a:pPr>
            <a:r>
              <a:rPr lang="pl-PL" b="0" dirty="0"/>
              <a:t>t</a:t>
            </a:r>
            <a:r>
              <a:rPr lang="pl-PL" b="0" dirty="0" smtClean="0"/>
              <a:t>rolejbusy</a:t>
            </a:r>
          </a:p>
          <a:p>
            <a:pPr marL="285750" indent="-285750">
              <a:buClr>
                <a:srgbClr val="3333FF"/>
              </a:buClr>
              <a:buFont typeface="Wingdings" panose="05000000000000000000" pitchFamily="2" charset="2"/>
              <a:buChar char="ü"/>
            </a:pPr>
            <a:r>
              <a:rPr lang="pl-PL" b="0" dirty="0" smtClean="0"/>
              <a:t>autobusy</a:t>
            </a:r>
            <a:endParaRPr lang="cs-CZ" b="0" dirty="0"/>
          </a:p>
        </p:txBody>
      </p:sp>
    </p:spTree>
    <p:extLst>
      <p:ext uri="{BB962C8B-B14F-4D97-AF65-F5344CB8AC3E}">
        <p14:creationId xmlns="" xmlns:p14="http://schemas.microsoft.com/office/powerpoint/2010/main" val="2555024294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107950" y="16648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Městská hromadná doprava</a:t>
            </a:r>
            <a:endParaRPr lang="cs-CZ" sz="1800" cap="all" dirty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l-PL" sz="1800" cap="all" dirty="0" smtClean="0">
                <a:solidFill>
                  <a:srgbClr val="C00000"/>
                </a:solidFill>
              </a:rPr>
              <a:t>tramvajové linky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071" y="1628801"/>
            <a:ext cx="7085805" cy="4465946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2016125" y="6094747"/>
            <a:ext cx="6729063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200" dirty="0" smtClean="0"/>
              <a:t>p</a:t>
            </a:r>
            <a:r>
              <a:rPr lang="cs-CZ" sz="1200" dirty="0" smtClean="0"/>
              <a:t>áteř městské dopravy</a:t>
            </a:r>
            <a:endParaRPr lang="cs-CZ" sz="1200" dirty="0"/>
          </a:p>
          <a:p>
            <a:pPr marL="285750" indent="-285750">
              <a:spcAft>
                <a:spcPts val="6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200" dirty="0" smtClean="0"/>
              <a:t>s</a:t>
            </a:r>
            <a:r>
              <a:rPr lang="cs-CZ" sz="1200" dirty="0" smtClean="0"/>
              <a:t>pojení největších předměstí s centrem, nádražím BUS a VLAK</a:t>
            </a:r>
            <a:endParaRPr lang="cs-CZ" sz="1200" dirty="0"/>
          </a:p>
        </p:txBody>
      </p:sp>
    </p:spTree>
    <p:extLst>
      <p:ext uri="{BB962C8B-B14F-4D97-AF65-F5344CB8AC3E}">
        <p14:creationId xmlns="" xmlns:p14="http://schemas.microsoft.com/office/powerpoint/2010/main" val="2699019289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107950" y="16648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Městská hromadná doprava</a:t>
            </a:r>
            <a:endParaRPr lang="cs-CZ" sz="1800" cap="all" dirty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l-PL" sz="1800" cap="all" dirty="0" smtClean="0">
                <a:solidFill>
                  <a:srgbClr val="C00000"/>
                </a:solidFill>
              </a:rPr>
              <a:t>trolejbusové linky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126" y="1628800"/>
            <a:ext cx="6915212" cy="4465947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2016125" y="6094747"/>
            <a:ext cx="6729063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200" dirty="0" smtClean="0"/>
              <a:t>v</a:t>
            </a:r>
            <a:r>
              <a:rPr lang="cs-CZ" sz="1200" dirty="0" smtClean="0"/>
              <a:t>ýznamné městské čtvrti</a:t>
            </a:r>
            <a:endParaRPr lang="cs-CZ" sz="1200" dirty="0"/>
          </a:p>
          <a:p>
            <a:pPr marL="285750" indent="-285750">
              <a:spcAft>
                <a:spcPts val="6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200" dirty="0" smtClean="0"/>
              <a:t>n</a:t>
            </a:r>
            <a:r>
              <a:rPr lang="cs-CZ" sz="1200" dirty="0" smtClean="0"/>
              <a:t>epokrývá Severní Předměstí</a:t>
            </a:r>
            <a:endParaRPr lang="cs-CZ" sz="1200" dirty="0"/>
          </a:p>
        </p:txBody>
      </p:sp>
    </p:spTree>
    <p:extLst>
      <p:ext uri="{BB962C8B-B14F-4D97-AF65-F5344CB8AC3E}">
        <p14:creationId xmlns="" xmlns:p14="http://schemas.microsoft.com/office/powerpoint/2010/main" val="2575976519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107950" y="16648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Městská hromadná doprava</a:t>
            </a:r>
            <a:endParaRPr lang="cs-CZ" sz="1800" cap="all" dirty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l-PL" sz="1800" cap="all" dirty="0" smtClean="0">
                <a:solidFill>
                  <a:srgbClr val="C00000"/>
                </a:solidFill>
              </a:rPr>
              <a:t>Autobusové linky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125" y="1664804"/>
            <a:ext cx="7040634" cy="4428492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2016125" y="6094747"/>
            <a:ext cx="6729063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200" dirty="0" smtClean="0"/>
              <a:t>j</a:t>
            </a:r>
            <a:r>
              <a:rPr lang="cs-CZ" sz="1200" dirty="0" smtClean="0"/>
              <a:t>ednotlivá </a:t>
            </a:r>
            <a:r>
              <a:rPr lang="cs-CZ" sz="1200" dirty="0" smtClean="0"/>
              <a:t>předměstí mezi sebou </a:t>
            </a:r>
            <a:endParaRPr lang="cs-CZ" sz="1200" dirty="0" smtClean="0"/>
          </a:p>
          <a:p>
            <a:pPr marL="285750" indent="-285750">
              <a:spcAft>
                <a:spcPts val="6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200" dirty="0" smtClean="0"/>
              <a:t>s</a:t>
            </a:r>
            <a:r>
              <a:rPr lang="cs-CZ" sz="1200" dirty="0" smtClean="0"/>
              <a:t>pojení </a:t>
            </a:r>
            <a:r>
              <a:rPr lang="cs-CZ" sz="1200" dirty="0" smtClean="0"/>
              <a:t>do menších a okrajových městských částí</a:t>
            </a:r>
            <a:endParaRPr lang="cs-CZ" sz="1200" dirty="0"/>
          </a:p>
        </p:txBody>
      </p:sp>
    </p:spTree>
    <p:extLst>
      <p:ext uri="{BB962C8B-B14F-4D97-AF65-F5344CB8AC3E}">
        <p14:creationId xmlns="" xmlns:p14="http://schemas.microsoft.com/office/powerpoint/2010/main" val="719842597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107950" y="16648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5850"/>
          <a:stretch/>
        </p:blipFill>
        <p:spPr>
          <a:xfrm>
            <a:off x="2087724" y="1661461"/>
            <a:ext cx="5112568" cy="5086194"/>
          </a:xfrm>
          <a:prstGeom prst="rect">
            <a:avLst/>
          </a:prstGeom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Městská hromadná doprava</a:t>
            </a:r>
            <a:endParaRPr lang="cs-CZ" sz="1800" cap="all" dirty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l-PL" sz="1800" cap="all" dirty="0" smtClean="0">
                <a:solidFill>
                  <a:srgbClr val="C00000"/>
                </a:solidFill>
              </a:rPr>
              <a:t>Schéma denních linek </a:t>
            </a:r>
            <a:endParaRPr lang="cs-CZ" sz="1800" cap="all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641472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en-US" b="0"/>
          </a:p>
        </p:txBody>
      </p:sp>
      <p:pic>
        <p:nvPicPr>
          <p:cNvPr id="8196" name="Picture 12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80963"/>
            <a:ext cx="1127125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07504" y="1008021"/>
            <a:ext cx="80288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cs-CZ" sz="3200" cap="small" dirty="0" smtClean="0">
                <a:solidFill>
                  <a:schemeClr val="bg1"/>
                </a:solidFill>
              </a:rPr>
              <a:t>Plán udržitelné mobility Plzně</a:t>
            </a:r>
            <a:endParaRPr lang="cs-CZ" sz="3200" cap="small" dirty="0">
              <a:solidFill>
                <a:schemeClr val="bg1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7447" b="74275"/>
          <a:stretch/>
        </p:blipFill>
        <p:spPr bwMode="auto">
          <a:xfrm>
            <a:off x="7009568" y="15517"/>
            <a:ext cx="2134432" cy="88812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2564235"/>
            <a:ext cx="4352472" cy="34609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632955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107950" y="1988840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Plán udržitelné mobility obecně</a:t>
            </a:r>
            <a:endParaRPr lang="cs-CZ" sz="1800" cap="all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157" y="1592797"/>
            <a:ext cx="2062434" cy="900100"/>
          </a:xfrm>
          <a:prstGeom prst="rect">
            <a:avLst/>
          </a:prstGeom>
        </p:spPr>
      </p:pic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988" y="5359422"/>
            <a:ext cx="1200868" cy="80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4310110" y="1592796"/>
            <a:ext cx="4577432" cy="86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8775" indent="-3587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rgbClr val="C00000"/>
                </a:solidFill>
                <a:latin typeface="Tahoma" panose="020B0604030504040204" pitchFamily="34" charset="0"/>
              </a:rPr>
              <a:t>koordinace</a:t>
            </a:r>
          </a:p>
          <a:p>
            <a:pPr eaLnBrk="1" hangingPunct="1"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cs-CZ" sz="1600" dirty="0">
                <a:solidFill>
                  <a:srgbClr val="C00000"/>
                </a:solidFill>
                <a:latin typeface="Tahoma" panose="020B0604030504040204" pitchFamily="34" charset="0"/>
              </a:rPr>
              <a:t>m</a:t>
            </a:r>
            <a:r>
              <a:rPr lang="cs-CZ" sz="1600" dirty="0" smtClean="0">
                <a:solidFill>
                  <a:srgbClr val="C00000"/>
                </a:solidFill>
                <a:latin typeface="Tahoma" panose="020B0604030504040204" pitchFamily="34" charset="0"/>
              </a:rPr>
              <a:t>etodika příprav</a:t>
            </a:r>
          </a:p>
          <a:p>
            <a:pPr eaLnBrk="1" hangingPunct="1"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rgbClr val="C00000"/>
                </a:solidFill>
                <a:latin typeface="Tahoma" panose="020B0604030504040204" pitchFamily="34" charset="0"/>
              </a:rPr>
              <a:t>zpracování</a:t>
            </a:r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4319972" y="5654832"/>
            <a:ext cx="4577432" cy="32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8775" indent="-3587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cs-CZ" sz="1400" dirty="0">
                <a:latin typeface="Tahoma" panose="020B0604030504040204" pitchFamily="34" charset="0"/>
              </a:rPr>
              <a:t>m</a:t>
            </a:r>
            <a:r>
              <a:rPr lang="cs-CZ" sz="1400" dirty="0" smtClean="0">
                <a:latin typeface="Tahoma" panose="020B0604030504040204" pitchFamily="34" charset="0"/>
              </a:rPr>
              <a:t>odelování scénářů</a:t>
            </a:r>
          </a:p>
        </p:txBody>
      </p:sp>
      <p:sp>
        <p:nvSpPr>
          <p:cNvPr id="2" name="Obdélník 1"/>
          <p:cNvSpPr/>
          <p:nvPr/>
        </p:nvSpPr>
        <p:spPr>
          <a:xfrm>
            <a:off x="2050335" y="2740369"/>
            <a:ext cx="6426460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800"/>
              </a:spcAft>
              <a:buClr>
                <a:srgbClr val="3333FF"/>
              </a:buClr>
              <a:buFont typeface="Wingdings" panose="05000000000000000000" pitchFamily="2" charset="2"/>
              <a:buChar char="ü"/>
            </a:pPr>
            <a:r>
              <a:rPr lang="cs-CZ" dirty="0">
                <a:latin typeface="Arial" panose="020B0604020202020204" pitchFamily="34" charset="0"/>
              </a:rPr>
              <a:t>Útvar </a:t>
            </a:r>
            <a:r>
              <a:rPr lang="cs-CZ" dirty="0" smtClean="0">
                <a:latin typeface="Arial" panose="020B0604020202020204" pitchFamily="34" charset="0"/>
              </a:rPr>
              <a:t>koordinace evropských </a:t>
            </a:r>
            <a:r>
              <a:rPr lang="cs-CZ" dirty="0">
                <a:latin typeface="Arial" panose="020B0604020202020204" pitchFamily="34" charset="0"/>
              </a:rPr>
              <a:t>projektů města </a:t>
            </a:r>
            <a:r>
              <a:rPr lang="cs-CZ" dirty="0" smtClean="0">
                <a:latin typeface="Arial" panose="020B0604020202020204" pitchFamily="34" charset="0"/>
              </a:rPr>
              <a:t>Plzně</a:t>
            </a:r>
          </a:p>
          <a:p>
            <a:pPr marL="285750" indent="-285750">
              <a:spcAft>
                <a:spcPts val="1800"/>
              </a:spcAft>
              <a:buClr>
                <a:srgbClr val="3333FF"/>
              </a:buClr>
              <a:buFont typeface="Wingdings" panose="05000000000000000000" pitchFamily="2" charset="2"/>
              <a:buChar char="ü"/>
            </a:pPr>
            <a:r>
              <a:rPr lang="cs-CZ" dirty="0" smtClean="0">
                <a:latin typeface="Arial" panose="020B0604020202020204" pitchFamily="34" charset="0"/>
              </a:rPr>
              <a:t>Správa </a:t>
            </a:r>
            <a:r>
              <a:rPr lang="cs-CZ" dirty="0">
                <a:latin typeface="Arial" panose="020B0604020202020204" pitchFamily="34" charset="0"/>
              </a:rPr>
              <a:t>veřejného statku města </a:t>
            </a:r>
            <a:r>
              <a:rPr lang="cs-CZ" dirty="0" smtClean="0">
                <a:latin typeface="Arial" panose="020B0604020202020204" pitchFamily="34" charset="0"/>
              </a:rPr>
              <a:t>Plzně</a:t>
            </a:r>
          </a:p>
          <a:p>
            <a:pPr marL="285750" indent="-285750">
              <a:spcAft>
                <a:spcPts val="1800"/>
              </a:spcAft>
              <a:buClr>
                <a:srgbClr val="3333FF"/>
              </a:buClr>
              <a:buFont typeface="Wingdings" panose="05000000000000000000" pitchFamily="2" charset="2"/>
              <a:buChar char="ü"/>
            </a:pPr>
            <a:r>
              <a:rPr lang="cs-CZ" dirty="0" smtClean="0">
                <a:latin typeface="Arial" panose="020B0604020202020204" pitchFamily="34" charset="0"/>
              </a:rPr>
              <a:t>Útvar </a:t>
            </a:r>
            <a:r>
              <a:rPr lang="cs-CZ" dirty="0">
                <a:latin typeface="Arial" panose="020B0604020202020204" pitchFamily="34" charset="0"/>
              </a:rPr>
              <a:t>koncepce a </a:t>
            </a:r>
            <a:r>
              <a:rPr lang="cs-CZ" dirty="0" smtClean="0">
                <a:latin typeface="Arial" panose="020B0604020202020204" pitchFamily="34" charset="0"/>
              </a:rPr>
              <a:t>rozvoje města Plzně</a:t>
            </a:r>
          </a:p>
          <a:p>
            <a:pPr marL="285750" indent="-285750">
              <a:spcAft>
                <a:spcPts val="1800"/>
              </a:spcAft>
              <a:buClr>
                <a:srgbClr val="3333FF"/>
              </a:buClr>
              <a:buFont typeface="Wingdings" panose="05000000000000000000" pitchFamily="2" charset="2"/>
              <a:buChar char="ü"/>
            </a:pPr>
            <a:r>
              <a:rPr lang="cs-CZ" dirty="0" smtClean="0">
                <a:latin typeface="Arial" panose="020B0604020202020204" pitchFamily="34" charset="0"/>
              </a:rPr>
              <a:t>Plzeňské </a:t>
            </a:r>
            <a:r>
              <a:rPr lang="cs-CZ" dirty="0">
                <a:latin typeface="Arial" panose="020B0604020202020204" pitchFamily="34" charset="0"/>
              </a:rPr>
              <a:t>městské dopravní podniky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2365590550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Aft>
                <a:spcPts val="1200"/>
              </a:spcAft>
              <a:defRPr/>
            </a:pPr>
            <a:r>
              <a:rPr lang="cs-CZ" sz="1800" cap="all" dirty="0">
                <a:solidFill>
                  <a:srgbClr val="C00000"/>
                </a:solidFill>
              </a:rPr>
              <a:t>strategický plán </a:t>
            </a:r>
          </a:p>
          <a:p>
            <a:pPr marL="266700" indent="-266700" eaLnBrk="1" hangingPunct="1">
              <a:spcAft>
                <a:spcPts val="600"/>
              </a:spcAft>
              <a:defRPr/>
            </a:pPr>
            <a:r>
              <a:rPr lang="cs-CZ" sz="1200" cap="all" dirty="0" smtClean="0">
                <a:solidFill>
                  <a:srgbClr val="3333FF"/>
                </a:solidFill>
              </a:rPr>
              <a:t>- 	vychází </a:t>
            </a:r>
            <a:r>
              <a:rPr lang="cs-CZ" sz="1200" cap="all" dirty="0">
                <a:solidFill>
                  <a:srgbClr val="3333FF"/>
                </a:solidFill>
              </a:rPr>
              <a:t>z již existujících plánovacích </a:t>
            </a:r>
            <a:r>
              <a:rPr lang="cs-CZ" sz="1200" cap="all" dirty="0" smtClean="0">
                <a:solidFill>
                  <a:srgbClr val="3333FF"/>
                </a:solidFill>
              </a:rPr>
              <a:t>postupů</a:t>
            </a:r>
          </a:p>
          <a:p>
            <a:pPr marL="266700" indent="-266700" eaLnBrk="1" hangingPunct="1">
              <a:spcAft>
                <a:spcPts val="600"/>
              </a:spcAft>
              <a:defRPr/>
            </a:pPr>
            <a:r>
              <a:rPr lang="cs-CZ" sz="1200" cap="all" dirty="0" smtClean="0">
                <a:solidFill>
                  <a:srgbClr val="3333FF"/>
                </a:solidFill>
              </a:rPr>
              <a:t>	a </a:t>
            </a:r>
            <a:r>
              <a:rPr lang="cs-CZ" sz="1200" cap="all" dirty="0">
                <a:solidFill>
                  <a:srgbClr val="3333FF"/>
                </a:solidFill>
              </a:rPr>
              <a:t>dokumentů (není jejich náhradou)</a:t>
            </a: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Plán udržitelné mobility obecně</a:t>
            </a:r>
            <a:endParaRPr lang="cs-CZ" sz="1800" cap="all" dirty="0"/>
          </a:p>
        </p:txBody>
      </p:sp>
      <p:sp>
        <p:nvSpPr>
          <p:cNvPr id="6" name="Obdélník 5"/>
          <p:cNvSpPr/>
          <p:nvPr/>
        </p:nvSpPr>
        <p:spPr>
          <a:xfrm>
            <a:off x="2016125" y="2898788"/>
            <a:ext cx="619228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24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/>
              <a:t>dlouhodobější </a:t>
            </a:r>
            <a:r>
              <a:rPr lang="cs-CZ" sz="1400" dirty="0"/>
              <a:t>vize fungování dopravy ve </a:t>
            </a:r>
            <a:r>
              <a:rPr lang="cs-CZ" sz="1400" dirty="0" smtClean="0"/>
              <a:t>městech</a:t>
            </a:r>
          </a:p>
          <a:p>
            <a:pPr marL="285750" indent="-285750">
              <a:spcAft>
                <a:spcPts val="24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/>
              <a:t>uspokojit </a:t>
            </a:r>
            <a:r>
              <a:rPr lang="cs-CZ" sz="1400" dirty="0"/>
              <a:t>potřeby mobility dnešních i budoucích </a:t>
            </a:r>
            <a:r>
              <a:rPr lang="cs-CZ" sz="1400" dirty="0" smtClean="0"/>
              <a:t>generací</a:t>
            </a:r>
          </a:p>
          <a:p>
            <a:pPr marL="285750" indent="-285750">
              <a:spcAft>
                <a:spcPts val="24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/>
              <a:t>zlepšit </a:t>
            </a:r>
            <a:r>
              <a:rPr lang="cs-CZ" sz="1400" dirty="0"/>
              <a:t>kvalitu života ve městech a v jejich okolí </a:t>
            </a:r>
            <a:endParaRPr lang="cs-CZ" sz="1400" dirty="0" smtClean="0"/>
          </a:p>
          <a:p>
            <a:pPr marL="285750" indent="-285750">
              <a:spcAft>
                <a:spcPts val="24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/>
              <a:t>udržitelný </a:t>
            </a:r>
            <a:r>
              <a:rPr lang="cs-CZ" sz="1400" dirty="0"/>
              <a:t>městský dopravní systém</a:t>
            </a:r>
            <a:r>
              <a:rPr lang="cs-CZ" sz="1400" b="0" dirty="0" smtClean="0"/>
              <a:t>		</a:t>
            </a:r>
            <a:endParaRPr lang="cs-CZ" sz="1400" b="0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010028" y="2492896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>
                <a:solidFill>
                  <a:srgbClr val="C00000"/>
                </a:solidFill>
              </a:rPr>
              <a:t>cíle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107950" y="1988840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4895278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Plán udržitelné mobility obecně</a:t>
            </a:r>
            <a:endParaRPr lang="cs-CZ" sz="1800" cap="all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>
                <a:solidFill>
                  <a:srgbClr val="C00000"/>
                </a:solidFill>
              </a:rPr>
              <a:t>metodika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044" y="1661167"/>
            <a:ext cx="6042343" cy="4996443"/>
          </a:xfrm>
          <a:prstGeom prst="rect">
            <a:avLst/>
          </a:prstGeom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107950" y="1988840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2678040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Plán udržitelné mobility plzně</a:t>
            </a:r>
            <a:endParaRPr lang="cs-CZ" sz="1800" cap="all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>
                <a:solidFill>
                  <a:srgbClr val="C00000"/>
                </a:solidFill>
              </a:rPr>
              <a:t>podklady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2016124" y="1736403"/>
            <a:ext cx="6948363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24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/>
              <a:t>Zásady </a:t>
            </a:r>
            <a:r>
              <a:rPr lang="cs-CZ" sz="1400" dirty="0"/>
              <a:t>dopravní politiky města </a:t>
            </a:r>
            <a:r>
              <a:rPr lang="cs-CZ" sz="1400" dirty="0" smtClean="0"/>
              <a:t>Plzně</a:t>
            </a:r>
            <a:endParaRPr lang="cs-CZ" sz="1400" dirty="0"/>
          </a:p>
          <a:p>
            <a:pPr marL="285750" indent="-285750">
              <a:spcAft>
                <a:spcPts val="24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/>
              <a:t>Zásady </a:t>
            </a:r>
            <a:r>
              <a:rPr lang="cs-CZ" sz="1400" dirty="0"/>
              <a:t>rozvoje dopravního systému města </a:t>
            </a:r>
            <a:r>
              <a:rPr lang="cs-CZ" sz="1400" dirty="0" smtClean="0"/>
              <a:t>Plzně</a:t>
            </a:r>
            <a:endParaRPr lang="cs-CZ" sz="1400" dirty="0"/>
          </a:p>
          <a:p>
            <a:pPr marL="285750" indent="-285750">
              <a:spcAft>
                <a:spcPts val="24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/>
              <a:t>Zásady </a:t>
            </a:r>
            <a:r>
              <a:rPr lang="cs-CZ" sz="1400" dirty="0"/>
              <a:t>řešení pěší dopravy v městě </a:t>
            </a:r>
            <a:r>
              <a:rPr lang="cs-CZ" sz="1400" dirty="0" smtClean="0"/>
              <a:t>Plzni</a:t>
            </a:r>
            <a:endParaRPr lang="cs-CZ" sz="1400" dirty="0"/>
          </a:p>
          <a:p>
            <a:pPr marL="285750" indent="-285750">
              <a:spcAft>
                <a:spcPts val="24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/>
              <a:t>Generel </a:t>
            </a:r>
            <a:r>
              <a:rPr lang="cs-CZ" sz="1400" dirty="0"/>
              <a:t>dopravy v klidu města Plzně – Aktualizace </a:t>
            </a:r>
            <a:r>
              <a:rPr lang="cs-CZ" sz="1400" dirty="0" smtClean="0"/>
              <a:t>2012</a:t>
            </a:r>
            <a:endParaRPr lang="cs-CZ" sz="1400" dirty="0"/>
          </a:p>
          <a:p>
            <a:pPr marL="285750" indent="-285750">
              <a:spcAft>
                <a:spcPts val="24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/>
              <a:t>Optimalizace </a:t>
            </a:r>
            <a:r>
              <a:rPr lang="cs-CZ" sz="1400" dirty="0"/>
              <a:t>dopravního výkonu MHD v </a:t>
            </a:r>
            <a:r>
              <a:rPr lang="cs-CZ" sz="1400" dirty="0" smtClean="0"/>
              <a:t>Plzni</a:t>
            </a:r>
            <a:endParaRPr lang="cs-CZ" sz="1400" dirty="0"/>
          </a:p>
          <a:p>
            <a:pPr marL="285750" indent="-285750">
              <a:spcAft>
                <a:spcPts val="24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/>
              <a:t>Přestupní </a:t>
            </a:r>
            <a:r>
              <a:rPr lang="cs-CZ" sz="1400" dirty="0"/>
              <a:t>uzly Integrované dopravy Plzeňska na území města </a:t>
            </a:r>
            <a:r>
              <a:rPr lang="cs-CZ" sz="1400" dirty="0" smtClean="0"/>
              <a:t>Plzně</a:t>
            </a:r>
            <a:endParaRPr lang="cs-CZ" sz="1400" dirty="0"/>
          </a:p>
          <a:p>
            <a:pPr marL="285750" indent="-285750">
              <a:spcAft>
                <a:spcPts val="24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/>
              <a:t>Plán </a:t>
            </a:r>
            <a:r>
              <a:rPr lang="cs-CZ" sz="1400" dirty="0"/>
              <a:t>dopravní obslužnosti Plzeňského kraje na léta 2012 – </a:t>
            </a:r>
            <a:r>
              <a:rPr lang="cs-CZ" sz="1400" dirty="0" smtClean="0"/>
              <a:t>2016</a:t>
            </a:r>
            <a:endParaRPr lang="cs-CZ" sz="1400" b="0" dirty="0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107950" y="1988840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4018474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en-US" b="0"/>
          </a:p>
        </p:txBody>
      </p:sp>
      <p:pic>
        <p:nvPicPr>
          <p:cNvPr id="8196" name="Picture 12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80963"/>
            <a:ext cx="1127125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07504" y="1008021"/>
            <a:ext cx="68660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cs-CZ" sz="3200" cap="small" dirty="0" smtClean="0">
                <a:solidFill>
                  <a:schemeClr val="bg1"/>
                </a:solidFill>
              </a:rPr>
              <a:t>Komunikační síť Plzně</a:t>
            </a:r>
            <a:endParaRPr lang="cs-CZ" sz="3200" cap="small" dirty="0">
              <a:solidFill>
                <a:schemeClr val="bg1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7447" b="74275"/>
          <a:stretch/>
        </p:blipFill>
        <p:spPr bwMode="auto">
          <a:xfrm>
            <a:off x="7009568" y="15517"/>
            <a:ext cx="2134432" cy="88812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916" y="2345302"/>
            <a:ext cx="5245626" cy="37240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819852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Plán udržitelné mobility plzně</a:t>
            </a:r>
            <a:endParaRPr lang="cs-CZ" sz="1800" cap="all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>
                <a:solidFill>
                  <a:srgbClr val="C00000"/>
                </a:solidFill>
              </a:rPr>
              <a:t>scénáře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pic>
        <p:nvPicPr>
          <p:cNvPr id="7" name="Obrázek 6" descr="C:\Users\Honza New\Documents\JanS\Prezentace-Publikace\Konference\Konference CDV 2016\obrázky\2_scenare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7" y="1808820"/>
            <a:ext cx="7194195" cy="356439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107950" y="1988840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245046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en-US" b="0"/>
          </a:p>
        </p:txBody>
      </p:sp>
      <p:pic>
        <p:nvPicPr>
          <p:cNvPr id="8196" name="Picture 12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80963"/>
            <a:ext cx="1127125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07504" y="1008021"/>
            <a:ext cx="68660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cs-CZ" sz="3200" cap="small" dirty="0" smtClean="0">
                <a:solidFill>
                  <a:schemeClr val="bg1"/>
                </a:solidFill>
              </a:rPr>
              <a:t>Modelování scénářů PUMP</a:t>
            </a:r>
            <a:endParaRPr lang="cs-CZ" sz="3200" cap="small" dirty="0">
              <a:solidFill>
                <a:schemeClr val="bg1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7447" b="74275"/>
          <a:stretch/>
        </p:blipFill>
        <p:spPr bwMode="auto">
          <a:xfrm>
            <a:off x="7009568" y="15517"/>
            <a:ext cx="2134432" cy="88812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51202" name="Picture 2" descr="Nový obrázek (1)"/>
          <p:cNvPicPr>
            <a:picLocks noChangeAspect="1" noChangeArrowheads="1"/>
          </p:cNvPicPr>
          <p:nvPr/>
        </p:nvPicPr>
        <p:blipFill rotWithShape="1">
          <a:blip r:embed="rId5" cstate="print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75" r="15062"/>
          <a:stretch/>
        </p:blipFill>
        <p:spPr bwMode="auto">
          <a:xfrm>
            <a:off x="3815915" y="2345302"/>
            <a:ext cx="5238399" cy="371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5197649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Dopravní model Plzně</a:t>
            </a:r>
            <a:endParaRPr lang="cs-CZ" sz="1800" cap="all" dirty="0"/>
          </a:p>
        </p:txBody>
      </p:sp>
      <p:sp>
        <p:nvSpPr>
          <p:cNvPr id="6" name="Obdélník 5"/>
          <p:cNvSpPr/>
          <p:nvPr/>
        </p:nvSpPr>
        <p:spPr>
          <a:xfrm>
            <a:off x="2016124" y="1772816"/>
            <a:ext cx="6948363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>
                <a:solidFill>
                  <a:srgbClr val="3333FF"/>
                </a:solidFill>
              </a:rPr>
              <a:t>Správa veřejného statku Plzně	</a:t>
            </a:r>
          </a:p>
          <a:p>
            <a:pPr>
              <a:spcAft>
                <a:spcPts val="1200"/>
              </a:spcAft>
              <a:buClr>
                <a:srgbClr val="C00000"/>
              </a:buClr>
              <a:buSzPct val="120000"/>
            </a:pPr>
            <a:r>
              <a:rPr lang="cs-CZ" sz="1400" b="0" dirty="0">
                <a:solidFill>
                  <a:srgbClr val="3333FF"/>
                </a:solidFill>
              </a:rPr>
              <a:t>	</a:t>
            </a:r>
            <a:r>
              <a:rPr lang="cs-CZ" sz="1400" b="0" dirty="0" smtClean="0">
                <a:solidFill>
                  <a:srgbClr val="3333FF"/>
                </a:solidFill>
              </a:rPr>
              <a:t>	</a:t>
            </a:r>
            <a:r>
              <a:rPr lang="cs-CZ" sz="1400" b="0" dirty="0" smtClean="0"/>
              <a:t>- od r. 2000 – program AUTO, poté </a:t>
            </a:r>
            <a:r>
              <a:rPr lang="cs-CZ" sz="1400" b="0" dirty="0" err="1" smtClean="0"/>
              <a:t>Questor</a:t>
            </a:r>
            <a:endParaRPr lang="cs-CZ" sz="1400" b="0" dirty="0" smtClean="0"/>
          </a:p>
          <a:p>
            <a:pPr>
              <a:spcAft>
                <a:spcPts val="1200"/>
              </a:spcAft>
              <a:buClr>
                <a:srgbClr val="C00000"/>
              </a:buClr>
              <a:buSzPct val="120000"/>
            </a:pPr>
            <a:r>
              <a:rPr lang="cs-CZ" sz="1400" b="0" dirty="0" smtClean="0"/>
              <a:t>		- r. 2008 nový model v SW CUBE (autor: spol. DHV)</a:t>
            </a:r>
          </a:p>
          <a:p>
            <a:pPr>
              <a:spcAft>
                <a:spcPts val="1200"/>
              </a:spcAft>
              <a:buClr>
                <a:srgbClr val="C00000"/>
              </a:buClr>
              <a:buSzPct val="120000"/>
            </a:pPr>
            <a:r>
              <a:rPr lang="cs-CZ" sz="1400" b="0" dirty="0"/>
              <a:t>	</a:t>
            </a:r>
            <a:r>
              <a:rPr lang="cs-CZ" sz="1400" b="0" dirty="0" smtClean="0"/>
              <a:t>	- dva modely: IAD, VHD (nikoli multimodální)</a:t>
            </a:r>
          </a:p>
          <a:p>
            <a:pPr>
              <a:spcAft>
                <a:spcPts val="1200"/>
              </a:spcAft>
              <a:buClr>
                <a:srgbClr val="C00000"/>
              </a:buClr>
              <a:buSzPct val="120000"/>
            </a:pPr>
            <a:r>
              <a:rPr lang="cs-CZ" sz="1400" b="0" dirty="0"/>
              <a:t>	</a:t>
            </a:r>
            <a:r>
              <a:rPr lang="cs-CZ" sz="1400" b="0" dirty="0" smtClean="0"/>
              <a:t>	- práce s modelem a prezentace výstupů</a:t>
            </a:r>
          </a:p>
          <a:p>
            <a:pPr>
              <a:spcAft>
                <a:spcPts val="1200"/>
              </a:spcAft>
            </a:pPr>
            <a:r>
              <a:rPr lang="cs-CZ" sz="1400" b="0" dirty="0" smtClean="0"/>
              <a:t>				</a:t>
            </a:r>
            <a:endParaRPr lang="cs-CZ" sz="1400" b="0" dirty="0"/>
          </a:p>
        </p:txBody>
      </p:sp>
      <p:sp>
        <p:nvSpPr>
          <p:cNvPr id="11" name="Obdélník 10"/>
          <p:cNvSpPr/>
          <p:nvPr/>
        </p:nvSpPr>
        <p:spPr>
          <a:xfrm>
            <a:off x="2007565" y="3885436"/>
            <a:ext cx="6948363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>
                <a:solidFill>
                  <a:srgbClr val="3333FF"/>
                </a:solidFill>
              </a:rPr>
              <a:t>EDIP s.r.o.</a:t>
            </a:r>
            <a:r>
              <a:rPr lang="cs-CZ" sz="1400" dirty="0" smtClean="0"/>
              <a:t>	</a:t>
            </a:r>
          </a:p>
          <a:p>
            <a:pPr>
              <a:spcAft>
                <a:spcPts val="1200"/>
              </a:spcAft>
              <a:buClr>
                <a:srgbClr val="C00000"/>
              </a:buClr>
              <a:buSzPct val="120000"/>
            </a:pPr>
            <a:r>
              <a:rPr lang="cs-CZ" sz="1400" b="0" dirty="0"/>
              <a:t>	</a:t>
            </a:r>
            <a:r>
              <a:rPr lang="cs-CZ" sz="1400" b="0" dirty="0" smtClean="0"/>
              <a:t>	- aktualizace</a:t>
            </a:r>
          </a:p>
          <a:p>
            <a:pPr>
              <a:spcAft>
                <a:spcPts val="1200"/>
              </a:spcAft>
            </a:pPr>
            <a:r>
              <a:rPr lang="cs-CZ" sz="1400" b="0" dirty="0"/>
              <a:t>	</a:t>
            </a:r>
            <a:r>
              <a:rPr lang="cs-CZ" sz="1400" b="0" dirty="0" smtClean="0"/>
              <a:t>	- práce s modelem (zakázky města – záměry, PUMP...)</a:t>
            </a:r>
          </a:p>
          <a:p>
            <a:pPr>
              <a:spcAft>
                <a:spcPts val="1200"/>
              </a:spcAft>
            </a:pPr>
            <a:r>
              <a:rPr lang="cs-CZ" sz="1400" b="0" dirty="0"/>
              <a:t>	</a:t>
            </a:r>
            <a:r>
              <a:rPr lang="cs-CZ" sz="1400" b="0" dirty="0" smtClean="0"/>
              <a:t>	- konzultace a technická pomoc</a:t>
            </a:r>
            <a:endParaRPr lang="cs-CZ" sz="1400" b="0" dirty="0"/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107950" y="25649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3436016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Dopravní Model Plzně</a:t>
            </a: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2082801" y="1697038"/>
            <a:ext cx="306526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8775" indent="-3587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C00000"/>
              </a:buClr>
              <a:buFont typeface="+mj-lt"/>
              <a:buAutoNum type="arabicPeriod"/>
            </a:pPr>
            <a:r>
              <a:rPr lang="cs-CZ" sz="1300" dirty="0" smtClean="0">
                <a:solidFill>
                  <a:srgbClr val="3333FF"/>
                </a:solidFill>
                <a:latin typeface="Tahoma" panose="020B0604030504040204" pitchFamily="34" charset="0"/>
              </a:rPr>
              <a:t>Stanovení zdrojů a cílů cest</a:t>
            </a:r>
            <a:endParaRPr lang="cs-CZ" sz="1300" b="0" dirty="0">
              <a:solidFill>
                <a:srgbClr val="3333FF"/>
              </a:solidFill>
              <a:latin typeface="Tahoma" panose="020B0604030504040204" pitchFamily="34" charset="0"/>
            </a:endParaRPr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893" y="4438005"/>
            <a:ext cx="1997756" cy="1535714"/>
          </a:xfrm>
          <a:prstGeom prst="rect">
            <a:avLst/>
          </a:prstGeom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>
                <a:solidFill>
                  <a:srgbClr val="C00000"/>
                </a:solidFill>
              </a:rPr>
              <a:t>Čtyři Stupně 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220" y="4597005"/>
            <a:ext cx="2358959" cy="1928339"/>
          </a:xfrm>
          <a:prstGeom prst="rect">
            <a:avLst/>
          </a:prstGeom>
          <a:ln>
            <a:solidFill>
              <a:schemeClr val="accent4">
                <a:lumMod val="50000"/>
                <a:lumOff val="50000"/>
              </a:schemeClr>
            </a:solidFill>
          </a:ln>
        </p:spPr>
      </p:pic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4932040" y="1692573"/>
            <a:ext cx="305081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8775" indent="-3587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C00000"/>
              </a:buClr>
              <a:buFont typeface="+mj-lt"/>
              <a:buAutoNum type="arabicPeriod" startAt="2"/>
            </a:pPr>
            <a:r>
              <a:rPr lang="cs-CZ" sz="1300" dirty="0" smtClean="0">
                <a:solidFill>
                  <a:srgbClr val="3333FF"/>
                </a:solidFill>
                <a:latin typeface="Tahoma" panose="020B0604030504040204" pitchFamily="34" charset="0"/>
              </a:rPr>
              <a:t>Výpočet směrování proudů</a:t>
            </a:r>
            <a:endParaRPr lang="cs-CZ" sz="1300" b="0" dirty="0">
              <a:solidFill>
                <a:srgbClr val="3333FF"/>
              </a:solidFill>
              <a:latin typeface="Tahoma" panose="020B0604030504040204" pitchFamily="34" charset="0"/>
            </a:endParaRPr>
          </a:p>
        </p:txBody>
      </p:sp>
      <p:sp>
        <p:nvSpPr>
          <p:cNvPr id="14" name="Rectangle 4"/>
          <p:cNvSpPr txBox="1">
            <a:spLocks noChangeArrowheads="1"/>
          </p:cNvSpPr>
          <p:nvPr/>
        </p:nvSpPr>
        <p:spPr bwMode="auto">
          <a:xfrm>
            <a:off x="2082801" y="4149080"/>
            <a:ext cx="23811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8775" indent="-3587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C00000"/>
              </a:buClr>
              <a:buFont typeface="+mj-lt"/>
              <a:buAutoNum type="arabicPeriod" startAt="3"/>
            </a:pPr>
            <a:r>
              <a:rPr lang="cs-CZ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Dělba přepravní práce</a:t>
            </a:r>
            <a:endParaRPr lang="cs-CZ" sz="1300" b="0" dirty="0">
              <a:solidFill>
                <a:schemeClr val="tx1">
                  <a:lumMod val="50000"/>
                  <a:lumOff val="50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932040" y="4149080"/>
            <a:ext cx="285450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8775" indent="-3587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C00000"/>
              </a:buClr>
              <a:buFont typeface="+mj-lt"/>
              <a:buAutoNum type="arabicPeriod" startAt="4"/>
            </a:pPr>
            <a:r>
              <a:rPr lang="cs-CZ" sz="1300" dirty="0" smtClean="0">
                <a:solidFill>
                  <a:srgbClr val="3333FF"/>
                </a:solidFill>
                <a:latin typeface="Tahoma" panose="020B0604030504040204" pitchFamily="34" charset="0"/>
              </a:rPr>
              <a:t>Přidělení proudů do sítě</a:t>
            </a:r>
            <a:endParaRPr lang="cs-CZ" sz="1300" b="0" dirty="0">
              <a:solidFill>
                <a:srgbClr val="3333FF"/>
              </a:solidFill>
              <a:latin typeface="Tahoma" panose="020B0604030504040204" pitchFamily="34" charset="0"/>
            </a:endParaRPr>
          </a:p>
        </p:txBody>
      </p:sp>
      <p:grpSp>
        <p:nvGrpSpPr>
          <p:cNvPr id="16" name="Skupina 15"/>
          <p:cNvGrpSpPr/>
          <p:nvPr/>
        </p:nvGrpSpPr>
        <p:grpSpPr>
          <a:xfrm>
            <a:off x="5021626" y="2008815"/>
            <a:ext cx="2082426" cy="1653665"/>
            <a:chOff x="6264189" y="1164445"/>
            <a:chExt cx="2386268" cy="1893854"/>
          </a:xfrm>
        </p:grpSpPr>
        <p:pic>
          <p:nvPicPr>
            <p:cNvPr id="17" name="Obrázek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4189" y="1164445"/>
              <a:ext cx="2386268" cy="1893854"/>
            </a:xfrm>
            <a:prstGeom prst="rect">
              <a:avLst/>
            </a:prstGeom>
          </p:spPr>
        </p:pic>
        <p:cxnSp>
          <p:nvCxnSpPr>
            <p:cNvPr id="18" name="Přímá spojnice se šipkou 17"/>
            <p:cNvCxnSpPr/>
            <p:nvPr/>
          </p:nvCxnSpPr>
          <p:spPr>
            <a:xfrm flipH="1" flipV="1">
              <a:off x="6948264" y="1546593"/>
              <a:ext cx="964206" cy="14828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Přímá spojnice se šipkou 18"/>
            <p:cNvCxnSpPr/>
            <p:nvPr/>
          </p:nvCxnSpPr>
          <p:spPr>
            <a:xfrm flipH="1">
              <a:off x="7236296" y="2062438"/>
              <a:ext cx="828092" cy="680355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Přímá spojnice se šipkou 19"/>
            <p:cNvCxnSpPr/>
            <p:nvPr/>
          </p:nvCxnSpPr>
          <p:spPr>
            <a:xfrm flipV="1">
              <a:off x="7164288" y="1965715"/>
              <a:ext cx="799611" cy="641595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Přímá spojnice se šipkou 20"/>
            <p:cNvCxnSpPr/>
            <p:nvPr/>
          </p:nvCxnSpPr>
          <p:spPr>
            <a:xfrm>
              <a:off x="6948264" y="1409818"/>
              <a:ext cx="1015635" cy="157042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Přímá spojnice se šipkou 21"/>
            <p:cNvCxnSpPr/>
            <p:nvPr/>
          </p:nvCxnSpPr>
          <p:spPr>
            <a:xfrm flipH="1" flipV="1">
              <a:off x="6488267" y="1736403"/>
              <a:ext cx="275231" cy="936066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Přímá spojnice se šipkou 22"/>
            <p:cNvCxnSpPr/>
            <p:nvPr/>
          </p:nvCxnSpPr>
          <p:spPr>
            <a:xfrm>
              <a:off x="6657224" y="1832725"/>
              <a:ext cx="224793" cy="722772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24" name="Obrázek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959" y="2008815"/>
            <a:ext cx="2083628" cy="1653665"/>
          </a:xfrm>
          <a:prstGeom prst="rect">
            <a:avLst/>
          </a:prstGeom>
        </p:spPr>
      </p:pic>
      <p:pic>
        <p:nvPicPr>
          <p:cNvPr id="25" name="Obrázek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913" y="2924944"/>
            <a:ext cx="2352675" cy="972108"/>
          </a:xfrm>
          <a:prstGeom prst="rect">
            <a:avLst/>
          </a:prstGeom>
          <a:ln>
            <a:solidFill>
              <a:schemeClr val="accent4">
                <a:lumMod val="50000"/>
                <a:lumOff val="50000"/>
              </a:schemeClr>
            </a:solidFill>
          </a:ln>
        </p:spPr>
      </p:pic>
      <p:sp>
        <p:nvSpPr>
          <p:cNvPr id="26" name="Rectangle 4"/>
          <p:cNvSpPr txBox="1">
            <a:spLocks noChangeArrowheads="1"/>
          </p:cNvSpPr>
          <p:nvPr/>
        </p:nvSpPr>
        <p:spPr bwMode="auto">
          <a:xfrm>
            <a:off x="2447764" y="4509120"/>
            <a:ext cx="2088232" cy="283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8288" indent="-26828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300"/>
              </a:spcAft>
              <a:buClr>
                <a:srgbClr val="3333FF"/>
              </a:buClr>
            </a:pPr>
            <a:r>
              <a:rPr lang="cs-CZ" sz="1400" b="0" dirty="0" smtClean="0">
                <a:latin typeface="Tahoma" panose="020B0604030504040204" pitchFamily="34" charset="0"/>
              </a:rPr>
              <a:t>IAD</a:t>
            </a:r>
          </a:p>
        </p:txBody>
      </p:sp>
      <p:sp>
        <p:nvSpPr>
          <p:cNvPr id="27" name="Rectangle 4"/>
          <p:cNvSpPr txBox="1">
            <a:spLocks noChangeArrowheads="1"/>
          </p:cNvSpPr>
          <p:nvPr/>
        </p:nvSpPr>
        <p:spPr bwMode="auto">
          <a:xfrm>
            <a:off x="2456096" y="4807126"/>
            <a:ext cx="2088232" cy="29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cs-CZ"/>
            </a:defPPr>
            <a:lvl1pPr marL="268288" indent="-268288" eaLnBrk="1" hangingPunct="1">
              <a:spcAft>
                <a:spcPts val="300"/>
              </a:spcAft>
              <a:buClr>
                <a:srgbClr val="3333FF"/>
              </a:buClr>
              <a:buChar char="•"/>
              <a:defRPr sz="1400" b="0"/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9pPr>
          </a:lstStyle>
          <a:p>
            <a:r>
              <a:rPr lang="cs-CZ" dirty="0" smtClean="0"/>
              <a:t>VHD</a:t>
            </a:r>
            <a:endParaRPr lang="cs-CZ" dirty="0"/>
          </a:p>
          <a:p>
            <a:endParaRPr lang="cs-CZ" dirty="0"/>
          </a:p>
        </p:txBody>
      </p:sp>
      <p:sp>
        <p:nvSpPr>
          <p:cNvPr id="29" name="Rectangle 4"/>
          <p:cNvSpPr txBox="1">
            <a:spLocks noChangeArrowheads="1"/>
          </p:cNvSpPr>
          <p:nvPr/>
        </p:nvSpPr>
        <p:spPr bwMode="auto">
          <a:xfrm>
            <a:off x="2735796" y="5062056"/>
            <a:ext cx="2088232" cy="710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8288" indent="-26828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200"/>
              </a:spcAft>
              <a:buClr>
                <a:schemeClr val="accent4">
                  <a:lumMod val="50000"/>
                  <a:lumOff val="50000"/>
                </a:schemeClr>
              </a:buClr>
              <a:buFontTx/>
              <a:buChar char="-"/>
            </a:pPr>
            <a:r>
              <a:rPr lang="cs-CZ" sz="1200" b="0" dirty="0" smtClean="0">
                <a:solidFill>
                  <a:schemeClr val="accent4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autobusová</a:t>
            </a:r>
          </a:p>
          <a:p>
            <a:pPr eaLnBrk="1" hangingPunct="1">
              <a:spcBef>
                <a:spcPct val="0"/>
              </a:spcBef>
              <a:spcAft>
                <a:spcPts val="200"/>
              </a:spcAft>
              <a:buClr>
                <a:schemeClr val="accent4">
                  <a:lumMod val="50000"/>
                  <a:lumOff val="50000"/>
                </a:schemeClr>
              </a:buClr>
              <a:buFontTx/>
              <a:buChar char="-"/>
            </a:pPr>
            <a:r>
              <a:rPr lang="cs-CZ" sz="1200" b="0" dirty="0" smtClean="0">
                <a:solidFill>
                  <a:schemeClr val="accent4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železniční</a:t>
            </a:r>
          </a:p>
          <a:p>
            <a:pPr eaLnBrk="1" hangingPunct="1">
              <a:spcBef>
                <a:spcPct val="0"/>
              </a:spcBef>
              <a:spcAft>
                <a:spcPts val="200"/>
              </a:spcAft>
              <a:buClr>
                <a:schemeClr val="accent4">
                  <a:lumMod val="50000"/>
                  <a:lumOff val="50000"/>
                </a:schemeClr>
              </a:buClr>
              <a:buFontTx/>
              <a:buChar char="-"/>
            </a:pPr>
            <a:r>
              <a:rPr lang="cs-CZ" sz="1200" b="0" dirty="0" smtClean="0">
                <a:solidFill>
                  <a:schemeClr val="accent4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MHD …</a:t>
            </a:r>
          </a:p>
        </p:txBody>
      </p:sp>
      <p:sp>
        <p:nvSpPr>
          <p:cNvPr id="30" name="Rectangle 4"/>
          <p:cNvSpPr txBox="1">
            <a:spLocks noChangeArrowheads="1"/>
          </p:cNvSpPr>
          <p:nvPr/>
        </p:nvSpPr>
        <p:spPr bwMode="auto">
          <a:xfrm>
            <a:off x="3656660" y="3138330"/>
            <a:ext cx="735320" cy="50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8775" indent="-3587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eaLnBrk="1" hangingPunct="1">
              <a:buNone/>
            </a:pPr>
            <a:r>
              <a:rPr lang="cs-CZ" sz="1100" i="1" dirty="0">
                <a:latin typeface="Tahoma" panose="020B0604030504040204" pitchFamily="34" charset="0"/>
              </a:rPr>
              <a:t>s</a:t>
            </a:r>
            <a:r>
              <a:rPr lang="cs-CZ" sz="1100" i="1" dirty="0" smtClean="0">
                <a:latin typeface="Tahoma" panose="020B0604030504040204" pitchFamily="34" charset="0"/>
              </a:rPr>
              <a:t>íť</a:t>
            </a:r>
          </a:p>
          <a:p>
            <a:pPr marL="0" indent="0" eaLnBrk="1" hangingPunct="1">
              <a:buNone/>
            </a:pPr>
            <a:r>
              <a:rPr lang="cs-CZ" sz="1100" i="1" dirty="0" smtClean="0">
                <a:latin typeface="Tahoma" panose="020B0604030504040204" pitchFamily="34" charset="0"/>
              </a:rPr>
              <a:t>zóny</a:t>
            </a:r>
            <a:endParaRPr lang="cs-CZ" sz="1100" i="1" dirty="0">
              <a:latin typeface="Tahoma" panose="020B0604030504040204" pitchFamily="34" charset="0"/>
            </a:endParaRPr>
          </a:p>
        </p:txBody>
      </p:sp>
      <p:sp>
        <p:nvSpPr>
          <p:cNvPr id="31" name="Rectangle 4"/>
          <p:cNvSpPr txBox="1">
            <a:spLocks noChangeArrowheads="1"/>
          </p:cNvSpPr>
          <p:nvPr/>
        </p:nvSpPr>
        <p:spPr bwMode="auto">
          <a:xfrm>
            <a:off x="7092347" y="2632234"/>
            <a:ext cx="675878" cy="284674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>
            <a:lvl1pPr marL="358775" indent="-3587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eaLnBrk="1" hangingPunct="1">
              <a:buNone/>
            </a:pPr>
            <a:r>
              <a:rPr lang="cs-CZ" sz="1100" i="1" dirty="0" smtClean="0">
                <a:latin typeface="Tahoma" panose="020B0604030504040204" pitchFamily="34" charset="0"/>
              </a:rPr>
              <a:t>matice</a:t>
            </a:r>
            <a:endParaRPr lang="cs-CZ" sz="1100" i="1" dirty="0">
              <a:latin typeface="Tahoma" panose="020B0604030504040204" pitchFamily="34" charset="0"/>
            </a:endParaRPr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4988224" y="5967178"/>
            <a:ext cx="1527992" cy="48615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>
            <a:lvl1pPr marL="358775" indent="-3587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eaLnBrk="1" hangingPunct="1">
              <a:buNone/>
            </a:pPr>
            <a:r>
              <a:rPr lang="cs-CZ" sz="1100" i="1" dirty="0">
                <a:latin typeface="Tahoma" panose="020B0604030504040204" pitchFamily="34" charset="0"/>
              </a:rPr>
              <a:t>p</a:t>
            </a:r>
            <a:r>
              <a:rPr lang="cs-CZ" sz="1100" i="1" dirty="0" smtClean="0">
                <a:latin typeface="Tahoma" panose="020B0604030504040204" pitchFamily="34" charset="0"/>
              </a:rPr>
              <a:t>řidělení proudů na síť</a:t>
            </a:r>
            <a:endParaRPr lang="cs-CZ" sz="1100" i="1" dirty="0">
              <a:latin typeface="Tahoma" panose="020B0604030504040204" pitchFamily="34" charset="0"/>
            </a:endParaRPr>
          </a:p>
        </p:txBody>
      </p:sp>
      <p:sp>
        <p:nvSpPr>
          <p:cNvPr id="33" name="Rectangle 4"/>
          <p:cNvSpPr txBox="1">
            <a:spLocks noChangeArrowheads="1"/>
          </p:cNvSpPr>
          <p:nvPr/>
        </p:nvSpPr>
        <p:spPr bwMode="auto">
          <a:xfrm>
            <a:off x="7802430" y="6021288"/>
            <a:ext cx="1126054" cy="468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8775" indent="-3587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eaLnBrk="1" hangingPunct="1">
              <a:buNone/>
            </a:pPr>
            <a:r>
              <a:rPr lang="cs-CZ" sz="1100" i="1" dirty="0">
                <a:latin typeface="Tahoma" panose="020B0604030504040204" pitchFamily="34" charset="0"/>
              </a:rPr>
              <a:t>z</a:t>
            </a:r>
            <a:r>
              <a:rPr lang="cs-CZ" sz="1100" i="1" dirty="0" smtClean="0">
                <a:latin typeface="Tahoma" panose="020B0604030504040204" pitchFamily="34" charset="0"/>
              </a:rPr>
              <a:t>atížení sítě</a:t>
            </a:r>
          </a:p>
          <a:p>
            <a:pPr marL="0" indent="0" eaLnBrk="1" hangingPunct="1">
              <a:buNone/>
            </a:pPr>
            <a:r>
              <a:rPr lang="cs-CZ" sz="1100" i="1" dirty="0" smtClean="0">
                <a:latin typeface="Tahoma" panose="020B0604030504040204" pitchFamily="34" charset="0"/>
              </a:rPr>
              <a:t>model</a:t>
            </a:r>
            <a:endParaRPr lang="cs-CZ" sz="1100" i="1" dirty="0">
              <a:latin typeface="Tahoma" panose="020B0604030504040204" pitchFamily="34" charset="0"/>
            </a:endParaRPr>
          </a:p>
        </p:txBody>
      </p:sp>
      <p:sp>
        <p:nvSpPr>
          <p:cNvPr id="28" name="AutoShape 6"/>
          <p:cNvSpPr>
            <a:spLocks noChangeArrowheads="1"/>
          </p:cNvSpPr>
          <p:nvPr/>
        </p:nvSpPr>
        <p:spPr bwMode="auto">
          <a:xfrm>
            <a:off x="107950" y="25649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8707427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>
                <a:solidFill>
                  <a:srgbClr val="C00000"/>
                </a:solidFill>
              </a:rPr>
              <a:t>Komunikační Síť a zóny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pic>
        <p:nvPicPr>
          <p:cNvPr id="14" name="Picture 2" descr="Centr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066" y="1742354"/>
            <a:ext cx="5648277" cy="3946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Dopravní model Plzně</a:t>
            </a:r>
            <a:endParaRPr lang="cs-CZ" sz="1800" cap="all" dirty="0"/>
          </a:p>
        </p:txBody>
      </p:sp>
      <p:sp>
        <p:nvSpPr>
          <p:cNvPr id="17" name="Obdélník 16"/>
          <p:cNvSpPr/>
          <p:nvPr/>
        </p:nvSpPr>
        <p:spPr>
          <a:xfrm>
            <a:off x="2016125" y="5877272"/>
            <a:ext cx="672906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/>
              <a:t>Uliční graf (úseky, uzly)</a:t>
            </a:r>
            <a:endParaRPr lang="cs-CZ" sz="1400" dirty="0"/>
          </a:p>
          <a:p>
            <a:pPr marL="285750" indent="-285750">
              <a:spcAft>
                <a:spcPts val="12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/>
              <a:t>Urbanistické obvody</a:t>
            </a:r>
            <a:endParaRPr lang="cs-CZ" sz="1400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625" t="6235" r="14692" b="6582"/>
          <a:stretch/>
        </p:blipFill>
        <p:spPr>
          <a:xfrm>
            <a:off x="4824028" y="2707332"/>
            <a:ext cx="4238321" cy="3926024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107950" y="25649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8267473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636" y="2780928"/>
            <a:ext cx="4968552" cy="2798843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>
                <a:solidFill>
                  <a:srgbClr val="C00000"/>
                </a:solidFill>
              </a:rPr>
              <a:t>Kapacitně závislé zatěžování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Dopravní model Plzně</a:t>
            </a:r>
            <a:endParaRPr lang="cs-CZ" sz="1800" cap="all" dirty="0"/>
          </a:p>
        </p:txBody>
      </p:sp>
      <p:sp>
        <p:nvSpPr>
          <p:cNvPr id="17" name="Obdélník 16"/>
          <p:cNvSpPr/>
          <p:nvPr/>
        </p:nvSpPr>
        <p:spPr>
          <a:xfrm>
            <a:off x="2016125" y="5877272"/>
            <a:ext cx="67290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/>
              <a:t>Křižovatková data – řadicí pruhy, světelná signalizace</a:t>
            </a:r>
            <a:endParaRPr lang="cs-CZ" sz="1400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126" y="1664867"/>
            <a:ext cx="3247276" cy="2808250"/>
          </a:xfrm>
          <a:prstGeom prst="rect">
            <a:avLst/>
          </a:prstGeom>
        </p:spPr>
      </p:pic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107950" y="25649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3938117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>
                <a:solidFill>
                  <a:srgbClr val="C00000"/>
                </a:solidFill>
              </a:rPr>
              <a:t>Stav 2015 – celodenní intenzita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Dopravní model Plzně</a:t>
            </a:r>
            <a:endParaRPr lang="cs-CZ" sz="1800" cap="all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607" y="2132856"/>
            <a:ext cx="7174901" cy="3744416"/>
          </a:xfrm>
          <a:prstGeom prst="rect">
            <a:avLst/>
          </a:prstGeom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107950" y="25649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1931152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Modelování scénářů pump</a:t>
            </a:r>
            <a:endParaRPr lang="cs-CZ" sz="1800" cap="all" dirty="0"/>
          </a:p>
        </p:txBody>
      </p:sp>
      <p:pic>
        <p:nvPicPr>
          <p:cNvPr id="6" name="Obrázek 5" descr="C:\Users\Honza New\Documents\JanS\Prezentace-Publikace\Konference\Konference CDV 2016\obrázky\2_scenare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5" y="1844824"/>
            <a:ext cx="6012259" cy="284431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Obdélník 6"/>
          <p:cNvSpPr/>
          <p:nvPr/>
        </p:nvSpPr>
        <p:spPr>
          <a:xfrm>
            <a:off x="2016125" y="4902840"/>
            <a:ext cx="672906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>
                <a:solidFill>
                  <a:srgbClr val="3333FF"/>
                </a:solidFill>
              </a:rPr>
              <a:t>Každý scénář charakterizován balíčkem opatření </a:t>
            </a:r>
          </a:p>
          <a:p>
            <a:pPr marL="1200150" lvl="2" indent="-285750"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</a:pPr>
            <a:r>
              <a:rPr lang="cs-CZ" sz="1400" dirty="0" smtClean="0"/>
              <a:t>Pro IAD</a:t>
            </a:r>
          </a:p>
          <a:p>
            <a:pPr marL="1200150" lvl="2" indent="-285750"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</a:pPr>
            <a:r>
              <a:rPr lang="cs-CZ" sz="1400" dirty="0" smtClean="0"/>
              <a:t>Pro VHD</a:t>
            </a:r>
            <a:endParaRPr lang="cs-CZ" sz="1400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>
                <a:solidFill>
                  <a:srgbClr val="C00000"/>
                </a:solidFill>
              </a:rPr>
              <a:t>scénáře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107950" y="25649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4413802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Modelování scénářů pump</a:t>
            </a:r>
            <a:endParaRPr lang="cs-CZ" sz="1800" cap="all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>
                <a:solidFill>
                  <a:srgbClr val="C00000"/>
                </a:solidFill>
              </a:rPr>
              <a:t>Zásobníky opatření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" y="1916832"/>
            <a:ext cx="9129025" cy="3324960"/>
          </a:xfrm>
          <a:prstGeom prst="rect">
            <a:avLst/>
          </a:prstGeom>
        </p:spPr>
      </p:pic>
      <p:sp>
        <p:nvSpPr>
          <p:cNvPr id="4" name="Šipka dolů 3"/>
          <p:cNvSpPr/>
          <p:nvPr/>
        </p:nvSpPr>
        <p:spPr>
          <a:xfrm rot="2808825">
            <a:off x="6793192" y="1544417"/>
            <a:ext cx="161813" cy="759197"/>
          </a:xfrm>
          <a:prstGeom prst="downArrow">
            <a:avLst>
              <a:gd name="adj1" fmla="val 50000"/>
              <a:gd name="adj2" fmla="val 96623"/>
            </a:avLst>
          </a:prstGeom>
          <a:solidFill>
            <a:srgbClr val="FFC000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6372200" y="2312877"/>
            <a:ext cx="2700300" cy="29289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775742232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Modelování scénářů pump</a:t>
            </a:r>
            <a:endParaRPr lang="cs-CZ" sz="1800" cap="all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>
                <a:solidFill>
                  <a:srgbClr val="C00000"/>
                </a:solidFill>
              </a:rPr>
              <a:t>Kompletní opatření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125" y="1733972"/>
            <a:ext cx="7121778" cy="4930462"/>
          </a:xfrm>
          <a:prstGeom prst="rect">
            <a:avLst/>
          </a:prstGeom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107950" y="25649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6324775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Město Plzeň</a:t>
            </a:r>
            <a:endParaRPr lang="cs-CZ" sz="1800" cap="all" dirty="0"/>
          </a:p>
        </p:txBody>
      </p:sp>
      <p:sp>
        <p:nvSpPr>
          <p:cNvPr id="10243" name="AutoShape 6"/>
          <p:cNvSpPr>
            <a:spLocks noChangeArrowheads="1"/>
          </p:cNvSpPr>
          <p:nvPr/>
        </p:nvSpPr>
        <p:spPr bwMode="auto">
          <a:xfrm>
            <a:off x="107950" y="1304764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2016125" y="1376772"/>
            <a:ext cx="672906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buClr>
                <a:srgbClr val="3333FF"/>
              </a:buClr>
              <a:buSzPct val="120000"/>
            </a:pPr>
            <a:r>
              <a:rPr lang="cs-CZ" sz="1400" dirty="0" smtClean="0">
                <a:solidFill>
                  <a:srgbClr val="C00000"/>
                </a:solidFill>
              </a:rPr>
              <a:t>Rozloha: </a:t>
            </a:r>
            <a:r>
              <a:rPr lang="cs-CZ" sz="1400" dirty="0" smtClean="0"/>
              <a:t>		</a:t>
            </a:r>
            <a:r>
              <a:rPr lang="cs-CZ" sz="1400" dirty="0" smtClean="0">
                <a:solidFill>
                  <a:srgbClr val="3333FF"/>
                </a:solidFill>
              </a:rPr>
              <a:t>137,67 km</a:t>
            </a:r>
            <a:r>
              <a:rPr lang="cs-CZ" sz="1400" baseline="30000" dirty="0" smtClean="0">
                <a:solidFill>
                  <a:srgbClr val="3333FF"/>
                </a:solidFill>
              </a:rPr>
              <a:t>2</a:t>
            </a:r>
            <a:endParaRPr lang="cs-CZ" sz="1400" dirty="0" smtClean="0">
              <a:solidFill>
                <a:srgbClr val="3333FF"/>
              </a:solidFill>
            </a:endParaRPr>
          </a:p>
          <a:p>
            <a:pPr>
              <a:spcAft>
                <a:spcPts val="1200"/>
              </a:spcAft>
              <a:buClr>
                <a:srgbClr val="3333FF"/>
              </a:buClr>
              <a:buSzPct val="120000"/>
            </a:pPr>
            <a:r>
              <a:rPr lang="cs-CZ" sz="1400" dirty="0" smtClean="0">
                <a:solidFill>
                  <a:srgbClr val="C00000"/>
                </a:solidFill>
              </a:rPr>
              <a:t>Počet obyvatel:</a:t>
            </a:r>
            <a:r>
              <a:rPr lang="cs-CZ" sz="1400" dirty="0" smtClean="0"/>
              <a:t>	</a:t>
            </a:r>
            <a:r>
              <a:rPr lang="cs-CZ" sz="1400" dirty="0" smtClean="0">
                <a:solidFill>
                  <a:srgbClr val="3333FF"/>
                </a:solidFill>
              </a:rPr>
              <a:t>169 858</a:t>
            </a:r>
            <a:endParaRPr lang="cs-CZ" sz="1400" dirty="0">
              <a:solidFill>
                <a:srgbClr val="3333FF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124" y="2187638"/>
            <a:ext cx="7021817" cy="41936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50222150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Modelování scénářů pump</a:t>
            </a:r>
            <a:endParaRPr lang="cs-CZ" sz="1800" cap="all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>
                <a:solidFill>
                  <a:srgbClr val="C00000"/>
                </a:solidFill>
              </a:rPr>
              <a:t>Rozdíl stavů IAD (výhledový – základní)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317" y="1736402"/>
            <a:ext cx="6476235" cy="4896953"/>
          </a:xfrm>
          <a:prstGeom prst="rect">
            <a:avLst/>
          </a:prstGeom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107950" y="25649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167359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Modelování scénářů pump</a:t>
            </a:r>
            <a:endParaRPr lang="cs-CZ" sz="1800" cap="all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>
                <a:solidFill>
                  <a:srgbClr val="C00000"/>
                </a:solidFill>
              </a:rPr>
              <a:t>Výhledový stav VHD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316" y="1725272"/>
            <a:ext cx="6476851" cy="4800072"/>
          </a:xfrm>
          <a:prstGeom prst="rect">
            <a:avLst/>
          </a:prstGeom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107950" y="25649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1551714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Modelování scénářů pump</a:t>
            </a:r>
            <a:endParaRPr lang="cs-CZ" sz="1800" cap="all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>
                <a:solidFill>
                  <a:srgbClr val="C00000"/>
                </a:solidFill>
              </a:rPr>
              <a:t>Dopravní oblasti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008" y="2060848"/>
            <a:ext cx="3692128" cy="3317176"/>
          </a:xfrm>
          <a:prstGeom prst="rect">
            <a:avLst/>
          </a:prstGeom>
        </p:spPr>
      </p:pic>
      <p:sp>
        <p:nvSpPr>
          <p:cNvPr id="9" name="Obdélník 8"/>
          <p:cNvSpPr/>
          <p:nvPr/>
        </p:nvSpPr>
        <p:spPr>
          <a:xfrm>
            <a:off x="2035560" y="5409220"/>
            <a:ext cx="6729063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rgbClr val="C00000"/>
              </a:buClr>
              <a:buSzPct val="120000"/>
            </a:pPr>
            <a:r>
              <a:rPr lang="cs-CZ" sz="1400" dirty="0" smtClean="0"/>
              <a:t>Efektivní zkoumání:</a:t>
            </a:r>
          </a:p>
          <a:p>
            <a:pPr marL="1200150" lvl="2" indent="-285750">
              <a:spcAft>
                <a:spcPts val="600"/>
              </a:spcAft>
              <a:buSzPct val="120000"/>
              <a:buFont typeface="Arial" panose="020B0604020202020204" pitchFamily="34" charset="0"/>
              <a:buChar char="•"/>
            </a:pPr>
            <a:r>
              <a:rPr lang="cs-CZ" sz="1400" b="0" dirty="0" smtClean="0"/>
              <a:t>matice </a:t>
            </a:r>
            <a:r>
              <a:rPr lang="cs-CZ" sz="1400" b="0" dirty="0"/>
              <a:t>přepravních vztahů</a:t>
            </a:r>
          </a:p>
          <a:p>
            <a:pPr marL="1200150" lvl="2" indent="-285750">
              <a:spcAft>
                <a:spcPts val="600"/>
              </a:spcAft>
              <a:buSzPct val="120000"/>
              <a:buFont typeface="Arial" panose="020B0604020202020204" pitchFamily="34" charset="0"/>
              <a:buChar char="•"/>
            </a:pPr>
            <a:r>
              <a:rPr lang="cs-CZ" sz="1400" b="0" dirty="0"/>
              <a:t>analýza přepravních intenzit</a:t>
            </a:r>
          </a:p>
          <a:p>
            <a:pPr marL="1200150" lvl="2" indent="-285750">
              <a:spcAft>
                <a:spcPts val="600"/>
              </a:spcAft>
              <a:buSzPct val="120000"/>
              <a:buFont typeface="Arial" panose="020B0604020202020204" pitchFamily="34" charset="0"/>
              <a:buChar char="•"/>
            </a:pPr>
            <a:r>
              <a:rPr lang="cs-CZ" sz="1400" b="0" dirty="0"/>
              <a:t>podílu zdrojové / tranzitní dopravy</a:t>
            </a:r>
          </a:p>
        </p:txBody>
      </p:sp>
      <p:sp>
        <p:nvSpPr>
          <p:cNvPr id="10" name="Obdélník 9"/>
          <p:cNvSpPr/>
          <p:nvPr/>
        </p:nvSpPr>
        <p:spPr>
          <a:xfrm>
            <a:off x="2035560" y="1751784"/>
            <a:ext cx="702945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C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>
                <a:solidFill>
                  <a:srgbClr val="3333FF"/>
                </a:solidFill>
              </a:rPr>
              <a:t>11 vnitřních dopravních oblastí + 7 </a:t>
            </a:r>
            <a:r>
              <a:rPr lang="cs-CZ" sz="1400" dirty="0">
                <a:solidFill>
                  <a:srgbClr val="3333FF"/>
                </a:solidFill>
              </a:rPr>
              <a:t>externích zón příměstských </a:t>
            </a:r>
            <a:r>
              <a:rPr lang="cs-CZ" sz="1400" dirty="0" smtClean="0">
                <a:solidFill>
                  <a:srgbClr val="3333FF"/>
                </a:solidFill>
              </a:rPr>
              <a:t>oblastí</a:t>
            </a: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107950" y="25649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9678254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Modelování scénářů pump</a:t>
            </a:r>
            <a:endParaRPr lang="cs-CZ" sz="1800" cap="all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>
                <a:solidFill>
                  <a:srgbClr val="C00000"/>
                </a:solidFill>
              </a:rPr>
              <a:t>Ukazatele výkonnosti IAD – kordón centra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723" y="1713440"/>
            <a:ext cx="6774461" cy="4739896"/>
          </a:xfrm>
          <a:prstGeom prst="rect">
            <a:avLst/>
          </a:prstGeom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107950" y="25649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8987104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Modelování scénářů pump</a:t>
            </a:r>
            <a:endParaRPr lang="cs-CZ" sz="1800" cap="all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125" y="1738305"/>
            <a:ext cx="7077075" cy="4800600"/>
          </a:xfrm>
          <a:prstGeom prst="rect">
            <a:avLst/>
          </a:prstGeom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>
                <a:solidFill>
                  <a:srgbClr val="C00000"/>
                </a:solidFill>
              </a:rPr>
              <a:t>Ukazatele výkonnosti IAD – kordón centra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107950" y="25649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9386208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Modelování scénářů pump</a:t>
            </a:r>
            <a:endParaRPr lang="cs-CZ" sz="1800" cap="all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>
                <a:solidFill>
                  <a:srgbClr val="C00000"/>
                </a:solidFill>
              </a:rPr>
              <a:t>Ukazatele výkonnosti IAD a VHD – město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028" y="1732626"/>
            <a:ext cx="7062472" cy="4077462"/>
          </a:xfrm>
          <a:prstGeom prst="rect">
            <a:avLst/>
          </a:prstGeom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107950" y="25649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512594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Modelování scénářů pump</a:t>
            </a:r>
            <a:endParaRPr lang="cs-CZ" sz="1800" cap="all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>
                <a:solidFill>
                  <a:srgbClr val="C00000"/>
                </a:solidFill>
              </a:rPr>
              <a:t>Absence multimodálního modelu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2016125" y="1772816"/>
            <a:ext cx="6552319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cs-CZ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Oddělené úrovně modelovacích prací – IAD a VHD</a:t>
            </a:r>
          </a:p>
          <a:p>
            <a:pPr marL="285750" indent="-285750">
              <a:spcAft>
                <a:spcPts val="12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cs-CZ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Dělba </a:t>
            </a:r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  <a:t>přepravní práce </a:t>
            </a:r>
            <a:r>
              <a:rPr lang="cs-CZ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- simulována </a:t>
            </a:r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  <a:t>přepočtem </a:t>
            </a:r>
            <a:r>
              <a:rPr lang="cs-CZ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matic</a:t>
            </a:r>
          </a:p>
          <a:p>
            <a:pPr>
              <a:spcAft>
                <a:spcPts val="1200"/>
              </a:spcAft>
              <a:buClr>
                <a:srgbClr val="C00000"/>
              </a:buClr>
            </a:pPr>
            <a:r>
              <a:rPr lang="cs-CZ" dirty="0" smtClean="0">
                <a:solidFill>
                  <a:srgbClr val="3333F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Výhledový stav: </a:t>
            </a:r>
          </a:p>
          <a:p>
            <a:pPr marL="285750" indent="-285750">
              <a:spcAft>
                <a:spcPts val="12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cs-CZ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počet </a:t>
            </a:r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  <a:t>cest </a:t>
            </a:r>
            <a:r>
              <a:rPr lang="cs-CZ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IAD</a:t>
            </a:r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  <a:t> do centra se sníží o </a:t>
            </a:r>
            <a:r>
              <a:rPr lang="cs-CZ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20%</a:t>
            </a:r>
          </a:p>
          <a:p>
            <a:pPr marL="285750" indent="-285750">
              <a:spcAft>
                <a:spcPts val="12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cs-CZ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současné </a:t>
            </a:r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  <a:t>navýšení počtu cest </a:t>
            </a:r>
            <a:r>
              <a:rPr lang="cs-CZ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VHD</a:t>
            </a:r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  <a:t> do centra o 7,7% </a:t>
            </a:r>
            <a:endParaRPr lang="cs-CZ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268288">
              <a:spcAft>
                <a:spcPts val="1200"/>
              </a:spcAft>
              <a:buClr>
                <a:srgbClr val="C00000"/>
              </a:buClr>
            </a:pPr>
            <a:r>
              <a:rPr lang="cs-CZ" b="0" i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pravidlo</a:t>
            </a:r>
            <a:r>
              <a:rPr lang="cs-CZ" b="0" i="1" dirty="0">
                <a:latin typeface="Arial" panose="020B0604020202020204" pitchFamily="34" charset="0"/>
                <a:ea typeface="Times New Roman" panose="02020603050405020304" pitchFamily="18" charset="0"/>
              </a:rPr>
              <a:t>: o kolik dojde ke snížení počtu cest IAD, o tolik se zvýší počet cest M</a:t>
            </a:r>
            <a:r>
              <a:rPr lang="cs-CZ" b="0" i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HD </a:t>
            </a:r>
            <a:r>
              <a:rPr lang="cs-CZ" b="0" i="1" dirty="0">
                <a:latin typeface="Arial" panose="020B0604020202020204" pitchFamily="34" charset="0"/>
                <a:ea typeface="Times New Roman" panose="02020603050405020304" pitchFamily="18" charset="0"/>
              </a:rPr>
              <a:t>+ veřejná linková + osobní železniční + cyklistická + </a:t>
            </a:r>
            <a:r>
              <a:rPr lang="cs-CZ" b="0" i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motocykly</a:t>
            </a:r>
            <a:endParaRPr lang="cs-CZ" b="0" i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1200"/>
              </a:spcAft>
              <a:buClr>
                <a:srgbClr val="C00000"/>
              </a:buClr>
            </a:pPr>
            <a:r>
              <a:rPr lang="cs-CZ" dirty="0" smtClean="0">
                <a:solidFill>
                  <a:srgbClr val="3333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Výchozí podmínka pro oblast centra: </a:t>
            </a:r>
          </a:p>
          <a:p>
            <a:pPr marL="285750" indent="-285750">
              <a:spcAft>
                <a:spcPts val="12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cs-CZ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počet </a:t>
            </a:r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cest IAD (voz/24h) a MHD (os/24h) byl v poměru </a:t>
            </a:r>
            <a:r>
              <a:rPr lang="cs-CZ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: </a:t>
            </a:r>
            <a:r>
              <a:rPr lang="cs-CZ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2,3</a:t>
            </a:r>
          </a:p>
          <a:p>
            <a:pPr marL="268288">
              <a:spcAft>
                <a:spcPts val="1200"/>
              </a:spcAft>
              <a:buClr>
                <a:srgbClr val="C00000"/>
              </a:buClr>
            </a:pPr>
            <a:r>
              <a:rPr lang="cs-CZ" b="0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(poměr vyplývá z průměrné obsazenosti </a:t>
            </a:r>
            <a:r>
              <a:rPr lang="cs-CZ" b="0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osobních vozidel v </a:t>
            </a:r>
            <a:r>
              <a:rPr lang="cs-CZ" b="0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Plzni)</a:t>
            </a:r>
            <a:endParaRPr lang="cs-CZ" b="0" i="1" dirty="0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107950" y="25649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8070343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Modelování scénářů </a:t>
            </a:r>
            <a:r>
              <a:rPr lang="cs-CZ" sz="1800" cap="all" dirty="0" smtClean="0"/>
              <a:t>a opatření</a:t>
            </a:r>
            <a:endParaRPr lang="cs-CZ" sz="1800" cap="all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>
                <a:solidFill>
                  <a:srgbClr val="C00000"/>
                </a:solidFill>
              </a:rPr>
              <a:t>shrnutí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2016125" y="1872114"/>
            <a:ext cx="7121778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24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cs-CZ" sz="1800" dirty="0" smtClean="0">
                <a:latin typeface="+mj-lt"/>
              </a:rPr>
              <a:t>umožňuje argumentační kontinuitu </a:t>
            </a:r>
            <a:r>
              <a:rPr lang="cs-CZ" sz="1800" dirty="0" smtClean="0">
                <a:latin typeface="+mj-lt"/>
              </a:rPr>
              <a:t>mezi územním </a:t>
            </a:r>
            <a:r>
              <a:rPr lang="cs-CZ" sz="1800" dirty="0" smtClean="0">
                <a:latin typeface="+mj-lt"/>
              </a:rPr>
              <a:t>                 a </a:t>
            </a:r>
            <a:r>
              <a:rPr lang="cs-CZ" sz="1800" dirty="0" smtClean="0">
                <a:latin typeface="+mj-lt"/>
              </a:rPr>
              <a:t>dopravním </a:t>
            </a:r>
            <a:r>
              <a:rPr lang="cs-CZ" sz="1800" dirty="0" smtClean="0">
                <a:latin typeface="+mj-lt"/>
              </a:rPr>
              <a:t>plánování v</a:t>
            </a:r>
            <a:r>
              <a:rPr lang="cs-CZ" sz="1800" dirty="0" smtClean="0">
                <a:latin typeface="+mj-lt"/>
              </a:rPr>
              <a:t> rámci </a:t>
            </a:r>
            <a:r>
              <a:rPr lang="cs-CZ" sz="1800" dirty="0" smtClean="0">
                <a:latin typeface="+mj-lt"/>
              </a:rPr>
              <a:t>všech </a:t>
            </a:r>
            <a:r>
              <a:rPr lang="cs-CZ" sz="1800" dirty="0" smtClean="0">
                <a:latin typeface="+mj-lt"/>
              </a:rPr>
              <a:t>koncepčních </a:t>
            </a:r>
            <a:r>
              <a:rPr lang="cs-CZ" sz="1800" dirty="0" smtClean="0">
                <a:latin typeface="+mj-lt"/>
              </a:rPr>
              <a:t>materiálů (nejen PUM)</a:t>
            </a:r>
          </a:p>
          <a:p>
            <a:pPr marL="285750" indent="-285750">
              <a:spcAft>
                <a:spcPts val="24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cs-CZ" sz="1800" dirty="0" smtClean="0">
                <a:latin typeface="+mj-lt"/>
                <a:ea typeface="Times New Roman" panose="02020603050405020304" pitchFamily="18" charset="0"/>
              </a:rPr>
              <a:t>n</a:t>
            </a:r>
            <a:r>
              <a:rPr lang="cs-CZ" sz="1800" dirty="0" smtClean="0">
                <a:latin typeface="+mj-lt"/>
                <a:ea typeface="Times New Roman" panose="02020603050405020304" pitchFamily="18" charset="0"/>
              </a:rPr>
              <a:t>e všechna opatření jsou </a:t>
            </a:r>
            <a:r>
              <a:rPr lang="cs-CZ" sz="1800" dirty="0" err="1" smtClean="0">
                <a:latin typeface="+mj-lt"/>
                <a:ea typeface="Times New Roman" panose="02020603050405020304" pitchFamily="18" charset="0"/>
              </a:rPr>
              <a:t>modelovatelná</a:t>
            </a:r>
            <a:r>
              <a:rPr lang="cs-CZ" sz="1800" dirty="0" smtClean="0">
                <a:latin typeface="+mj-lt"/>
                <a:ea typeface="Times New Roman" panose="02020603050405020304" pitchFamily="18" charset="0"/>
              </a:rPr>
              <a:t> (vliv „měkkých“ opatření)</a:t>
            </a:r>
          </a:p>
          <a:p>
            <a:pPr marL="285750" indent="-285750">
              <a:spcAft>
                <a:spcPts val="24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cs-CZ" sz="1800" dirty="0" smtClean="0">
                <a:latin typeface="+mj-lt"/>
              </a:rPr>
              <a:t>e</a:t>
            </a:r>
            <a:r>
              <a:rPr lang="cs-CZ" sz="1800" dirty="0" smtClean="0">
                <a:latin typeface="+mj-lt"/>
              </a:rPr>
              <a:t>fekt při úplné realizaci </a:t>
            </a:r>
            <a:r>
              <a:rPr lang="cs-CZ" sz="1800" dirty="0" smtClean="0">
                <a:latin typeface="+mj-lt"/>
              </a:rPr>
              <a:t>všech balíků </a:t>
            </a:r>
            <a:r>
              <a:rPr lang="cs-CZ" sz="1800" dirty="0" smtClean="0">
                <a:latin typeface="+mj-lt"/>
              </a:rPr>
              <a:t>opatření (Plzeň r. 2025)</a:t>
            </a:r>
            <a:endParaRPr lang="cs-CZ" sz="1800" dirty="0" smtClean="0">
              <a:latin typeface="+mj-lt"/>
              <a:ea typeface="Times New Roman" panose="02020603050405020304" pitchFamily="18" charset="0"/>
            </a:endParaRPr>
          </a:p>
          <a:p>
            <a:pPr marL="285750" indent="-285750">
              <a:spcAft>
                <a:spcPts val="24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cs-CZ" sz="1800" dirty="0" smtClean="0">
                <a:latin typeface="+mj-lt"/>
                <a:ea typeface="Times New Roman" panose="02020603050405020304" pitchFamily="18" charset="0"/>
              </a:rPr>
              <a:t>p</a:t>
            </a:r>
            <a:r>
              <a:rPr lang="cs-CZ" sz="1800" dirty="0" smtClean="0">
                <a:latin typeface="+mj-lt"/>
                <a:ea typeface="Times New Roman" panose="02020603050405020304" pitchFamily="18" charset="0"/>
              </a:rPr>
              <a:t>otřeba </a:t>
            </a:r>
            <a:r>
              <a:rPr lang="cs-CZ" sz="1800" dirty="0" err="1" smtClean="0">
                <a:latin typeface="+mj-lt"/>
                <a:ea typeface="Times New Roman" panose="02020603050405020304" pitchFamily="18" charset="0"/>
              </a:rPr>
              <a:t>multimodálního</a:t>
            </a:r>
            <a:r>
              <a:rPr lang="cs-CZ" sz="1800" dirty="0" smtClean="0">
                <a:latin typeface="+mj-lt"/>
                <a:ea typeface="Times New Roman" panose="02020603050405020304" pitchFamily="18" charset="0"/>
              </a:rPr>
              <a:t> modelu</a:t>
            </a:r>
            <a:endParaRPr lang="cs-CZ" sz="1800" dirty="0" smtClean="0">
              <a:latin typeface="+mj-lt"/>
              <a:ea typeface="Times New Roman" panose="02020603050405020304" pitchFamily="18" charset="0"/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107950" y="2564966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8070343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en-US" b="0"/>
          </a:p>
        </p:txBody>
      </p:sp>
      <p:pic>
        <p:nvPicPr>
          <p:cNvPr id="8196" name="Picture 12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80963"/>
            <a:ext cx="1127125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07504" y="1008021"/>
            <a:ext cx="80288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cs-CZ" sz="3200" cap="small" dirty="0" smtClean="0">
                <a:solidFill>
                  <a:schemeClr val="bg1"/>
                </a:solidFill>
              </a:rPr>
              <a:t>Děkuji Vám za pozornost</a:t>
            </a:r>
            <a:endParaRPr lang="cs-CZ" sz="3200" cap="small" dirty="0">
              <a:solidFill>
                <a:schemeClr val="bg1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7447" b="74275"/>
          <a:stretch/>
        </p:blipFill>
        <p:spPr bwMode="auto">
          <a:xfrm>
            <a:off x="7009568" y="15517"/>
            <a:ext cx="2134432" cy="88812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3392996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spcAft>
                <a:spcPts val="1200"/>
              </a:spcAft>
              <a:defRPr/>
            </a:pPr>
            <a:r>
              <a:rPr lang="cs-CZ" sz="2400" dirty="0" smtClean="0"/>
              <a:t>Jan </a:t>
            </a:r>
            <a:r>
              <a:rPr lang="cs-CZ" sz="2400" dirty="0" err="1" smtClean="0"/>
              <a:t>Martolos</a:t>
            </a:r>
            <a:endParaRPr lang="cs-CZ" sz="2400" dirty="0" smtClean="0"/>
          </a:p>
          <a:p>
            <a:pPr algn="ctr" eaLnBrk="1" hangingPunct="1">
              <a:spcAft>
                <a:spcPts val="1200"/>
              </a:spcAft>
              <a:defRPr/>
            </a:pPr>
            <a:r>
              <a:rPr lang="cs-CZ" sz="1800" dirty="0" smtClean="0">
                <a:solidFill>
                  <a:srgbClr val="3333FF"/>
                </a:solidFill>
              </a:rPr>
              <a:t>EDIP s.r.o.</a:t>
            </a:r>
          </a:p>
          <a:p>
            <a:pPr algn="ctr" eaLnBrk="1" hangingPunct="1">
              <a:spcAft>
                <a:spcPts val="1200"/>
              </a:spcAft>
              <a:defRPr/>
            </a:pPr>
            <a:r>
              <a:rPr lang="cs-CZ" sz="1800" i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martolos</a:t>
            </a:r>
            <a:r>
              <a:rPr lang="cs-CZ" sz="18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@</a:t>
            </a:r>
            <a:r>
              <a:rPr lang="cs-CZ" sz="1800" i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edip.cz</a:t>
            </a:r>
            <a:endParaRPr lang="cs-CZ" sz="1800" i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 eaLnBrk="1" hangingPunct="1">
              <a:spcAft>
                <a:spcPts val="1200"/>
              </a:spcAft>
              <a:defRPr/>
            </a:pPr>
            <a:endParaRPr lang="cs-CZ" sz="1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007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Komunikační síť města</a:t>
            </a:r>
            <a:endParaRPr lang="cs-CZ" sz="1800" cap="all" dirty="0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107950" y="1304764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l-PL" sz="1800" cap="all" dirty="0" smtClean="0">
                <a:solidFill>
                  <a:srgbClr val="C00000"/>
                </a:solidFill>
              </a:rPr>
              <a:t>Základní ukazatele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pic>
        <p:nvPicPr>
          <p:cNvPr id="65538" name="Picture 2" descr="C:\Users\Public\Konference CDV 2016\obrázky\Silni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0027" y="1844824"/>
            <a:ext cx="7127875" cy="28252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22693137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Komunikační síť města</a:t>
            </a:r>
            <a:endParaRPr lang="cs-CZ" sz="1800" cap="all" dirty="0"/>
          </a:p>
        </p:txBody>
      </p:sp>
      <p:sp>
        <p:nvSpPr>
          <p:cNvPr id="10243" name="AutoShape 6"/>
          <p:cNvSpPr>
            <a:spLocks noChangeArrowheads="1"/>
          </p:cNvSpPr>
          <p:nvPr/>
        </p:nvSpPr>
        <p:spPr bwMode="auto">
          <a:xfrm>
            <a:off x="107950" y="1304764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2016125" y="5877272"/>
            <a:ext cx="672906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/>
              <a:t>komunikační síť </a:t>
            </a:r>
            <a:r>
              <a:rPr lang="cs-CZ" sz="1400" dirty="0" smtClean="0"/>
              <a:t>výrazně radiální</a:t>
            </a:r>
            <a:endParaRPr lang="cs-CZ" sz="1400" dirty="0"/>
          </a:p>
          <a:p>
            <a:pPr marL="285750" indent="-285750">
              <a:spcAft>
                <a:spcPts val="12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/>
              <a:t>70</a:t>
            </a:r>
            <a:r>
              <a:rPr lang="cs-CZ" sz="1400" dirty="0"/>
              <a:t>. a 80. letech 20. stol. </a:t>
            </a:r>
            <a:r>
              <a:rPr lang="cs-CZ" sz="1400" dirty="0" smtClean="0"/>
              <a:t>- výhradně </a:t>
            </a:r>
            <a:r>
              <a:rPr lang="cs-CZ" sz="1400" dirty="0"/>
              <a:t>radiální </a:t>
            </a:r>
            <a:r>
              <a:rPr lang="cs-CZ" sz="1400" dirty="0" smtClean="0"/>
              <a:t>komunikace</a:t>
            </a:r>
            <a:endParaRPr lang="cs-CZ" sz="1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125" y="1272609"/>
            <a:ext cx="7077424" cy="44606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16244864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Komunikační síť města</a:t>
            </a:r>
            <a:endParaRPr lang="cs-CZ" sz="1800" cap="all" dirty="0"/>
          </a:p>
        </p:txBody>
      </p:sp>
      <p:sp>
        <p:nvSpPr>
          <p:cNvPr id="3" name="Obdélník 2"/>
          <p:cNvSpPr/>
          <p:nvPr/>
        </p:nvSpPr>
        <p:spPr>
          <a:xfrm>
            <a:off x="2016125" y="5877272"/>
            <a:ext cx="672906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/>
              <a:t>od </a:t>
            </a:r>
            <a:r>
              <a:rPr lang="cs-CZ" sz="1400" dirty="0"/>
              <a:t>roku 1990 </a:t>
            </a:r>
            <a:r>
              <a:rPr lang="cs-CZ" sz="1400" dirty="0" smtClean="0"/>
              <a:t>- komunikace </a:t>
            </a:r>
            <a:r>
              <a:rPr lang="cs-CZ" sz="1400" dirty="0"/>
              <a:t>tangenciální</a:t>
            </a:r>
          </a:p>
          <a:p>
            <a:pPr marL="285750" indent="-285750">
              <a:spcAft>
                <a:spcPts val="1200"/>
              </a:spcAft>
              <a:buClr>
                <a:srgbClr val="3333FF"/>
              </a:buClr>
              <a:buSzPct val="120000"/>
              <a:buFont typeface="Wingdings" panose="05000000000000000000" pitchFamily="2" charset="2"/>
              <a:buChar char="ü"/>
            </a:pPr>
            <a:r>
              <a:rPr lang="cs-CZ" sz="1400" dirty="0" smtClean="0"/>
              <a:t>posledních </a:t>
            </a:r>
            <a:r>
              <a:rPr lang="cs-CZ" sz="1400" dirty="0"/>
              <a:t>20 let se přetváří na radiálně okružní systém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124" y="1243011"/>
            <a:ext cx="5796236" cy="4597365"/>
          </a:xfrm>
          <a:prstGeom prst="rect">
            <a:avLst/>
          </a:prstGeom>
        </p:spPr>
      </p:pic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107950" y="1304764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273409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Komunikační síť města</a:t>
            </a:r>
            <a:endParaRPr lang="cs-CZ" sz="1800" cap="all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124" y="1772816"/>
            <a:ext cx="7074428" cy="4706267"/>
          </a:xfrm>
          <a:prstGeom prst="rect">
            <a:avLst/>
          </a:prstGeom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l-PL" sz="1800" cap="all" dirty="0">
                <a:solidFill>
                  <a:srgbClr val="C00000"/>
                </a:solidFill>
              </a:rPr>
              <a:t>Nové komunikace v Plzni od roku 1990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107950" y="1304764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8346602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3"/>
          <p:cNvSpPr txBox="1">
            <a:spLocks noChangeArrowheads="1"/>
          </p:cNvSpPr>
          <p:nvPr/>
        </p:nvSpPr>
        <p:spPr bwMode="auto">
          <a:xfrm>
            <a:off x="2016125" y="873125"/>
            <a:ext cx="712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cs-CZ" sz="1800" cap="all" dirty="0" smtClean="0"/>
              <a:t>Komunikační síť města</a:t>
            </a:r>
            <a:endParaRPr lang="cs-CZ" sz="1800" cap="all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010028" y="1304764"/>
            <a:ext cx="7127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pl-PL" sz="1800" cap="all" dirty="0" smtClean="0">
                <a:solidFill>
                  <a:srgbClr val="C00000"/>
                </a:solidFill>
              </a:rPr>
              <a:t>Výhledový stav – kompletní síť</a:t>
            </a:r>
            <a:endParaRPr lang="cs-CZ" sz="1800" cap="all" dirty="0">
              <a:solidFill>
                <a:srgbClr val="C00000"/>
              </a:solidFill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107950" y="1304764"/>
            <a:ext cx="179388" cy="107950"/>
          </a:xfrm>
          <a:prstGeom prst="chevron">
            <a:avLst>
              <a:gd name="adj" fmla="val 41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0">
              <a:latin typeface="Tahoma" panose="020B0604030504040204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125" y="1674096"/>
            <a:ext cx="6029683" cy="49934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22693137"/>
      </p:ext>
    </p:extLst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en-US" b="0"/>
          </a:p>
        </p:txBody>
      </p:sp>
      <p:pic>
        <p:nvPicPr>
          <p:cNvPr id="8196" name="Picture 12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80963"/>
            <a:ext cx="1127125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07504" y="1008021"/>
            <a:ext cx="68660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cs-CZ" sz="3200" cap="small" dirty="0" smtClean="0">
                <a:solidFill>
                  <a:schemeClr val="bg1"/>
                </a:solidFill>
              </a:rPr>
              <a:t>Systém veřejné dopravy Plzně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7447" b="74275"/>
          <a:stretch/>
        </p:blipFill>
        <p:spPr bwMode="auto">
          <a:xfrm>
            <a:off x="7009568" y="15517"/>
            <a:ext cx="2134432" cy="88812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916" y="2345302"/>
            <a:ext cx="5245626" cy="37240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160418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ýchozí návrh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33CC"/>
      </a:hlink>
      <a:folHlink>
        <a:srgbClr val="0000FF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6600"/>
        </a:hlink>
        <a:folHlink>
          <a:srgbClr val="FF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D2EDF3"/>
        </a:hlink>
        <a:folHlink>
          <a:srgbClr val="D2EDF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9137</TotalTime>
  <Words>613</Words>
  <Application>Microsoft Office PowerPoint</Application>
  <PresentationFormat>Předvádění na obrazovce (4:3)</PresentationFormat>
  <Paragraphs>188</Paragraphs>
  <Slides>38</Slides>
  <Notes>38</Notes>
  <HiddenSlides>0</HiddenSlides>
  <MMClips>0</MMClips>
  <ScaleCrop>false</ScaleCrop>
  <HeadingPairs>
    <vt:vector size="6" baseType="variant">
      <vt:variant>
        <vt:lpstr>Motiv</vt:lpstr>
      </vt:variant>
      <vt:variant>
        <vt:i4>2</vt:i4>
      </vt:variant>
      <vt:variant>
        <vt:lpstr>Vložené servery OLE</vt:lpstr>
      </vt:variant>
      <vt:variant>
        <vt:i4>0</vt:i4>
      </vt:variant>
      <vt:variant>
        <vt:lpstr>Nadpisy snímků</vt:lpstr>
      </vt:variant>
      <vt:variant>
        <vt:i4>38</vt:i4>
      </vt:variant>
    </vt:vector>
  </HeadingPairs>
  <TitlesOfParts>
    <vt:vector size="40" baseType="lpstr">
      <vt:lpstr>Výchozí návrh</vt:lpstr>
      <vt:lpstr>1_Výchozí návrh</vt:lpstr>
      <vt:lpstr>Snímek 1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  <vt:lpstr>Snímek 22</vt:lpstr>
      <vt:lpstr>Snímek 23</vt:lpstr>
      <vt:lpstr>Snímek 24</vt:lpstr>
      <vt:lpstr>Snímek 25</vt:lpstr>
      <vt:lpstr>Snímek 26</vt:lpstr>
      <vt:lpstr>Snímek 27</vt:lpstr>
      <vt:lpstr>Snímek 28</vt:lpstr>
      <vt:lpstr>Snímek 29</vt:lpstr>
      <vt:lpstr>Snímek 30</vt:lpstr>
      <vt:lpstr>Snímek 31</vt:lpstr>
      <vt:lpstr>Snímek 32</vt:lpstr>
      <vt:lpstr>Snímek 33</vt:lpstr>
      <vt:lpstr>Snímek 34</vt:lpstr>
      <vt:lpstr>Snímek 35</vt:lpstr>
      <vt:lpstr>Snímek 36</vt:lpstr>
      <vt:lpstr>Snímek 37</vt:lpstr>
      <vt:lpstr>Snímek 38</vt:lpstr>
    </vt:vector>
  </TitlesOfParts>
  <Company>EDIP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PC6</dc:creator>
  <cp:lastModifiedBy>Jitka</cp:lastModifiedBy>
  <cp:revision>856</cp:revision>
  <cp:lastPrinted>2014-09-30T10:02:25Z</cp:lastPrinted>
  <dcterms:created xsi:type="dcterms:W3CDTF">2004-12-29T08:24:56Z</dcterms:created>
  <dcterms:modified xsi:type="dcterms:W3CDTF">2016-11-07T17:15:34Z</dcterms:modified>
</cp:coreProperties>
</file>