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703" r:id="rId2"/>
  </p:sldMasterIdLst>
  <p:handoutMasterIdLst>
    <p:handoutMasterId r:id="rId31"/>
  </p:handoutMasterIdLst>
  <p:sldIdLst>
    <p:sldId id="320" r:id="rId3"/>
    <p:sldId id="260" r:id="rId4"/>
    <p:sldId id="275" r:id="rId5"/>
    <p:sldId id="292" r:id="rId6"/>
    <p:sldId id="319" r:id="rId7"/>
    <p:sldId id="314" r:id="rId8"/>
    <p:sldId id="315" r:id="rId9"/>
    <p:sldId id="304" r:id="rId10"/>
    <p:sldId id="316" r:id="rId11"/>
    <p:sldId id="311" r:id="rId12"/>
    <p:sldId id="277" r:id="rId13"/>
    <p:sldId id="295" r:id="rId14"/>
    <p:sldId id="298" r:id="rId15"/>
    <p:sldId id="301" r:id="rId16"/>
    <p:sldId id="299" r:id="rId17"/>
    <p:sldId id="297" r:id="rId18"/>
    <p:sldId id="300" r:id="rId19"/>
    <p:sldId id="317" r:id="rId20"/>
    <p:sldId id="312" r:id="rId21"/>
    <p:sldId id="313" r:id="rId22"/>
    <p:sldId id="278" r:id="rId23"/>
    <p:sldId id="307" r:id="rId24"/>
    <p:sldId id="308" r:id="rId25"/>
    <p:sldId id="309" r:id="rId26"/>
    <p:sldId id="310" r:id="rId27"/>
    <p:sldId id="318" r:id="rId28"/>
    <p:sldId id="296" r:id="rId29"/>
    <p:sldId id="291" r:id="rId30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40" autoAdjust="0"/>
    <p:restoredTop sz="94660"/>
  </p:normalViewPr>
  <p:slideViewPr>
    <p:cSldViewPr>
      <p:cViewPr varScale="1">
        <p:scale>
          <a:sx n="71" d="100"/>
          <a:sy n="71" d="100"/>
        </p:scale>
        <p:origin x="72" y="22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F7D34E-8995-40BB-80F8-074CDB9A28AF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B5F1-4B19-4448-A9B1-44A35AFA58BE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09142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6075-2EC4-4CCB-9B93-4982E55B2FF5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11963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6075-2EC4-4CCB-9B93-4982E55B2FF5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696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6075-2EC4-4CCB-9B93-4982E55B2FF5}" type="slidenum">
              <a:rPr lang="cs-CZ" altLang="cs-CZ" smtClean="0"/>
              <a:pPr/>
              <a:t>‹#›</a:t>
            </a:fld>
            <a:endParaRPr lang="cs-CZ" altLang="cs-CZ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2112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6075-2EC4-4CCB-9B93-4982E55B2FF5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41646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6075-2EC4-4CCB-9B93-4982E55B2FF5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62314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6075-2EC4-4CCB-9B93-4982E55B2FF5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85809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09811-A546-4D49-9086-CF22529C04FA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78011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52A9-412B-4C96-905A-C556291FDCA8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87502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52E60-7FD7-4A68-B49A-D95945844120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BC0CB-81EC-4ED6-8F89-9846FAD38B2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3691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6016C-C5F6-4FCD-9666-F5930D816AF2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AE85A-CACC-42DB-A9B9-4AB7B0DA36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0731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A6075-2EC4-4CCB-9B93-4982E55B2FF5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55622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A0B1E-9480-45BE-8D9D-326F247774D1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BD6EB-BD71-4E7A-B718-8517D0A8745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0915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7D08C-41B6-4530-8A78-EC84484D4A3D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3895-2EFA-4981-AC54-B7D10FC52E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082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6DE22-76B0-46FB-9711-7EC5C1FFABB1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30D3A-BBD8-4157-948C-6F6B4B5AAA6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118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10D5B-5FE9-40BD-B0F7-97C2117D9F4C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65179-A9C5-4DD2-85C9-DBE84A5EB23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1796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46FF1-087A-4828-B58A-73497BF39F2E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1F740-BC81-4D3D-B211-63645E0C2A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08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10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6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10" y="1435104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D9E5D-28BF-4ACC-9432-5D166F2DAD65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611C4-7B0C-4761-B94D-D4236C7394C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128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768B9-3CFC-4FC6-9F5D-552E2BD8AF11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7C854-98DD-47FC-A88D-F87E16FB8D5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36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0BA49-3536-4EB4-AE25-0F7675F90A4B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3121E-52AA-4CC4-AF5E-DFF22C3D46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86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16B18-00C9-4E05-87CF-4ECF70654B4D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5E955-3DDF-480C-96AD-85897F5E4AF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2960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6FDE7-15DB-4D1F-9723-6CF01BCB1467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51541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EB7C-534F-4D83-8CBA-439A03DEFC16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63491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292B-2461-41F4-B9C5-CDBBC06C251D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6219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79F5-6FC1-4232-A41B-C2837D15C039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48899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A507B-E14A-4782-B83C-20D39C7A0F09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29986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6D31-1445-481C-B843-4C97FA66DDD4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22257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F1345-72C1-4A6F-8104-76443C189F73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82942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C764DE79-268F-4C1A-8933-263129D2AF90}" type="datetimeFigureOut">
              <a:rPr lang="en-US" smtClean="0"/>
              <a:t>11/7/2016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7A6075-2EC4-4CCB-9B93-4982E55B2FF5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566069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000">
              <a:schemeClr val="accent1">
                <a:lumMod val="60000"/>
                <a:lumOff val="40000"/>
              </a:schemeClr>
            </a:gs>
            <a:gs pos="10000">
              <a:schemeClr val="bg1">
                <a:lumMod val="85000"/>
              </a:schemeClr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A655B5-00E4-4DCC-8D17-984CD3FF045A}" type="datetimeFigureOut">
              <a:rPr lang="cs-CZ"/>
              <a:pPr>
                <a:defRPr/>
              </a:pPr>
              <a:t>7. 11. 2016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1EA957-A10F-4B17-82BB-996851C516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516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gte@litomerice.c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23392" y="404664"/>
            <a:ext cx="10801200" cy="5472608"/>
          </a:xfrm>
          <a:ln/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Udržitelná doprava v České republice pohledem jejích aktérů </a:t>
            </a:r>
            <a:b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Antonín Tym</a:t>
            </a:r>
            <a:b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VII. česko-slovenská konference Doprava, zdraví a životní prostředí </a:t>
            </a:r>
            <a:br>
              <a:rPr lang="cs-CZ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s-CZ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Brno 7.-8.11. 2016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2458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55440" y="476672"/>
            <a:ext cx="9937104" cy="823913"/>
          </a:xfrm>
          <a:ln/>
        </p:spPr>
        <p:txBody>
          <a:bodyPr>
            <a:noAutofit/>
          </a:bodyPr>
          <a:lstStyle/>
          <a:p>
            <a:pPr algn="ctr"/>
            <a:r>
              <a:rPr lang="cs-CZ" altLang="cs-CZ" sz="3200" dirty="0"/>
              <a:t>STRUKTUROVANÝ ROZHOVOR – OTÁZKY NA TÉMA:</a:t>
            </a:r>
            <a:br>
              <a:rPr lang="cs-CZ" altLang="cs-CZ" sz="3200" dirty="0"/>
            </a:br>
            <a:r>
              <a:rPr lang="cs-CZ" altLang="cs-CZ" sz="3200" dirty="0"/>
              <a:t> „</a:t>
            </a:r>
            <a:r>
              <a:rPr lang="cs-CZ" altLang="cs-CZ" sz="3200" dirty="0"/>
              <a:t>UDRŽITELNÁ DOPRAVA“</a:t>
            </a:r>
            <a:endParaRPr lang="cs-CZ" altLang="cs-CZ" sz="3200" i="1" dirty="0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946920" y="1700808"/>
            <a:ext cx="10225136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</a:rPr>
              <a:t>UD</a:t>
            </a:r>
            <a:r>
              <a:rPr kumimoji="0" lang="cs-CZ" altLang="cs-CZ" sz="2400" b="0" i="0" u="none" strike="noStrike" kern="0" cap="none" spc="0" normalizeH="0" baseline="0" noProof="0" dirty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</a:rPr>
              <a:t> je taková doprava, která poskytuje bezpečný, ekonomicky životaschopný a sociálně přijatelný způsob dopravy lidí k místům, zboží či službám, splňuje obecně přijímané zdravotní a ekologické standardy, nepřekračuje únosné meze ekosystémů a nepřispívá ke zhoršování globálních jevů, jako jsou klimatické změny, narušování ozónové vrstvy a šíření dlouhodobě přetrvávajících znečišťujících organických látek (OECD)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2400" b="0" i="0" u="none" strike="noStrike" kern="0" cap="none" spc="0" normalizeH="0" baseline="0" noProof="0" dirty="0">
              <a:ln>
                <a:noFill/>
              </a:ln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Verdana" panose="020B060403050404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1800" b="1" i="0" u="none" strike="noStrike" kern="0" cap="none" spc="0" normalizeH="0" baseline="0" noProof="0" dirty="0">
              <a:ln>
                <a:noFill/>
              </a:ln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325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9416" y="332656"/>
            <a:ext cx="9792072" cy="823913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br>
              <a:rPr lang="cs-CZ" altLang="cs-CZ" sz="2400" dirty="0"/>
            </a:br>
            <a:r>
              <a:rPr lang="cs-CZ" altLang="cs-CZ" sz="3600" dirty="0"/>
              <a:t>STRUKTUROVANÝ ROZHOVOR – OTÁZKY NA TÉMA: „</a:t>
            </a:r>
            <a:r>
              <a:rPr lang="cs-CZ" altLang="cs-CZ" sz="2400" dirty="0">
                <a:solidFill>
                  <a:srgbClr val="FFFF99"/>
                </a:solidFill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cs-CZ" altLang="cs-CZ" sz="3600" dirty="0">
                <a:solidFill>
                  <a:srgbClr val="FFFF99"/>
                </a:solidFill>
                <a:latin typeface="Verdana" panose="020B0604030504040204" pitchFamily="34" charset="0"/>
                <a:ea typeface="+mn-ea"/>
                <a:cs typeface="+mn-cs"/>
              </a:rPr>
              <a:t>„DOPRAVNÍ POLITIKA ČR“</a:t>
            </a:r>
            <a:br>
              <a:rPr lang="cs-CZ" altLang="cs-CZ" sz="2400" dirty="0"/>
            </a:br>
            <a:endParaRPr lang="cs-CZ" altLang="cs-CZ" sz="2400" i="1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62844" y="1412776"/>
            <a:ext cx="1159328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cs-CZ" altLang="cs-CZ" sz="2200" b="1" dirty="0">
                <a:solidFill>
                  <a:srgbClr val="FFFF99"/>
                </a:solidFill>
                <a:latin typeface="Verdana" panose="020B0604030504040204" pitchFamily="34" charset="0"/>
              </a:rPr>
              <a:t>5 otevřených otázek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Jak byste hodnotil/a dosavadní vývoj politiky dopravy v ČR po roce 1989 na místní úrovni?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Jaké jsou v současnosti největší hrozby a/nebo výzvy dopravy v České republice?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Co nebo kdo podle Vás nejvíce ovlivňuje dopravní politiku v ČR?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Jací aktéři mají mít podle Vás největší vliv na tvorbu politiky dopravy ve městech?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Jaká událost či zdroj informací by podle Vás vedly k zásadním změnám v dopravě?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11696" y="260648"/>
            <a:ext cx="1159328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cs-CZ" altLang="cs-CZ" sz="2200" b="1" dirty="0">
                <a:solidFill>
                  <a:srgbClr val="FFFF99"/>
                </a:solidFill>
                <a:latin typeface="Verdana" panose="020B0604030504040204" pitchFamily="34" charset="0"/>
              </a:rPr>
              <a:t>Identifikováno 5 skupin aktérů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Doprava jako kvalitní služba bez negativních dopadů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Environmentálně šetrná doprava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Doprava jako vyvážený mix s minimálními negativními dopady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Doprava jako prostředek k dosažení mobility respektující strukturu měst a krajinu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Spravedlivá a dostupná doprava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19336" y="3933056"/>
            <a:ext cx="11689976" cy="270843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sz="2000" dirty="0"/>
              <a:t>POZITIVNÍ: </a:t>
            </a:r>
            <a:r>
              <a:rPr lang="cs-CZ" sz="2000" b="1" dirty="0"/>
              <a:t>aktéři nenabízeli řešení či nejmenovali aspekty, které by se nějak výrazněji od referenčního vymezení udržitelné dopravy lišily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sz="2000" dirty="0"/>
              <a:t>NEGATIVNÍ: </a:t>
            </a:r>
            <a:r>
              <a:rPr lang="cs-CZ" sz="2000" b="1" dirty="0"/>
              <a:t>nikdo z aktérů nevyjmenoval všechny aspekty obsažené v referenční definici </a:t>
            </a:r>
            <a:r>
              <a:rPr lang="cs-CZ" sz="2000" dirty="0"/>
              <a:t>(i když dva aktéři se k této definici do značné míry přiblížili)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sz="2000" dirty="0"/>
              <a:t>ZÁVĚR: </a:t>
            </a:r>
            <a:r>
              <a:rPr lang="cs-CZ" sz="2000" b="1" dirty="0"/>
              <a:t>Rozdílný pohled na udržitelnou dopravu spočívá v důrazu, který aktéři na konkrétní aspekty </a:t>
            </a:r>
            <a:r>
              <a:rPr lang="cs-CZ" sz="2000" dirty="0"/>
              <a:t>(klíčové proměnné) kladou (spíše než v tom, že by odmítali udržitelnou dopravu jako takovou, což dokumentuje i skutečnost, že mezi těmito aktéry byl pouze jeden, který odmítl udržitelnou dopravu per se.)</a:t>
            </a:r>
            <a:endParaRPr lang="cs-CZ" altLang="cs-CZ" sz="2800" dirty="0">
              <a:solidFill>
                <a:srgbClr val="FFFF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580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7408" y="300831"/>
            <a:ext cx="10657184" cy="823913"/>
          </a:xfrm>
          <a:ln/>
        </p:spPr>
        <p:txBody>
          <a:bodyPr>
            <a:normAutofit fontScale="90000"/>
          </a:bodyPr>
          <a:lstStyle/>
          <a:p>
            <a:pPr algn="ctr"/>
            <a:br>
              <a:rPr lang="cs-CZ" altLang="cs-CZ" sz="2400" dirty="0"/>
            </a:br>
            <a:r>
              <a:rPr lang="cs-CZ" altLang="cs-CZ" sz="3600" dirty="0"/>
              <a:t>HODNOCENÍ DOPRAVNÍ POLITIKY ČR NA MÍSTNÍ ÚROVNI</a:t>
            </a:r>
            <a:r>
              <a:rPr lang="cs-CZ" altLang="cs-CZ" sz="2400" dirty="0"/>
              <a:t> </a:t>
            </a:r>
            <a:br>
              <a:rPr lang="cs-CZ" altLang="cs-CZ" sz="2400" dirty="0"/>
            </a:br>
            <a:endParaRPr lang="cs-CZ" altLang="cs-CZ" sz="2400" i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64" y="1731445"/>
            <a:ext cx="11906000" cy="305658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335360" y="5301208"/>
            <a:ext cx="9001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altLang="cs-CZ" sz="2000" dirty="0"/>
              <a:t>* </a:t>
            </a:r>
            <a:r>
              <a:rPr lang="cs-CZ" dirty="0"/>
              <a:t>Číslo faktoru je uvedeno, pakliže alespoň jeden aktér z daného faktoru uvedl příslušnou odpověď. Zastoupení faktorů je tedy pouze indikativní údaj a nic nevypovídá o tom, jak významná je daná odpověď pro daný faktor, to naopak vyplývá z Q-třídění. Pokud není faktor uveden, znamená to, že se jedná o odpověď účastníka, který nebyl v rámci Q-faktorové analýzy zařazen ani do jednoho ze čtyř identifikovaných faktorů.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1442781" y="21328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577668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56240" y="260648"/>
            <a:ext cx="3744416" cy="6264696"/>
          </a:xfrm>
          <a:ln/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br>
              <a:rPr lang="cs-CZ" altLang="cs-CZ" sz="2400" dirty="0"/>
            </a:br>
            <a:r>
              <a:rPr lang="cs-CZ" altLang="cs-CZ" sz="3600" dirty="0"/>
              <a:t>NEJVĚTŠÍ VÝZVY/HROZBY DOPRAVY V ČR</a:t>
            </a:r>
            <a:r>
              <a:rPr lang="cs-CZ" altLang="cs-CZ" sz="2400" dirty="0"/>
              <a:t> </a:t>
            </a:r>
            <a:br>
              <a:rPr lang="cs-CZ" altLang="cs-CZ" sz="2400" dirty="0"/>
            </a:br>
            <a:br>
              <a:rPr lang="cs-CZ" altLang="cs-CZ" sz="2400" dirty="0"/>
            </a:br>
            <a:br>
              <a:rPr lang="cs-CZ" altLang="cs-CZ" sz="2400" dirty="0"/>
            </a:br>
            <a:br>
              <a:rPr lang="cs-CZ" altLang="cs-CZ" sz="2400" dirty="0"/>
            </a:br>
            <a:endParaRPr lang="cs-CZ" altLang="cs-CZ" sz="2400" i="1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9787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85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58387" y="44624"/>
            <a:ext cx="9144000" cy="823913"/>
          </a:xfrm>
          <a:ln/>
        </p:spPr>
        <p:txBody>
          <a:bodyPr>
            <a:normAutofit fontScale="90000"/>
          </a:bodyPr>
          <a:lstStyle/>
          <a:p>
            <a:pPr algn="ctr"/>
            <a:br>
              <a:rPr lang="cs-CZ" altLang="cs-CZ" sz="2400" dirty="0"/>
            </a:br>
            <a:r>
              <a:rPr lang="cs-CZ" altLang="cs-CZ" sz="3600" dirty="0"/>
              <a:t>CO/KDO OVLIVŇUJE DOPRAVNÍ POLITIKU ČR</a:t>
            </a:r>
            <a:r>
              <a:rPr lang="cs-CZ" altLang="cs-CZ" sz="2400" dirty="0"/>
              <a:t> </a:t>
            </a:r>
            <a:br>
              <a:rPr lang="cs-CZ" altLang="cs-CZ" sz="2400" dirty="0"/>
            </a:br>
            <a:endParaRPr lang="cs-CZ" altLang="cs-CZ" sz="2400" i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46" y="745863"/>
            <a:ext cx="9290450" cy="606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97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43472" y="116632"/>
            <a:ext cx="9144000" cy="823913"/>
          </a:xfrm>
          <a:ln/>
        </p:spPr>
        <p:txBody>
          <a:bodyPr>
            <a:normAutofit fontScale="90000"/>
          </a:bodyPr>
          <a:lstStyle/>
          <a:p>
            <a:pPr algn="ctr"/>
            <a:br>
              <a:rPr lang="cs-CZ" altLang="cs-CZ" sz="2400" dirty="0"/>
            </a:br>
            <a:r>
              <a:rPr lang="cs-CZ" altLang="cs-CZ" sz="3600" dirty="0"/>
              <a:t>KDO MŮŽE MĚNIT DOPRAVNÍ POLITIKU</a:t>
            </a:r>
            <a:br>
              <a:rPr lang="cs-CZ" altLang="cs-CZ" sz="2400" dirty="0"/>
            </a:br>
            <a:endParaRPr lang="cs-CZ" altLang="cs-CZ" sz="2400" i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484784"/>
            <a:ext cx="11824998" cy="457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099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58387" y="-27384"/>
            <a:ext cx="9144000" cy="823913"/>
          </a:xfrm>
          <a:ln/>
        </p:spPr>
        <p:txBody>
          <a:bodyPr>
            <a:normAutofit fontScale="90000"/>
          </a:bodyPr>
          <a:lstStyle/>
          <a:p>
            <a:pPr algn="ctr"/>
            <a:br>
              <a:rPr lang="cs-CZ" altLang="cs-CZ" sz="2400" dirty="0"/>
            </a:br>
            <a:r>
              <a:rPr lang="cs-CZ" altLang="cs-CZ" sz="3600" dirty="0"/>
              <a:t>CO MŮŽE ZMĚNIT DOPRAVNÍ POLITIKU ČR</a:t>
            </a:r>
            <a:br>
              <a:rPr lang="cs-CZ" altLang="cs-CZ" sz="2400" dirty="0"/>
            </a:br>
            <a:endParaRPr lang="cs-CZ" altLang="cs-CZ" sz="2400" i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75" y="908720"/>
            <a:ext cx="11529024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8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392" y="260648"/>
            <a:ext cx="10080612" cy="679451"/>
          </a:xfrm>
          <a:ln/>
        </p:spPr>
        <p:txBody>
          <a:bodyPr>
            <a:normAutofit/>
          </a:bodyPr>
          <a:lstStyle/>
          <a:p>
            <a:pPr algn="ctr"/>
            <a:r>
              <a:rPr lang="cs-CZ" altLang="cs-CZ" sz="3200" dirty="0"/>
              <a:t>II.   Q-METODA  - NÁZOROVÉ KOALICE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51384" y="1479551"/>
            <a:ext cx="11017224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  <a:buFontTx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Q-metoda vychází ze standardní faktorové analýzy</a:t>
            </a:r>
          </a:p>
          <a:p>
            <a:pPr>
              <a:spcBef>
                <a:spcPct val="60000"/>
              </a:spcBef>
              <a:buFontTx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hlavní oblast využití je zejména v psychologii, ale sociologii</a:t>
            </a:r>
          </a:p>
          <a:p>
            <a:pPr>
              <a:spcBef>
                <a:spcPct val="60000"/>
              </a:spcBef>
              <a:buFontTx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umožňuje sledovat charakteristické postoje aktérů ( např. k určitému tématu, „populaci hledisek“) a míru příslušnosti (skóre)k identifikovanému faktoru odlišnosti od ostatních faktorů</a:t>
            </a:r>
          </a:p>
          <a:p>
            <a:pPr>
              <a:spcBef>
                <a:spcPct val="60000"/>
              </a:spcBef>
              <a:buFontTx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odlišuje se sběrem dat - získávají se subjektivním způsobem (x objektivní sběr u R-faktorové analýzy)</a:t>
            </a:r>
          </a:p>
          <a:p>
            <a:pPr>
              <a:spcBef>
                <a:spcPct val="60000"/>
              </a:spcBef>
              <a:buFontTx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výsledná měření pomocí Q-metody lze aplikovat na popis populace hledisek, nikoliv na popis populace, z níž byli účastníci vybráni</a:t>
            </a:r>
          </a:p>
          <a:p>
            <a:pPr>
              <a:spcBef>
                <a:spcPct val="60000"/>
              </a:spcBef>
              <a:buFontTx/>
              <a:buChar char="•"/>
            </a:pPr>
            <a:endParaRPr lang="cs-CZ" altLang="cs-CZ" sz="2400" dirty="0">
              <a:solidFill>
                <a:srgbClr val="FFFF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682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0004" y="44624"/>
            <a:ext cx="9144000" cy="679451"/>
          </a:xfrm>
          <a:ln/>
        </p:spPr>
        <p:txBody>
          <a:bodyPr/>
          <a:lstStyle/>
          <a:p>
            <a:pPr algn="ctr"/>
            <a:r>
              <a:rPr lang="cs-CZ" altLang="cs-CZ" sz="3200" dirty="0"/>
              <a:t>Q-METODA – HLAVNÍ FÁZE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590" y="620688"/>
            <a:ext cx="9416922" cy="615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225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5440" y="332656"/>
            <a:ext cx="9576048" cy="692151"/>
          </a:xfrm>
          <a:ln/>
        </p:spPr>
        <p:txBody>
          <a:bodyPr/>
          <a:lstStyle/>
          <a:p>
            <a:pPr algn="ctr"/>
            <a:r>
              <a:rPr lang="cs-CZ" altLang="cs-CZ" sz="3200" dirty="0"/>
              <a:t>ÚVOD</a:t>
            </a:r>
            <a:endParaRPr lang="cs-CZ" altLang="cs-CZ" sz="3200" i="1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23392" y="836712"/>
            <a:ext cx="10585176" cy="2879725"/>
          </a:xfrm>
        </p:spPr>
        <p:txBody>
          <a:bodyPr>
            <a:noAutofit/>
          </a:bodyPr>
          <a:lstStyle/>
          <a:p>
            <a:pPr marL="533387" indent="-533387">
              <a:lnSpc>
                <a:spcPct val="80000"/>
              </a:lnSpc>
              <a:buFontTx/>
              <a:buChar char="•"/>
            </a:pPr>
            <a:endParaRPr lang="en-US" altLang="cs-CZ" sz="1800" dirty="0">
              <a:solidFill>
                <a:srgbClr val="FFFF99"/>
              </a:solidFill>
            </a:endParaRPr>
          </a:p>
          <a:p>
            <a:pPr marL="0" indent="0">
              <a:lnSpc>
                <a:spcPct val="105000"/>
              </a:lnSpc>
              <a:spcAft>
                <a:spcPct val="50000"/>
              </a:spcAft>
              <a:buNone/>
            </a:pPr>
            <a:r>
              <a:rPr lang="cs-CZ" altLang="cs-CZ" u="sng" dirty="0">
                <a:solidFill>
                  <a:srgbClr val="FFFF99"/>
                </a:solidFill>
              </a:rPr>
              <a:t>Základní otázky </a:t>
            </a:r>
          </a:p>
          <a:p>
            <a:pPr marL="533387" indent="-533387">
              <a:lnSpc>
                <a:spcPct val="105000"/>
              </a:lnSpc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cs-CZ" altLang="cs-CZ" dirty="0">
                <a:solidFill>
                  <a:srgbClr val="FFFF99"/>
                </a:solidFill>
              </a:rPr>
              <a:t>je doprava (veřejně politický) problém? </a:t>
            </a:r>
            <a:endParaRPr lang="en-GB" altLang="cs-CZ" dirty="0">
              <a:solidFill>
                <a:srgbClr val="FFFF99"/>
              </a:solidFill>
            </a:endParaRPr>
          </a:p>
          <a:p>
            <a:pPr marL="533387" indent="-533387">
              <a:lnSpc>
                <a:spcPct val="105000"/>
              </a:lnSpc>
              <a:spcBef>
                <a:spcPct val="0"/>
              </a:spcBef>
              <a:spcAft>
                <a:spcPct val="20000"/>
              </a:spcAft>
              <a:buFontTx/>
              <a:buChar char="•"/>
            </a:pPr>
            <a:r>
              <a:rPr lang="cs-CZ" altLang="cs-CZ" dirty="0">
                <a:solidFill>
                  <a:srgbClr val="FFFF99"/>
                </a:solidFill>
              </a:rPr>
              <a:t>existuje řešení tohoto problému?</a:t>
            </a:r>
          </a:p>
          <a:p>
            <a:pPr marL="533387" indent="-533387">
              <a:lnSpc>
                <a:spcPct val="105000"/>
              </a:lnSpc>
              <a:buFontTx/>
              <a:buChar char="•"/>
            </a:pPr>
            <a:r>
              <a:rPr lang="cs-CZ" altLang="cs-CZ" dirty="0">
                <a:solidFill>
                  <a:srgbClr val="FFFF99"/>
                </a:solidFill>
              </a:rPr>
              <a:t>pokud je doprava problém a existuje řešení, proč není využito?</a:t>
            </a:r>
            <a:endParaRPr lang="en-GB" altLang="cs-CZ" dirty="0">
              <a:solidFill>
                <a:srgbClr val="FFFF99"/>
              </a:solidFill>
            </a:endParaRPr>
          </a:p>
          <a:p>
            <a:pPr marL="0" indent="0">
              <a:lnSpc>
                <a:spcPct val="105000"/>
              </a:lnSpc>
              <a:spcAft>
                <a:spcPct val="30000"/>
              </a:spcAft>
              <a:buNone/>
            </a:pPr>
            <a:endParaRPr lang="en-GB" altLang="cs-CZ" sz="2000" dirty="0">
              <a:solidFill>
                <a:srgbClr val="FFFF99"/>
              </a:solidFill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767408" y="4797152"/>
            <a:ext cx="10441160" cy="1431161"/>
          </a:xfrm>
          <a:prstGeom prst="rect">
            <a:avLst/>
          </a:prstGeom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cs-CZ" altLang="cs-CZ" sz="2400" dirty="0">
                <a:solidFill>
                  <a:schemeClr val="dk1"/>
                </a:solidFill>
              </a:rPr>
              <a:t>„Veřejně politické problémy jsou nerealizované potřeby, hodnoty či příležitosti pro zlepšení, které lze řešit prostřednictvím státních nebo veřejných institucí“ </a:t>
            </a:r>
            <a:r>
              <a:rPr lang="cs-CZ" altLang="cs-CZ" sz="2400" dirty="0"/>
              <a:t>   </a:t>
            </a:r>
          </a:p>
          <a:p>
            <a:pPr algn="just">
              <a:spcBef>
                <a:spcPts val="1800"/>
              </a:spcBef>
            </a:pPr>
            <a:r>
              <a:rPr lang="cs-CZ" altLang="cs-CZ" sz="2400" dirty="0">
                <a:solidFill>
                  <a:schemeClr val="dk1"/>
                </a:solidFill>
              </a:rPr>
              <a:t>(</a:t>
            </a:r>
            <a:r>
              <a:rPr lang="cs-CZ" altLang="cs-CZ" sz="2400" dirty="0" err="1">
                <a:solidFill>
                  <a:schemeClr val="dk1"/>
                </a:solidFill>
              </a:rPr>
              <a:t>Dunn</a:t>
            </a:r>
            <a:r>
              <a:rPr lang="cs-CZ" altLang="cs-CZ" sz="2400" dirty="0">
                <a:solidFill>
                  <a:schemeClr val="dk1"/>
                </a:solidFill>
              </a:rPr>
              <a:t>, 2004 in Veselý, 2005) </a:t>
            </a:r>
            <a:endParaRPr lang="en-GB" altLang="cs-CZ" sz="2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0004" y="44624"/>
            <a:ext cx="9144000" cy="679451"/>
          </a:xfrm>
          <a:ln/>
        </p:spPr>
        <p:txBody>
          <a:bodyPr/>
          <a:lstStyle/>
          <a:p>
            <a:pPr algn="ctr"/>
            <a:r>
              <a:rPr lang="cs-CZ" altLang="cs-CZ" sz="3200" dirty="0"/>
              <a:t>Q-METODA – TŘÍDÍCÍ MATICE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656" y="724075"/>
            <a:ext cx="5818380" cy="58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28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31939" y="85377"/>
            <a:ext cx="9144000" cy="895351"/>
          </a:xfrm>
          <a:ln/>
        </p:spPr>
        <p:txBody>
          <a:bodyPr>
            <a:normAutofit/>
          </a:bodyPr>
          <a:lstStyle/>
          <a:p>
            <a:r>
              <a:rPr lang="cs-CZ" altLang="cs-CZ" sz="3600" dirty="0"/>
              <a:t>IDENTIFIKOVANÉ NÁZOROVÉ KOALICE</a:t>
            </a:r>
            <a:endParaRPr lang="cs-CZ" altLang="cs-CZ" dirty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51384" y="1479551"/>
            <a:ext cx="11017224" cy="223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  <a:buFontTx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Faktor 1 - Společensky odpovědní environmentalisté </a:t>
            </a:r>
          </a:p>
          <a:p>
            <a:pPr>
              <a:spcBef>
                <a:spcPct val="60000"/>
              </a:spcBef>
              <a:buFontTx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Faktor 2 - Vyhranění automobilisté </a:t>
            </a:r>
          </a:p>
          <a:p>
            <a:pPr>
              <a:spcBef>
                <a:spcPct val="60000"/>
              </a:spcBef>
              <a:buFontTx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Faktor 3 - Svobodymilovní individualisté </a:t>
            </a:r>
          </a:p>
          <a:p>
            <a:pPr>
              <a:spcBef>
                <a:spcPct val="60000"/>
              </a:spcBef>
              <a:buFontTx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Faktor 4 - Pragmatičtí profesionálové </a:t>
            </a:r>
            <a:endParaRPr lang="cs-CZ" altLang="cs-CZ" sz="2400" dirty="0">
              <a:solidFill>
                <a:srgbClr val="FFFF99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28" y="85377"/>
            <a:ext cx="11189304" cy="895351"/>
          </a:xfrm>
          <a:ln/>
        </p:spPr>
        <p:txBody>
          <a:bodyPr>
            <a:normAutofit fontScale="90000"/>
          </a:bodyPr>
          <a:lstStyle/>
          <a:p>
            <a:r>
              <a:rPr lang="cs-CZ" altLang="cs-CZ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Faktor 1  - Společensky odpovědní environmentalisté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95327" y="1047503"/>
            <a:ext cx="11017224" cy="5810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definován největším počtem aktérů (15)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kladný postoj k nemotorové a hromadné dopravě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důraz na dostupnost dopravy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důraz na environmentální a zdravotní aspekty</a:t>
            </a:r>
          </a:p>
          <a:p>
            <a:pPr marL="0" indent="0">
              <a:spcBef>
                <a:spcPct val="60000"/>
              </a:spcBef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X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odmítavý postoj k individuální automobilové dopravě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důraz na regulaci individuální automobilové dopravy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negativní dopady dopravy jsou závažní a neřeší je nové technologie</a:t>
            </a:r>
            <a:endParaRPr lang="cs-CZ" sz="2400" dirty="0">
              <a:latin typeface="Verdana" panose="020B0604030504040204" pitchFamily="34" charset="0"/>
            </a:endParaRPr>
          </a:p>
          <a:p>
            <a:pPr marL="0" indent="0"/>
            <a:endParaRPr lang="cs-CZ" sz="2400" dirty="0">
              <a:latin typeface="Verdana" panose="020B0604030504040204" pitchFamily="34" charset="0"/>
            </a:endParaRPr>
          </a:p>
          <a:p>
            <a:pPr marL="0" indent="0">
              <a:spcBef>
                <a:spcPct val="60000"/>
              </a:spcBef>
            </a:pPr>
            <a:r>
              <a:rPr lang="cs-CZ" sz="2400" i="1" dirty="0">
                <a:latin typeface="Verdana" panose="020B0604030504040204" pitchFamily="34" charset="0"/>
              </a:rPr>
              <a:t>„Emise jsou nejzávažnější problém.“ </a:t>
            </a:r>
            <a:r>
              <a:rPr lang="cs-CZ" sz="2400" dirty="0">
                <a:latin typeface="Verdana" panose="020B0604030504040204" pitchFamily="34" charset="0"/>
              </a:rPr>
              <a:t>(účastník č. 16)</a:t>
            </a:r>
          </a:p>
        </p:txBody>
      </p:sp>
    </p:spTree>
    <p:extLst>
      <p:ext uri="{BB962C8B-B14F-4D97-AF65-F5344CB8AC3E}">
        <p14:creationId xmlns:p14="http://schemas.microsoft.com/office/powerpoint/2010/main" val="3543494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27" y="85377"/>
            <a:ext cx="10080612" cy="895351"/>
          </a:xfrm>
          <a:ln/>
        </p:spPr>
        <p:txBody>
          <a:bodyPr>
            <a:normAutofit/>
          </a:bodyPr>
          <a:lstStyle/>
          <a:p>
            <a:r>
              <a:rPr lang="cs-CZ" altLang="cs-CZ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Faktor 2  - Vyhranění automobilisté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95327" y="1047503"/>
            <a:ext cx="11017224" cy="5261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protiklad k faktoru 1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velmi kladný postoj k automobilům 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rostoucí využívání </a:t>
            </a:r>
            <a:r>
              <a:rPr lang="cs-CZ" sz="2400" dirty="0" err="1">
                <a:solidFill>
                  <a:srgbClr val="FFFF99"/>
                </a:solidFill>
                <a:latin typeface="Verdana" panose="020B0604030504040204" pitchFamily="34" charset="0"/>
              </a:rPr>
              <a:t>IAD</a:t>
            </a: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 JE výrazem ekonomické vyspělosti </a:t>
            </a:r>
          </a:p>
          <a:p>
            <a:pPr marL="0" indent="0">
              <a:spcBef>
                <a:spcPct val="60000"/>
              </a:spcBef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X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odmítají alternativy k individuální dopravě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nejméně připouští negativní dopady dopravy na životní prostředí</a:t>
            </a:r>
          </a:p>
          <a:p>
            <a:pPr marL="0" indent="0">
              <a:spcBef>
                <a:spcPct val="60000"/>
              </a:spcBef>
            </a:pPr>
            <a:endParaRPr lang="cs-CZ" sz="2400" dirty="0">
              <a:latin typeface="Verdana" panose="020B0604030504040204" pitchFamily="34" charset="0"/>
            </a:endParaRPr>
          </a:p>
          <a:p>
            <a:pPr marL="0" indent="0">
              <a:spcBef>
                <a:spcPct val="60000"/>
              </a:spcBef>
            </a:pPr>
            <a:r>
              <a:rPr lang="cs-CZ" sz="2400" i="1" dirty="0">
                <a:latin typeface="Verdana" panose="020B0604030504040204" pitchFamily="34" charset="0"/>
              </a:rPr>
              <a:t>„Jestli je hlavním problémem nedodělaná hlavní dálniční síť? O tom nemá smysl diskutovat“ </a:t>
            </a:r>
            <a:r>
              <a:rPr lang="cs-CZ" sz="2400" dirty="0">
                <a:latin typeface="Verdana" panose="020B0604030504040204" pitchFamily="34" charset="0"/>
              </a:rPr>
              <a:t>(účastník č. 17) </a:t>
            </a:r>
          </a:p>
        </p:txBody>
      </p:sp>
    </p:spTree>
    <p:extLst>
      <p:ext uri="{BB962C8B-B14F-4D97-AF65-F5344CB8AC3E}">
        <p14:creationId xmlns:p14="http://schemas.microsoft.com/office/powerpoint/2010/main" val="2667026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27" y="85377"/>
            <a:ext cx="10080612" cy="895351"/>
          </a:xfrm>
          <a:ln/>
        </p:spPr>
        <p:txBody>
          <a:bodyPr>
            <a:normAutofit/>
          </a:bodyPr>
          <a:lstStyle/>
          <a:p>
            <a:r>
              <a:rPr lang="cs-CZ" altLang="cs-CZ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Faktor 3  - Svobodymilovní individualisté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95327" y="1047503"/>
            <a:ext cx="11017224" cy="5261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doplňující faktor k faktoru 2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nejvíce zastoupeni představitelé měst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doprava je otázkou svobodného rozhodnutí každého</a:t>
            </a:r>
          </a:p>
          <a:p>
            <a:pPr marL="0" indent="0">
              <a:spcBef>
                <a:spcPct val="60000"/>
              </a:spcBef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X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nejvýrazněji odmítají jakákoliv omezení a regulace ze strany státu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>
                <a:solidFill>
                  <a:srgbClr val="FFFF99"/>
                </a:solidFill>
                <a:latin typeface="Verdana" panose="020B0604030504040204" pitchFamily="34" charset="0"/>
              </a:rPr>
              <a:t>nerovný přístup k dopravě </a:t>
            </a: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není problém</a:t>
            </a:r>
          </a:p>
          <a:p>
            <a:pPr marL="0" indent="0">
              <a:spcBef>
                <a:spcPct val="60000"/>
              </a:spcBef>
            </a:pPr>
            <a:endParaRPr lang="cs-CZ" sz="2400" i="1" dirty="0">
              <a:latin typeface="Verdana" panose="020B0604030504040204" pitchFamily="34" charset="0"/>
            </a:endParaRPr>
          </a:p>
          <a:p>
            <a:pPr marL="0" indent="0">
              <a:spcBef>
                <a:spcPct val="60000"/>
              </a:spcBef>
            </a:pPr>
            <a:r>
              <a:rPr lang="cs-CZ" sz="2400" i="1" dirty="0">
                <a:latin typeface="Verdana" panose="020B0604030504040204" pitchFamily="34" charset="0"/>
              </a:rPr>
              <a:t>„Stát by neměl nadměrně regulovat aktivitu rozhodování lidí, protože by z nich do určité míry dělal nesvéprávné bytosti.“ (účastník č. 29).</a:t>
            </a:r>
            <a:endParaRPr lang="cs-CZ" sz="24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141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27" y="85377"/>
            <a:ext cx="10080612" cy="895351"/>
          </a:xfrm>
          <a:ln/>
        </p:spPr>
        <p:txBody>
          <a:bodyPr>
            <a:normAutofit/>
          </a:bodyPr>
          <a:lstStyle/>
          <a:p>
            <a:r>
              <a:rPr lang="cs-CZ" altLang="cs-CZ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Faktor 4  - Pragmatičtí profesionálové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35360" y="1047503"/>
            <a:ext cx="11593288" cy="5810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doplňující faktor k faktoru 1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nejvíce vnímají závažnost situace v dopravě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zastoupeni reprezentanti akademické sféry a rezortů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změna současných trendů je nevyhnutelná a neobejde se bez odborníků</a:t>
            </a:r>
          </a:p>
          <a:p>
            <a:pPr marL="0" indent="0">
              <a:spcBef>
                <a:spcPct val="60000"/>
              </a:spcBef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X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nelze čekat na celospolečenskou shodu ke změně </a:t>
            </a:r>
          </a:p>
          <a:p>
            <a:pPr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FF99"/>
                </a:solidFill>
                <a:latin typeface="Verdana" panose="020B0604030504040204" pitchFamily="34" charset="0"/>
              </a:rPr>
              <a:t>nelze očekávat rovnoměrné financování motorové a nemotorové dop.</a:t>
            </a:r>
          </a:p>
          <a:p>
            <a:pPr marL="0" indent="0">
              <a:spcBef>
                <a:spcPct val="60000"/>
              </a:spcBef>
            </a:pPr>
            <a:r>
              <a:rPr lang="cs-CZ" sz="2400" i="1" dirty="0">
                <a:latin typeface="Verdana" panose="020B0604030504040204" pitchFamily="34" charset="0"/>
              </a:rPr>
              <a:t>„Z praxe víme, že i v ekonomicky vyspělých zemích lze </a:t>
            </a:r>
            <a:r>
              <a:rPr lang="cs-CZ" sz="2400" i="1" dirty="0" err="1">
                <a:latin typeface="Verdana" panose="020B0604030504040204" pitchFamily="34" charset="0"/>
              </a:rPr>
              <a:t>IAD</a:t>
            </a:r>
            <a:r>
              <a:rPr lang="cs-CZ" sz="2400" i="1" dirty="0">
                <a:latin typeface="Verdana" panose="020B0604030504040204" pitchFamily="34" charset="0"/>
              </a:rPr>
              <a:t> účinně regulovat (..), proto s tímto výrokem zásadně nesouhlasím. Lze to.“ (účastník č. 20).</a:t>
            </a:r>
            <a:endParaRPr lang="cs-CZ" sz="24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666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27" y="85377"/>
            <a:ext cx="10080612" cy="895351"/>
          </a:xfrm>
          <a:ln/>
        </p:spPr>
        <p:txBody>
          <a:bodyPr>
            <a:normAutofit/>
          </a:bodyPr>
          <a:lstStyle/>
          <a:p>
            <a:r>
              <a:rPr lang="cs-CZ" altLang="cs-CZ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ZÁVĚR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35360" y="1047503"/>
            <a:ext cx="11593288" cy="504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60000"/>
              </a:spcBef>
            </a:pPr>
            <a:r>
              <a:rPr lang="cs-CZ" altLang="cs-CZ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 v ČR názorová koalice podporující udržitelnou dopravu? </a:t>
            </a:r>
          </a:p>
          <a:p>
            <a:pPr marL="0" indent="0">
              <a:spcBef>
                <a:spcPct val="60000"/>
              </a:spcBef>
            </a:pPr>
            <a:endParaRPr lang="cs-CZ" sz="2400" dirty="0">
              <a:solidFill>
                <a:srgbClr val="FFFF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ct val="110000"/>
              </a:lnSpc>
              <a:spcBef>
                <a:spcPct val="60000"/>
              </a:spcBef>
            </a:pPr>
            <a:r>
              <a:rPr lang="cs-CZ" sz="2200" dirty="0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provedené analýzy vyplynulo, že FAKTOR 1 – SPOLEČENSKY ODPOVĚDNÍ </a:t>
            </a:r>
            <a:r>
              <a:rPr lang="cs-CZ" sz="2200" dirty="0" err="1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ENVIRONEMNTALISTÉ</a:t>
            </a:r>
            <a:r>
              <a:rPr lang="cs-CZ" sz="2200" dirty="0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reprezentuje nejen nejpočetnější skupinu aktérů, ale rovněž z třídění výroků vyplývá, že aktéři sdílející tuto názorovou perspektivu zastávají takové principy, které se do značné míry shodují s referenční definicí udržitelné dopravy, jež byla přijata pro tuto práci.</a:t>
            </a:r>
          </a:p>
          <a:p>
            <a:pPr marL="0" indent="0">
              <a:lnSpc>
                <a:spcPct val="110000"/>
              </a:lnSpc>
              <a:spcBef>
                <a:spcPct val="60000"/>
              </a:spcBef>
            </a:pPr>
            <a:r>
              <a:rPr lang="cs-CZ" sz="2200" dirty="0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Faktor 4 navíc sdílí postoje na úrovni „</a:t>
            </a:r>
            <a:r>
              <a:rPr lang="cs-CZ" sz="2200" dirty="0" err="1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policy</a:t>
            </a:r>
            <a:r>
              <a:rPr lang="cs-CZ" sz="2200" dirty="0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2200" dirty="0" err="1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core</a:t>
            </a:r>
            <a:r>
              <a:rPr lang="cs-CZ" sz="2200" dirty="0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2200" dirty="0" err="1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belies</a:t>
            </a:r>
            <a:r>
              <a:rPr lang="cs-CZ" sz="2200" dirty="0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s faktorem 1, tedy je vhodným partnerem pro tvorbu silné názorové koalice.</a:t>
            </a:r>
          </a:p>
          <a:p>
            <a:pPr marL="0" indent="0">
              <a:spcBef>
                <a:spcPct val="60000"/>
              </a:spcBef>
            </a:pPr>
            <a:endParaRPr lang="cs-CZ" sz="2400" dirty="0">
              <a:solidFill>
                <a:srgbClr val="FFFF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759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ovéPole 6"/>
          <p:cNvSpPr txBox="1">
            <a:spLocks noChangeArrowheads="1"/>
          </p:cNvSpPr>
          <p:nvPr/>
        </p:nvSpPr>
        <p:spPr bwMode="auto">
          <a:xfrm>
            <a:off x="287355" y="149161"/>
            <a:ext cx="11617291" cy="615543"/>
          </a:xfrm>
          <a:prstGeom prst="rect">
            <a:avLst/>
          </a:prstGeom>
          <a:ln>
            <a:solidFill>
              <a:schemeClr val="bg1"/>
            </a:solidFill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noAutofit/>
          </a:bodyPr>
          <a:lstStyle>
            <a:defPPr>
              <a:defRPr lang="cs-CZ"/>
            </a:defPPr>
            <a:lvl1pPr algn="ctr" eaLnBrk="1" hangingPunct="1">
              <a:defRPr sz="2700" b="1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defTabSz="1219170"/>
            <a:r>
              <a:rPr lang="cs-CZ" sz="2800" kern="0" dirty="0">
                <a:solidFill>
                  <a:schemeClr val="tx1"/>
                </a:solidFill>
              </a:rPr>
              <a:t>Udržitelná doprava v Litoměřicích 2016-2019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6759011" y="4012812"/>
            <a:ext cx="2324263" cy="1756369"/>
          </a:xfrm>
          <a:prstGeom prst="hexagon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defTabSz="1219170"/>
            <a:r>
              <a:rPr lang="cs-CZ" sz="1867" b="1" kern="0">
                <a:solidFill>
                  <a:sysClr val="windowText" lastClr="000000"/>
                </a:solidFill>
              </a:rPr>
              <a:t>Průzkum dopravního chování I</a:t>
            </a:r>
            <a:endParaRPr lang="cs-CZ" sz="1867" kern="0" dirty="0">
              <a:solidFill>
                <a:sysClr val="windowText" lastClr="00000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206909" y="1988845"/>
            <a:ext cx="2304915" cy="1855105"/>
          </a:xfrm>
          <a:prstGeom prst="hexagon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defTabSz="1219170"/>
            <a:r>
              <a:rPr lang="cs-CZ" sz="1867" b="1" kern="0" dirty="0">
                <a:solidFill>
                  <a:sysClr val="windowText" lastClr="000000"/>
                </a:solidFill>
              </a:rPr>
              <a:t>Průzkum dopravního chování II</a:t>
            </a:r>
            <a:r>
              <a:rPr lang="en-US" sz="1867" kern="0" dirty="0">
                <a:solidFill>
                  <a:sysClr val="windowText" lastClr="000000"/>
                </a:solidFill>
              </a:rPr>
              <a:t> </a:t>
            </a:r>
            <a:endParaRPr lang="cs-CZ" sz="1867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672064" y="2011477"/>
            <a:ext cx="2324263" cy="1809841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defTabSz="1219170"/>
            <a:r>
              <a:rPr lang="cs-CZ" sz="1867" b="1" kern="0" dirty="0">
                <a:solidFill>
                  <a:sysClr val="windowText" lastClr="000000"/>
                </a:solidFill>
              </a:rPr>
              <a:t>Plán udržitelné mobility pro </a:t>
            </a:r>
            <a:r>
              <a:rPr lang="cs-CZ" sz="1867" b="1" kern="0" dirty="0" err="1">
                <a:solidFill>
                  <a:sysClr val="windowText" lastClr="000000"/>
                </a:solidFill>
              </a:rPr>
              <a:t>MěÚ</a:t>
            </a:r>
            <a:r>
              <a:rPr lang="cs-CZ" sz="1867" b="1" kern="0" dirty="0">
                <a:solidFill>
                  <a:sysClr val="windowText" lastClr="000000"/>
                </a:solidFill>
              </a:rPr>
              <a:t> a nemocnici</a:t>
            </a:r>
            <a:endParaRPr lang="cs-CZ" sz="1867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454095" y="1061135"/>
            <a:ext cx="2256251" cy="1772747"/>
          </a:xfrm>
          <a:prstGeom prst="hex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defTabSz="1219170"/>
            <a:r>
              <a:rPr lang="cs-CZ" sz="1867" b="1" kern="0" dirty="0">
                <a:solidFill>
                  <a:sysClr val="windowText" lastClr="000000"/>
                </a:solidFill>
              </a:rPr>
              <a:t>Analýza </a:t>
            </a:r>
            <a:r>
              <a:rPr lang="cs-CZ" sz="1867" b="1" kern="0" dirty="0" err="1">
                <a:solidFill>
                  <a:sysClr val="windowText" lastClr="000000"/>
                </a:solidFill>
              </a:rPr>
              <a:t>QUEST</a:t>
            </a:r>
            <a:endParaRPr lang="cs-CZ" sz="1867" kern="0" dirty="0">
              <a:solidFill>
                <a:sysClr val="windowText" lastClr="00000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2247846" y="4012812"/>
            <a:ext cx="2304916" cy="1756369"/>
          </a:xfrm>
          <a:prstGeom prst="hex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defTabSz="1219170"/>
            <a:r>
              <a:rPr lang="cs-CZ" sz="1867" b="1" kern="0" dirty="0">
                <a:solidFill>
                  <a:sysClr val="windowText" lastClr="000000"/>
                </a:solidFill>
              </a:rPr>
              <a:t>Sektorové studie (parkování, </a:t>
            </a:r>
            <a:r>
              <a:rPr lang="cs-CZ" sz="1867" b="1" kern="0" dirty="0" err="1">
                <a:solidFill>
                  <a:sysClr val="windowText" lastClr="000000"/>
                </a:solidFill>
              </a:rPr>
              <a:t>cyklodoprava</a:t>
            </a:r>
            <a:r>
              <a:rPr lang="cs-CZ" sz="1867" b="1" kern="0" dirty="0">
                <a:solidFill>
                  <a:sysClr val="windowText" lastClr="000000"/>
                </a:solidFill>
              </a:rPr>
              <a:t>, e-mobilita)</a:t>
            </a:r>
            <a:endParaRPr lang="cs-CZ" sz="1867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TextovéPole 6"/>
          <p:cNvSpPr txBox="1">
            <a:spLocks noChangeArrowheads="1"/>
          </p:cNvSpPr>
          <p:nvPr/>
        </p:nvSpPr>
        <p:spPr bwMode="auto">
          <a:xfrm>
            <a:off x="9435332" y="1831889"/>
            <a:ext cx="2421308" cy="4024122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1219170"/>
            <a:r>
              <a:rPr lang="cs-CZ" sz="2400" kern="0" dirty="0"/>
              <a:t>Další nástroje</a:t>
            </a:r>
          </a:p>
          <a:p>
            <a:pPr algn="ctr" defTabSz="1219170"/>
            <a:endParaRPr lang="cs-CZ" sz="2400" kern="0" dirty="0"/>
          </a:p>
          <a:p>
            <a:pPr marL="342900" indent="-342900" defTabSz="1219170">
              <a:buFont typeface="Wingdings" panose="05000000000000000000" pitchFamily="2" charset="2"/>
              <a:buChar char="Ø"/>
            </a:pPr>
            <a:r>
              <a:rPr lang="cs-CZ" sz="2400" b="1" kern="0" dirty="0"/>
              <a:t>ekologizace vozového parku </a:t>
            </a:r>
            <a:r>
              <a:rPr lang="cs-CZ" sz="2400" kern="0" dirty="0" err="1"/>
              <a:t>MěÚ</a:t>
            </a:r>
            <a:endParaRPr lang="cs-CZ" sz="2400" kern="0" dirty="0"/>
          </a:p>
          <a:p>
            <a:pPr defTabSz="1219170"/>
            <a:endParaRPr lang="cs-CZ" sz="2400" kern="0" dirty="0"/>
          </a:p>
          <a:p>
            <a:pPr marL="342900" indent="-342900" defTabSz="1219170">
              <a:buFont typeface="Wingdings" panose="05000000000000000000" pitchFamily="2" charset="2"/>
              <a:buChar char="Ø"/>
            </a:pPr>
            <a:r>
              <a:rPr lang="cs-CZ" sz="2400" b="1" kern="0" dirty="0"/>
              <a:t>dobrovolné dohody </a:t>
            </a:r>
            <a:r>
              <a:rPr lang="cs-CZ" sz="2400" kern="0" dirty="0"/>
              <a:t>s místními podnikateli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4175787" y="3068960"/>
            <a:ext cx="2880880" cy="16287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170"/>
            <a:r>
              <a:rPr lang="cs-CZ" sz="2667" b="1" kern="0" dirty="0">
                <a:solidFill>
                  <a:srgbClr val="8A0000"/>
                </a:solidFill>
              </a:rPr>
              <a:t>Plán udržitelné městské mobility</a:t>
            </a:r>
          </a:p>
        </p:txBody>
      </p:sp>
      <p:sp>
        <p:nvSpPr>
          <p:cNvPr id="4" name="Šipka doprava 3"/>
          <p:cNvSpPr/>
          <p:nvPr/>
        </p:nvSpPr>
        <p:spPr>
          <a:xfrm rot="1525891">
            <a:off x="4107383" y="3238808"/>
            <a:ext cx="432823" cy="4126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cs-CZ" sz="2400" kern="0">
              <a:solidFill>
                <a:sysClr val="windowText" lastClr="000000"/>
              </a:solidFill>
            </a:endParaRPr>
          </a:p>
        </p:txBody>
      </p:sp>
      <p:sp>
        <p:nvSpPr>
          <p:cNvPr id="17" name="Šipka doprava 16"/>
          <p:cNvSpPr/>
          <p:nvPr/>
        </p:nvSpPr>
        <p:spPr>
          <a:xfrm rot="5400000">
            <a:off x="5429363" y="2592719"/>
            <a:ext cx="421939" cy="55016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cs-CZ" sz="2400" kern="0">
              <a:solidFill>
                <a:sysClr val="windowText" lastClr="000000"/>
              </a:solidFill>
            </a:endParaRPr>
          </a:p>
        </p:txBody>
      </p:sp>
      <p:sp>
        <p:nvSpPr>
          <p:cNvPr id="18" name="Šipka doprava 17"/>
          <p:cNvSpPr/>
          <p:nvPr/>
        </p:nvSpPr>
        <p:spPr>
          <a:xfrm rot="9066600">
            <a:off x="6601072" y="3226619"/>
            <a:ext cx="428311" cy="41262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cs-CZ" sz="2400" kern="0">
              <a:solidFill>
                <a:sysClr val="windowText" lastClr="000000"/>
              </a:solidFill>
            </a:endParaRPr>
          </a:p>
        </p:txBody>
      </p:sp>
      <p:sp>
        <p:nvSpPr>
          <p:cNvPr id="19" name="Šipka doprava 18"/>
          <p:cNvSpPr/>
          <p:nvPr/>
        </p:nvSpPr>
        <p:spPr>
          <a:xfrm rot="12990376">
            <a:off x="6740873" y="4275202"/>
            <a:ext cx="403011" cy="41262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cs-CZ" sz="2400" kern="0">
              <a:solidFill>
                <a:sysClr val="windowText" lastClr="000000"/>
              </a:solidFill>
            </a:endParaRPr>
          </a:p>
        </p:txBody>
      </p:sp>
      <p:sp>
        <p:nvSpPr>
          <p:cNvPr id="20" name="Šipka doprava 19"/>
          <p:cNvSpPr/>
          <p:nvPr/>
        </p:nvSpPr>
        <p:spPr>
          <a:xfrm rot="19565898">
            <a:off x="4139972" y="4326998"/>
            <a:ext cx="474042" cy="41262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cs-CZ" sz="2400" kern="0">
              <a:solidFill>
                <a:sysClr val="windowText" lastClr="00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454095" y="4899301"/>
            <a:ext cx="2324263" cy="1756369"/>
          </a:xfrm>
          <a:prstGeom prst="hexagon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 defTabSz="1219170"/>
            <a:r>
              <a:rPr lang="cs-CZ" sz="1867" b="1" kern="0" dirty="0">
                <a:solidFill>
                  <a:sysClr val="windowText" lastClr="000000"/>
                </a:solidFill>
              </a:rPr>
              <a:t>Rozptylová studie</a:t>
            </a:r>
            <a:endParaRPr lang="cs-CZ" sz="1867" kern="0" dirty="0">
              <a:solidFill>
                <a:sysClr val="windowText" lastClr="000000"/>
              </a:solidFill>
            </a:endParaRPr>
          </a:p>
        </p:txBody>
      </p:sp>
      <p:sp>
        <p:nvSpPr>
          <p:cNvPr id="21" name="Šipka doprava 18"/>
          <p:cNvSpPr/>
          <p:nvPr/>
        </p:nvSpPr>
        <p:spPr>
          <a:xfrm rot="16200000">
            <a:off x="5380715" y="4658264"/>
            <a:ext cx="403011" cy="41262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cs-CZ" sz="2400" kern="0">
              <a:solidFill>
                <a:sysClr val="windowText" lastClr="000000"/>
              </a:solidFill>
            </a:endParaRPr>
          </a:p>
        </p:txBody>
      </p:sp>
      <p:sp>
        <p:nvSpPr>
          <p:cNvPr id="23" name="TextovéPole 6"/>
          <p:cNvSpPr txBox="1">
            <a:spLocks noChangeArrowheads="1"/>
          </p:cNvSpPr>
          <p:nvPr/>
        </p:nvSpPr>
        <p:spPr bwMode="auto">
          <a:xfrm>
            <a:off x="85329" y="1809257"/>
            <a:ext cx="2036911" cy="4024122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defTabSz="1219170"/>
            <a:r>
              <a:rPr lang="cs-CZ" sz="2400" kern="0" dirty="0"/>
              <a:t>Projekty</a:t>
            </a:r>
          </a:p>
          <a:p>
            <a:pPr algn="ctr" defTabSz="1219170"/>
            <a:endParaRPr lang="cs-CZ" sz="2400" kern="0" dirty="0"/>
          </a:p>
          <a:p>
            <a:pPr marL="342900" indent="-342900" defTabSz="1219170">
              <a:buFont typeface="Wingdings" panose="05000000000000000000" pitchFamily="2" charset="2"/>
              <a:buChar char="Ø"/>
            </a:pPr>
            <a:r>
              <a:rPr lang="cs-CZ" sz="2400" b="1" kern="0" dirty="0" err="1"/>
              <a:t>MOVECIT</a:t>
            </a:r>
            <a:r>
              <a:rPr lang="cs-CZ" sz="2400" b="1" kern="0" dirty="0"/>
              <a:t> </a:t>
            </a:r>
            <a:endParaRPr lang="cs-CZ" sz="2400" kern="0" dirty="0"/>
          </a:p>
          <a:p>
            <a:pPr defTabSz="1219170"/>
            <a:endParaRPr lang="cs-CZ" sz="2400" kern="0" dirty="0"/>
          </a:p>
          <a:p>
            <a:pPr marL="342900" indent="-342900" defTabSz="1219170">
              <a:buFont typeface="Wingdings" panose="05000000000000000000" pitchFamily="2" charset="2"/>
              <a:buChar char="Ø"/>
            </a:pPr>
            <a:r>
              <a:rPr lang="cs-CZ" sz="2400" b="1" kern="0" dirty="0" err="1"/>
              <a:t>MobiLita21</a:t>
            </a:r>
            <a:endParaRPr lang="cs-CZ" sz="2400" b="1" kern="0" dirty="0"/>
          </a:p>
          <a:p>
            <a:pPr marL="342900" indent="-342900" defTabSz="1219170">
              <a:buFont typeface="Wingdings" panose="05000000000000000000" pitchFamily="2" charset="2"/>
              <a:buChar char="Ø"/>
            </a:pPr>
            <a:endParaRPr lang="cs-CZ" sz="2400" b="1" kern="0" dirty="0"/>
          </a:p>
          <a:p>
            <a:pPr marL="342900" indent="-342900" defTabSz="1219170">
              <a:buFont typeface="Wingdings" panose="05000000000000000000" pitchFamily="2" charset="2"/>
              <a:buChar char="Ø"/>
            </a:pPr>
            <a:r>
              <a:rPr lang="cs-CZ" sz="2400" b="1" kern="0" dirty="0"/>
              <a:t>e-</a:t>
            </a:r>
            <a:r>
              <a:rPr lang="cs-CZ" sz="2400" b="1" kern="0" dirty="0" err="1"/>
              <a:t>FEKTA</a:t>
            </a:r>
            <a:r>
              <a:rPr lang="cs-CZ" sz="2400" b="1" kern="0" dirty="0"/>
              <a:t> </a:t>
            </a:r>
            <a:endParaRPr lang="cs-CZ" sz="2400" kern="0" dirty="0"/>
          </a:p>
        </p:txBody>
      </p:sp>
    </p:spTree>
    <p:extLst>
      <p:ext uri="{BB962C8B-B14F-4D97-AF65-F5344CB8AC3E}">
        <p14:creationId xmlns:p14="http://schemas.microsoft.com/office/powerpoint/2010/main" val="2026903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2" grpId="0" animBg="1"/>
      <p:bldP spid="15" grpId="0"/>
      <p:bldP spid="4" grpId="0" animBg="1"/>
      <p:bldP spid="17" grpId="0" animBg="1"/>
      <p:bldP spid="18" grpId="0" animBg="1"/>
      <p:bldP spid="19" grpId="0" animBg="1"/>
      <p:bldP spid="20" grpId="0" animBg="1"/>
      <p:bldP spid="16" grpId="0" animBg="1"/>
      <p:bldP spid="21" grpId="0" animBg="1"/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3632" y="620688"/>
            <a:ext cx="6840760" cy="5472608"/>
          </a:xfrm>
          <a:ln/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Děkuji za pozornost!</a:t>
            </a:r>
            <a:b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Antonín Tym</a:t>
            </a:r>
            <a:b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E-mail: </a:t>
            </a:r>
            <a:r>
              <a:rPr lang="cs-CZ" sz="3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gte@litomerice.cz</a:t>
            </a:r>
            <a:b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Tel: 725 095 137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944426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0004" y="404664"/>
            <a:ext cx="9144000" cy="679451"/>
          </a:xfrm>
          <a:ln/>
        </p:spPr>
        <p:txBody>
          <a:bodyPr/>
          <a:lstStyle/>
          <a:p>
            <a:pPr algn="ctr"/>
            <a:r>
              <a:rPr lang="cs-CZ" altLang="cs-CZ" sz="3200" dirty="0"/>
              <a:t>CÍLE PRÁCE</a:t>
            </a:r>
            <a:endParaRPr lang="cs-CZ" altLang="cs-CZ" sz="3200" i="1" dirty="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35360" y="980728"/>
            <a:ext cx="11593288" cy="5328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17463"/>
            <a:r>
              <a:rPr lang="cs-CZ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Hlavním cílem práce bylo </a:t>
            </a:r>
            <a:r>
              <a:rPr lang="cs-CZ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prozkoumat názorové postoje vybraných aktérů dopravní politiky v České republice</a:t>
            </a:r>
            <a:r>
              <a:rPr lang="cs-CZ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zjistit, jaký mají aktéři názor na i) problémy v dopravě a na </a:t>
            </a:r>
            <a:r>
              <a:rPr lang="cs-CZ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</a:t>
            </a:r>
            <a:r>
              <a:rPr lang="cs-CZ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nástroje jejich řešení se zaměřením na osobní dopravu ve městech, a jaký je jejich </a:t>
            </a:r>
            <a:r>
              <a:rPr lang="cs-CZ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iii</a:t>
            </a:r>
            <a:r>
              <a:rPr lang="cs-CZ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názor koncept udržitelné dopravy. </a:t>
            </a:r>
            <a:endParaRPr lang="cs-CZ" altLang="cs-CZ" sz="2200" b="1" dirty="0">
              <a:solidFill>
                <a:srgbClr val="FFFF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cs-CZ" altLang="cs-CZ" sz="2200" b="1" dirty="0">
              <a:solidFill>
                <a:srgbClr val="FFFF99"/>
              </a:solidFill>
              <a:latin typeface="Verdana" panose="020B0604030504040204" pitchFamily="34" charset="0"/>
            </a:endParaRPr>
          </a:p>
          <a:p>
            <a:pPr algn="just"/>
            <a:r>
              <a:rPr lang="cs-CZ" altLang="cs-CZ" sz="2200" b="1" dirty="0">
                <a:solidFill>
                  <a:srgbClr val="FFFF99"/>
                </a:solidFill>
                <a:latin typeface="Verdana" panose="020B0604030504040204" pitchFamily="34" charset="0"/>
              </a:rPr>
              <a:t>Specifické cíle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b="1" dirty="0">
                <a:solidFill>
                  <a:srgbClr val="FFFF99"/>
                </a:solidFill>
                <a:latin typeface="Verdana" panose="020B0604030504040204" pitchFamily="34" charset="0"/>
              </a:rPr>
              <a:t>Identifikace postojů a perspektiv vybraných aktérů</a:t>
            </a: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 dopravní politiky v České republice ve vztahu k udržitelné dopravě a jejich porovnání s normativním vymezením udržitelné dopravy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b="1" dirty="0">
                <a:solidFill>
                  <a:srgbClr val="FFFF99"/>
                </a:solidFill>
                <a:latin typeface="Verdana" panose="020B0604030504040204" pitchFamily="34" charset="0"/>
              </a:rPr>
              <a:t>Identifikace názorových koalic aktérů</a:t>
            </a: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 a identifikace potenciální názorové koalice prosazující principy udržitelné dopravy</a:t>
            </a:r>
          </a:p>
          <a:p>
            <a:pPr marL="457200" indent="-457200" algn="just">
              <a:spcBef>
                <a:spcPts val="1800"/>
              </a:spcBef>
              <a:buFont typeface="+mj-lt"/>
              <a:buAutoNum type="arabicPeriod"/>
            </a:pPr>
            <a:r>
              <a:rPr lang="cs-CZ" altLang="cs-CZ" sz="2200" b="1" dirty="0">
                <a:solidFill>
                  <a:srgbClr val="FFFF99"/>
                </a:solidFill>
                <a:latin typeface="Verdana" panose="020B0604030504040204" pitchFamily="34" charset="0"/>
              </a:rPr>
              <a:t>Aplikace Q-metody </a:t>
            </a: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na výzkum aktérských perspektiv v rámci subsystému dopravní politiky v České republice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0004" y="404664"/>
            <a:ext cx="9144000" cy="679451"/>
          </a:xfrm>
          <a:ln/>
        </p:spPr>
        <p:txBody>
          <a:bodyPr/>
          <a:lstStyle/>
          <a:p>
            <a:pPr algn="ctr"/>
            <a:r>
              <a:rPr lang="cs-CZ" altLang="cs-CZ" sz="3200" dirty="0"/>
              <a:t>STANOVENÉ VÝZKUMNÉ OTÁZKY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35360" y="1052736"/>
            <a:ext cx="11593288" cy="5328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endParaRPr lang="cs-CZ" altLang="cs-CZ" sz="2200" b="1" dirty="0">
              <a:solidFill>
                <a:srgbClr val="FFFF99"/>
              </a:solidFill>
              <a:latin typeface="Verdana" panose="020B0604030504040204" pitchFamily="34" charset="0"/>
            </a:endParaRPr>
          </a:p>
          <a:p>
            <a:pPr marL="457200" indent="-457200" algn="just">
              <a:spcBef>
                <a:spcPts val="18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cs-CZ" altLang="cs-CZ" sz="2200" b="1" dirty="0">
                <a:solidFill>
                  <a:srgbClr val="FFFF99"/>
                </a:solidFill>
                <a:latin typeface="Verdana" panose="020B0604030504040204" pitchFamily="34" charset="0"/>
              </a:rPr>
              <a:t>Jaké postoje a názory </a:t>
            </a: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zaujímají aktéři v rámci subsystému české dopravní politiky k udržitelné dopravě a jak se liší od normativního vymezení udržitelné dopravy?</a:t>
            </a:r>
          </a:p>
          <a:p>
            <a:pPr marL="457200" indent="-457200" algn="just">
              <a:spcBef>
                <a:spcPts val="18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cs-CZ" altLang="cs-CZ" sz="2200" b="1" dirty="0">
                <a:solidFill>
                  <a:srgbClr val="FFFF99"/>
                </a:solidFill>
                <a:latin typeface="Verdana" panose="020B0604030504040204" pitchFamily="34" charset="0"/>
              </a:rPr>
              <a:t>Jaké existují základní rozdíly a shody </a:t>
            </a: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v perspektivách těchto aktérů?</a:t>
            </a:r>
          </a:p>
          <a:p>
            <a:pPr marL="457200" indent="-457200" algn="just">
              <a:spcBef>
                <a:spcPts val="18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cs-CZ" altLang="cs-CZ" sz="2200" b="1" dirty="0">
                <a:solidFill>
                  <a:srgbClr val="FFFF99"/>
                </a:solidFill>
                <a:latin typeface="Verdana" panose="020B0604030504040204" pitchFamily="34" charset="0"/>
              </a:rPr>
              <a:t>Formují tito aktéři názorové koalice, </a:t>
            </a:r>
            <a:r>
              <a:rPr lang="cs-CZ" altLang="cs-CZ" sz="2200" dirty="0">
                <a:solidFill>
                  <a:srgbClr val="FFFF99"/>
                </a:solidFill>
                <a:latin typeface="Verdana" panose="020B0604030504040204" pitchFamily="34" charset="0"/>
              </a:rPr>
              <a:t>a pokud ano, existuje zde taková názorová koalice, která prosazuje principy udržitelné dopravy?</a:t>
            </a:r>
          </a:p>
        </p:txBody>
      </p:sp>
    </p:spTree>
    <p:extLst>
      <p:ext uri="{BB962C8B-B14F-4D97-AF65-F5344CB8AC3E}">
        <p14:creationId xmlns:p14="http://schemas.microsoft.com/office/powerpoint/2010/main" val="3051241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0004" y="404664"/>
            <a:ext cx="9144000" cy="679451"/>
          </a:xfrm>
          <a:ln/>
        </p:spPr>
        <p:txBody>
          <a:bodyPr/>
          <a:lstStyle/>
          <a:p>
            <a:pPr algn="ctr"/>
            <a:r>
              <a:rPr lang="cs-CZ" altLang="cs-CZ" sz="3200" dirty="0"/>
              <a:t>I. TEORETICKÁ VÝCHODISKA</a:t>
            </a:r>
          </a:p>
        </p:txBody>
      </p:sp>
    </p:spTree>
    <p:extLst>
      <p:ext uri="{BB962C8B-B14F-4D97-AF65-F5344CB8AC3E}">
        <p14:creationId xmlns:p14="http://schemas.microsoft.com/office/powerpoint/2010/main" val="1898201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31939" y="228727"/>
            <a:ext cx="9144000" cy="679993"/>
          </a:xfrm>
          <a:ln/>
        </p:spPr>
        <p:txBody>
          <a:bodyPr>
            <a:normAutofit/>
          </a:bodyPr>
          <a:lstStyle/>
          <a:p>
            <a:pPr algn="ctr"/>
            <a:r>
              <a:rPr lang="cs-CZ" altLang="cs-CZ" sz="3200" dirty="0"/>
              <a:t>BARIÉRY UDRŽITELNÉ DOPRAVY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9" y="1412776"/>
            <a:ext cx="11999575" cy="457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560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9456" y="188640"/>
            <a:ext cx="9649072" cy="679993"/>
          </a:xfrm>
          <a:ln/>
        </p:spPr>
        <p:txBody>
          <a:bodyPr>
            <a:normAutofit/>
          </a:bodyPr>
          <a:lstStyle/>
          <a:p>
            <a:pPr algn="ctr"/>
            <a:r>
              <a:rPr lang="cs-CZ" altLang="cs-CZ" sz="3200" dirty="0"/>
              <a:t>INSTITUCIONÁLNÍ BARIÉRY UDRŽITELNÉ DOPRAVY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880999"/>
            <a:ext cx="10225136" cy="591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44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392" y="260648"/>
            <a:ext cx="10080612" cy="679451"/>
          </a:xfrm>
          <a:ln/>
        </p:spPr>
        <p:txBody>
          <a:bodyPr>
            <a:normAutofit fontScale="90000"/>
          </a:bodyPr>
          <a:lstStyle/>
          <a:p>
            <a:pPr algn="ctr"/>
            <a:r>
              <a:rPr lang="cs-CZ" altLang="cs-CZ" sz="3200" dirty="0"/>
              <a:t>II.   STRUKTUROVANÉ ROZHOVORY A JEJICH INTERPRETACE</a:t>
            </a:r>
          </a:p>
        </p:txBody>
      </p:sp>
    </p:spTree>
    <p:extLst>
      <p:ext uri="{BB962C8B-B14F-4D97-AF65-F5344CB8AC3E}">
        <p14:creationId xmlns:p14="http://schemas.microsoft.com/office/powerpoint/2010/main" val="878807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31939" y="12703"/>
            <a:ext cx="9144000" cy="679993"/>
          </a:xfrm>
          <a:ln/>
        </p:spPr>
        <p:txBody>
          <a:bodyPr>
            <a:normAutofit/>
          </a:bodyPr>
          <a:lstStyle/>
          <a:p>
            <a:pPr algn="ctr"/>
            <a:r>
              <a:rPr lang="cs-CZ" altLang="cs-CZ" sz="3200" dirty="0"/>
              <a:t>STRUKTURA RESPONDENTŮ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664163"/>
            <a:ext cx="10479209" cy="612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64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loubka">
  <a:themeElements>
    <a:clrScheme name="Hloubka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Hloubk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loubk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TM04033923[[fn=Hloubka]]</Template>
  <TotalTime>3965</TotalTime>
  <Words>1091</Words>
  <Application>Microsoft Office PowerPoint</Application>
  <PresentationFormat>Širokoúhlá obrazovka</PresentationFormat>
  <Paragraphs>128</Paragraphs>
  <Slides>28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28</vt:i4>
      </vt:variant>
    </vt:vector>
  </HeadingPairs>
  <TitlesOfParts>
    <vt:vector size="35" baseType="lpstr">
      <vt:lpstr>Arial</vt:lpstr>
      <vt:lpstr>Calibri</vt:lpstr>
      <vt:lpstr>Corbel</vt:lpstr>
      <vt:lpstr>Verdana</vt:lpstr>
      <vt:lpstr>Wingdings</vt:lpstr>
      <vt:lpstr>Hloubka</vt:lpstr>
      <vt:lpstr>1_Motiv systému Office</vt:lpstr>
      <vt:lpstr>Udržitelná doprava v České republice pohledem jejích aktérů   Antonín Tym  VII. česko-slovenská konference Doprava, zdraví a životní prostředí   Brno 7.-8.11. 2016</vt:lpstr>
      <vt:lpstr>ÚVOD</vt:lpstr>
      <vt:lpstr>CÍLE PRÁCE</vt:lpstr>
      <vt:lpstr>STANOVENÉ VÝZKUMNÉ OTÁZKY</vt:lpstr>
      <vt:lpstr>I. TEORETICKÁ VÝCHODISKA</vt:lpstr>
      <vt:lpstr>BARIÉRY UDRŽITELNÉ DOPRAVY</vt:lpstr>
      <vt:lpstr>INSTITUCIONÁLNÍ BARIÉRY UDRŽITELNÉ DOPRAVY</vt:lpstr>
      <vt:lpstr>II.   STRUKTUROVANÉ ROZHOVORY A JEJICH INTERPRETACE</vt:lpstr>
      <vt:lpstr>STRUKTURA RESPONDENTŮ</vt:lpstr>
      <vt:lpstr>STRUKTUROVANÝ ROZHOVOR – OTÁZKY NA TÉMA:  „UDRŽITELNÁ DOPRAVA“</vt:lpstr>
      <vt:lpstr> STRUKTUROVANÝ ROZHOVOR – OTÁZKY NA TÉMA: „ „DOPRAVNÍ POLITIKA ČR“ </vt:lpstr>
      <vt:lpstr>Prezentace aplikace PowerPoint</vt:lpstr>
      <vt:lpstr> HODNOCENÍ DOPRAVNÍ POLITIKY ČR NA MÍSTNÍ ÚROVNI  </vt:lpstr>
      <vt:lpstr> NEJVĚTŠÍ VÝZVY/HROZBY DOPRAVY V ČR     </vt:lpstr>
      <vt:lpstr> CO/KDO OVLIVŇUJE DOPRAVNÍ POLITIKU ČR  </vt:lpstr>
      <vt:lpstr> KDO MŮŽE MĚNIT DOPRAVNÍ POLITIKU </vt:lpstr>
      <vt:lpstr> CO MŮŽE ZMĚNIT DOPRAVNÍ POLITIKU ČR </vt:lpstr>
      <vt:lpstr>II.   Q-METODA  - NÁZOROVÉ KOALICE</vt:lpstr>
      <vt:lpstr>Q-METODA – HLAVNÍ FÁZE</vt:lpstr>
      <vt:lpstr>Q-METODA – TŘÍDÍCÍ MATICE</vt:lpstr>
      <vt:lpstr>IDENTIFIKOVANÉ NÁZOROVÉ KOALICE</vt:lpstr>
      <vt:lpstr>Faktor 1  - Společensky odpovědní environmentalisté</vt:lpstr>
      <vt:lpstr>Faktor 2  - Vyhranění automobilisté</vt:lpstr>
      <vt:lpstr>Faktor 3  - Svobodymilovní individualisté</vt:lpstr>
      <vt:lpstr>Faktor 4  - Pragmatičtí profesionálové</vt:lpstr>
      <vt:lpstr>ZÁVĚR</vt:lpstr>
      <vt:lpstr>Prezentace aplikace PowerPoint</vt:lpstr>
      <vt:lpstr>Děkuji za pozornost!  Antonín Tym  E-mail: gte@litomerice.cz Tel: 725 095 137</vt:lpstr>
    </vt:vector>
  </TitlesOfParts>
  <Company>NSZM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Aalborská charta – rok 1994</dc:title>
  <dc:creator>Antonín Tym</dc:creator>
  <cp:lastModifiedBy>Antonín Tym</cp:lastModifiedBy>
  <cp:revision>55</cp:revision>
  <dcterms:created xsi:type="dcterms:W3CDTF">2008-03-11T21:09:52Z</dcterms:created>
  <dcterms:modified xsi:type="dcterms:W3CDTF">2016-11-07T15:19:22Z</dcterms:modified>
</cp:coreProperties>
</file>