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4" r:id="rId9"/>
    <p:sldId id="263" r:id="rId10"/>
    <p:sldId id="262" r:id="rId11"/>
    <p:sldId id="265" r:id="rId12"/>
    <p:sldId id="266" r:id="rId13"/>
    <p:sldId id="270" r:id="rId14"/>
    <p:sldId id="267" r:id="rId15"/>
    <p:sldId id="268" r:id="rId16"/>
    <p:sldId id="273" r:id="rId17"/>
    <p:sldId id="271" r:id="rId18"/>
    <p:sldId id="272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CCFF33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2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Rozdělení věku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334891732283465"/>
          <c:y val="0.25916695195709233"/>
          <c:w val="0.87578111329833774"/>
          <c:h val="0.46580851306630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4"/>
              <c:layout>
                <c:manualLayout>
                  <c:x val="-3.472222222222095E-3"/>
                  <c:y val="1.77228118224352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55+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14.1</c:v>
                </c:pt>
                <c:pt idx="1">
                  <c:v>37.6</c:v>
                </c:pt>
                <c:pt idx="2">
                  <c:v>26.5</c:v>
                </c:pt>
                <c:pt idx="3">
                  <c:v>14.2</c:v>
                </c:pt>
                <c:pt idx="4">
                  <c:v>6.5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133046272"/>
        <c:axId val="177449792"/>
      </c:barChart>
      <c:catAx>
        <c:axId val="1330462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77449792"/>
        <c:crosses val="autoZero"/>
        <c:auto val="1"/>
        <c:lblAlgn val="ctr"/>
        <c:lblOffset val="100"/>
        <c:noMultiLvlLbl val="0"/>
      </c:catAx>
      <c:valAx>
        <c:axId val="177449792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b="1" i="0" baseline="0" dirty="0" smtClean="0">
                    <a:effectLst/>
                  </a:rPr>
                  <a:t>Podíl </a:t>
                </a:r>
                <a:r>
                  <a:rPr lang="en-US" sz="1400" b="1" i="0" baseline="0" dirty="0" smtClean="0">
                    <a:effectLst/>
                  </a:rPr>
                  <a:t>[</a:t>
                </a:r>
                <a:r>
                  <a:rPr lang="cs-CZ" sz="1400" b="1" i="0" baseline="0" dirty="0" smtClean="0">
                    <a:effectLst/>
                  </a:rPr>
                  <a:t>%</a:t>
                </a:r>
                <a:r>
                  <a:rPr lang="en-US" sz="1400" b="1" i="0" baseline="0" dirty="0" smtClean="0">
                    <a:effectLst/>
                  </a:rPr>
                  <a:t>]</a:t>
                </a:r>
                <a:endParaRPr lang="cs-CZ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1111111111111112E-2"/>
              <c:y val="0.1939495606527444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33046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Bydliště</a:t>
            </a:r>
          </a:p>
        </c:rich>
      </c:tx>
      <c:layout>
        <c:manualLayout>
          <c:xMode val="edge"/>
          <c:yMode val="edge"/>
          <c:x val="0.40802461167763865"/>
          <c:y val="4.918007531667237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8802857976086314E-2"/>
          <c:y val="0.20290708661417323"/>
          <c:w val="0.29318619263501156"/>
          <c:h val="0.713740157480314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Bydliště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8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5.5234554014081574E-2"/>
                  <c:y val="0.1892727471566054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4161979752530934E-2"/>
                  <c:y val="-0.1520120734908136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Praha</c:v>
                </c:pt>
                <c:pt idx="1">
                  <c:v>Brno</c:v>
                </c:pt>
                <c:pt idx="2">
                  <c:v>Olomouc</c:v>
                </c:pt>
                <c:pt idx="3">
                  <c:v>Jiné krajské město</c:v>
                </c:pt>
                <c:pt idx="4">
                  <c:v>Ostatní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40</c:v>
                </c:pt>
                <c:pt idx="2">
                  <c:v>11</c:v>
                </c:pt>
                <c:pt idx="3">
                  <c:v>18</c:v>
                </c:pt>
                <c:pt idx="4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38024517768612254"/>
          <c:y val="0.24"/>
          <c:w val="0.39161159158383885"/>
          <c:h val="0.72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Pohlaví</a:t>
            </a:r>
            <a:endParaRPr lang="en-US" sz="1800" dirty="0"/>
          </a:p>
        </c:rich>
      </c:tx>
      <c:layout>
        <c:manualLayout>
          <c:xMode val="edge"/>
          <c:yMode val="edge"/>
          <c:x val="2.4814814814814816E-3"/>
          <c:y val="0.13433641446993036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1356984543598715"/>
          <c:y val="0.15384615384615385"/>
          <c:w val="0.44444444444444442"/>
          <c:h val="0.7692307692307692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0066"/>
            </a:solidFill>
          </c:spPr>
          <c:explosion val="2"/>
          <c:dPt>
            <c:idx val="0"/>
            <c:bubble3D val="0"/>
            <c:explosion val="11"/>
            <c:spPr>
              <a:solidFill>
                <a:srgbClr val="0099FF"/>
              </a:solidFill>
            </c:spPr>
          </c:dPt>
          <c:dPt>
            <c:idx val="1"/>
            <c:bubble3D val="0"/>
          </c:dPt>
          <c:dLbls>
            <c:dLbl>
              <c:idx val="0"/>
              <c:layout>
                <c:manualLayout>
                  <c:x val="-0.1425718868474774"/>
                  <c:y val="-0.2376320894670775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375911344415281"/>
                  <c:y val="0.2029727262353075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Muž</c:v>
                </c:pt>
                <c:pt idx="1">
                  <c:v>Žena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Způsob využití kola</a:t>
            </a:r>
            <a:endParaRPr lang="cs-CZ" sz="1800" dirty="0"/>
          </a:p>
        </c:rich>
      </c:tx>
      <c:layout>
        <c:manualLayout>
          <c:xMode val="edge"/>
          <c:yMode val="edge"/>
          <c:x val="0.29314415505754088"/>
          <c:y val="3.66764999445491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2156748849016817E-2"/>
          <c:y val="6.9751124859392583E-2"/>
          <c:w val="0.88707392108773286"/>
          <c:h val="0.679897825271841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dLbl>
              <c:idx val="2"/>
              <c:layout>
                <c:manualLayout>
                  <c:x val="-5.1282051282052219E-3"/>
                  <c:y val="1.126006432294554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Doprava</c:v>
                </c:pt>
                <c:pt idx="1">
                  <c:v>Rekreace</c:v>
                </c:pt>
                <c:pt idx="2">
                  <c:v>Žádný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49.9</c:v>
                </c:pt>
                <c:pt idx="1">
                  <c:v>76.7</c:v>
                </c:pt>
                <c:pt idx="2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2"/>
              <c:layout>
                <c:manualLayout>
                  <c:x val="5.4644808743168401E-3"/>
                  <c:y val="0.1388925903492831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Doprava</c:v>
                </c:pt>
                <c:pt idx="1">
                  <c:v>Rekreace</c:v>
                </c:pt>
                <c:pt idx="2">
                  <c:v>Žádný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76.900000000000006</c:v>
                </c:pt>
                <c:pt idx="2">
                  <c:v>17.600000000000001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6"/>
        <c:axId val="133378560"/>
        <c:axId val="133024576"/>
      </c:barChart>
      <c:catAx>
        <c:axId val="1333785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133024576"/>
        <c:crosses val="autoZero"/>
        <c:auto val="1"/>
        <c:lblAlgn val="ctr"/>
        <c:lblOffset val="100"/>
        <c:noMultiLvlLbl val="0"/>
      </c:catAx>
      <c:valAx>
        <c:axId val="133024576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b="1" i="0" baseline="0" dirty="0" smtClean="0">
                    <a:effectLst/>
                  </a:rPr>
                  <a:t>Podíl </a:t>
                </a:r>
                <a:r>
                  <a:rPr lang="en-US" sz="1400" b="1" i="0" baseline="0" dirty="0" smtClean="0">
                    <a:effectLst/>
                  </a:rPr>
                  <a:t>[</a:t>
                </a:r>
                <a:r>
                  <a:rPr lang="cs-CZ" sz="1400" b="1" i="0" baseline="0" dirty="0" smtClean="0">
                    <a:effectLst/>
                  </a:rPr>
                  <a:t>%</a:t>
                </a:r>
                <a:r>
                  <a:rPr lang="en-US" sz="1400" b="1" i="0" baseline="0" dirty="0" smtClean="0">
                    <a:effectLst/>
                  </a:rPr>
                  <a:t>]</a:t>
                </a:r>
                <a:endParaRPr lang="cs-CZ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282051282051282E-2"/>
              <c:y val="0.2472592456555175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33378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47048253583688"/>
          <c:y val="0.19118442648494796"/>
          <c:w val="0.17387999655780734"/>
          <c:h val="0.33648092065414897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Auto</a:t>
            </a:r>
            <a:endParaRPr lang="cs-CZ" sz="1800" dirty="0"/>
          </a:p>
        </c:rich>
      </c:tx>
      <c:layout>
        <c:manualLayout>
          <c:xMode val="edge"/>
          <c:yMode val="edge"/>
          <c:x val="0.45208330480429071"/>
          <c:y val="6.0606060606060606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7449275362318835E-2"/>
          <c:y val="0.22795454545454547"/>
          <c:w val="0.76810852447791844"/>
          <c:h val="0.537424242424242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31.3</c:v>
                </c:pt>
                <c:pt idx="1">
                  <c:v>14.9</c:v>
                </c:pt>
                <c:pt idx="2">
                  <c:v>17.100000000000001</c:v>
                </c:pt>
                <c:pt idx="3">
                  <c:v>19.3</c:v>
                </c:pt>
                <c:pt idx="4">
                  <c:v>17.399999999999999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24.7</c:v>
                </c:pt>
                <c:pt idx="1">
                  <c:v>13.2</c:v>
                </c:pt>
                <c:pt idx="2">
                  <c:v>20.2</c:v>
                </c:pt>
                <c:pt idx="3">
                  <c:v>20.6</c:v>
                </c:pt>
                <c:pt idx="4">
                  <c:v>21.3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99"/>
        <c:overlap val="-15"/>
        <c:axId val="56509952"/>
        <c:axId val="133026304"/>
      </c:barChart>
      <c:catAx>
        <c:axId val="56509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33026304"/>
        <c:crosses val="autoZero"/>
        <c:auto val="1"/>
        <c:lblAlgn val="ctr"/>
        <c:lblOffset val="100"/>
        <c:noMultiLvlLbl val="0"/>
      </c:catAx>
      <c:valAx>
        <c:axId val="133026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dirty="0" smtClean="0"/>
                  <a:t>Podíl </a:t>
                </a:r>
                <a:r>
                  <a:rPr lang="en-US" sz="1400" dirty="0" smtClean="0"/>
                  <a:t>[</a:t>
                </a:r>
                <a:r>
                  <a:rPr lang="cs-CZ" sz="1400" dirty="0" smtClean="0"/>
                  <a:t>%</a:t>
                </a:r>
                <a:r>
                  <a:rPr lang="en-US" sz="1400" dirty="0" smtClean="0"/>
                  <a:t>]</a:t>
                </a:r>
                <a:endParaRPr lang="cs-CZ" sz="1400" dirty="0"/>
              </a:p>
            </c:rich>
          </c:tx>
          <c:layout>
            <c:manualLayout>
              <c:xMode val="edge"/>
              <c:yMode val="edge"/>
              <c:x val="4.4782608695652171E-3"/>
              <c:y val="0.21280303030303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56509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008684240556888"/>
          <c:y val="0.31632188021951801"/>
          <c:w val="9.223199817414128E-2"/>
          <c:h val="0.39765926986399425"/>
        </c:manualLayout>
      </c:layout>
      <c:overlay val="0"/>
      <c:txPr>
        <a:bodyPr/>
        <a:lstStyle/>
        <a:p>
          <a:pPr>
            <a:defRPr sz="18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baseline="0" dirty="0" smtClean="0"/>
              <a:t>Jízdní kolo</a:t>
            </a:r>
          </a:p>
        </c:rich>
      </c:tx>
      <c:layout>
        <c:manualLayout>
          <c:xMode val="edge"/>
          <c:yMode val="edge"/>
          <c:x val="0.40860504393472558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7449275362318835E-2"/>
          <c:y val="0.2006"/>
          <c:w val="0.76810852447791844"/>
          <c:h val="0.56966666666666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18.3</c:v>
                </c:pt>
                <c:pt idx="1">
                  <c:v>21.3</c:v>
                </c:pt>
                <c:pt idx="2">
                  <c:v>16.2</c:v>
                </c:pt>
                <c:pt idx="3">
                  <c:v>20.9</c:v>
                </c:pt>
                <c:pt idx="4">
                  <c:v>23.2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0"/>
              <c:layout>
                <c:manualLayout>
                  <c:x val="2.8985507246376812E-3"/>
                  <c:y val="-2.00844459659933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8</c:v>
                </c:pt>
                <c:pt idx="1">
                  <c:v>13.6</c:v>
                </c:pt>
                <c:pt idx="2">
                  <c:v>16.399999999999999</c:v>
                </c:pt>
                <c:pt idx="3">
                  <c:v>32.1</c:v>
                </c:pt>
                <c:pt idx="4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2"/>
        <c:overlap val="-15"/>
        <c:axId val="56542208"/>
        <c:axId val="133028032"/>
      </c:barChart>
      <c:catAx>
        <c:axId val="56542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33028032"/>
        <c:crosses val="autoZero"/>
        <c:auto val="1"/>
        <c:lblAlgn val="ctr"/>
        <c:lblOffset val="100"/>
        <c:noMultiLvlLbl val="0"/>
      </c:catAx>
      <c:valAx>
        <c:axId val="1330280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b="1" i="0" baseline="0" dirty="0" smtClean="0">
                    <a:effectLst/>
                  </a:rPr>
                  <a:t>Podíl </a:t>
                </a:r>
                <a:r>
                  <a:rPr lang="en-US" sz="1400" b="1" i="0" baseline="0" dirty="0" smtClean="0">
                    <a:effectLst/>
                  </a:rPr>
                  <a:t>[</a:t>
                </a:r>
                <a:r>
                  <a:rPr lang="cs-CZ" sz="1400" b="1" i="0" baseline="0" dirty="0" smtClean="0">
                    <a:effectLst/>
                  </a:rPr>
                  <a:t>%</a:t>
                </a:r>
                <a:r>
                  <a:rPr lang="en-US" sz="1400" b="1" i="0" baseline="0" dirty="0" smtClean="0">
                    <a:effectLst/>
                  </a:rPr>
                  <a:t>]</a:t>
                </a:r>
                <a:endParaRPr lang="cs-CZ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5.9275362318840577E-3"/>
              <c:y val="0.238531324888736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56542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008684240556888"/>
          <c:y val="0.30981513180417664"/>
          <c:w val="9.223199817414128E-2"/>
          <c:h val="0.380369736391646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baseline="0" dirty="0" smtClean="0"/>
              <a:t>Hromadná doprava</a:t>
            </a:r>
            <a:endParaRPr lang="cs-CZ" sz="1800" dirty="0"/>
          </a:p>
        </c:rich>
      </c:tx>
      <c:layout>
        <c:manualLayout>
          <c:xMode val="edge"/>
          <c:yMode val="edge"/>
          <c:x val="0.35502558261011852"/>
          <c:y val="3.5351049868766397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767007232031745E-2"/>
          <c:y val="0.20989610673665793"/>
          <c:w val="0.77141330081284898"/>
          <c:h val="0.57503444881889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17.8</c:v>
                </c:pt>
                <c:pt idx="1">
                  <c:v>12.3</c:v>
                </c:pt>
                <c:pt idx="2">
                  <c:v>12.7</c:v>
                </c:pt>
                <c:pt idx="3">
                  <c:v>24.6</c:v>
                </c:pt>
                <c:pt idx="4">
                  <c:v>36.200000000000003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31.7</c:v>
                </c:pt>
                <c:pt idx="1">
                  <c:v>10.5</c:v>
                </c:pt>
                <c:pt idx="2">
                  <c:v>12.5</c:v>
                </c:pt>
                <c:pt idx="3">
                  <c:v>27.2</c:v>
                </c:pt>
                <c:pt idx="4">
                  <c:v>18.100000000000001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5"/>
        <c:axId val="133047296"/>
        <c:axId val="177449216"/>
      </c:barChart>
      <c:catAx>
        <c:axId val="13304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77449216"/>
        <c:crosses val="autoZero"/>
        <c:auto val="1"/>
        <c:lblAlgn val="ctr"/>
        <c:lblOffset val="100"/>
        <c:noMultiLvlLbl val="0"/>
      </c:catAx>
      <c:valAx>
        <c:axId val="1774492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b="1" i="0" baseline="0" dirty="0" smtClean="0">
                    <a:effectLst/>
                  </a:rPr>
                  <a:t>Podíl </a:t>
                </a:r>
                <a:r>
                  <a:rPr lang="en-US" sz="1400" b="1" i="0" baseline="0" dirty="0" smtClean="0">
                    <a:effectLst/>
                  </a:rPr>
                  <a:t>[</a:t>
                </a:r>
                <a:r>
                  <a:rPr lang="cs-CZ" sz="1400" b="1" i="0" baseline="0" dirty="0" smtClean="0">
                    <a:effectLst/>
                  </a:rPr>
                  <a:t>%</a:t>
                </a:r>
                <a:r>
                  <a:rPr lang="en-US" sz="1400" b="1" i="0" baseline="0" dirty="0" smtClean="0">
                    <a:effectLst/>
                  </a:rPr>
                  <a:t>]</a:t>
                </a:r>
                <a:endParaRPr lang="cs-CZ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4.614522782640843E-3"/>
              <c:y val="0.233021106736657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3047296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88853451655515758"/>
          <c:y val="0.33162839020122487"/>
          <c:w val="9.503837968786856E-2"/>
          <c:h val="0.364520997375328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baseline="0" dirty="0" smtClean="0"/>
              <a:t>Chůze</a:t>
            </a:r>
            <a:endParaRPr lang="cs-CZ" sz="1800" dirty="0"/>
          </a:p>
        </c:rich>
      </c:tx>
      <c:layout>
        <c:manualLayout>
          <c:xMode val="edge"/>
          <c:yMode val="edge"/>
          <c:x val="0.45820095815756801"/>
          <c:y val="2.0198562136254707E-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8654811871445744E-2"/>
          <c:y val="0.21902202442086044"/>
          <c:w val="0.78834893849396026"/>
          <c:h val="0.556557685724067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dLbl>
              <c:idx val="2"/>
              <c:layout>
                <c:manualLayout>
                  <c:x val="2.9867461376315591E-3"/>
                  <c:y val="3.43843432614400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933730688158069E-3"/>
                  <c:y val="1.473011525733189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45.8</c:v>
                </c:pt>
                <c:pt idx="1">
                  <c:v>14.2</c:v>
                </c:pt>
                <c:pt idx="2">
                  <c:v>12.3</c:v>
                </c:pt>
                <c:pt idx="3">
                  <c:v>18.399999999999999</c:v>
                </c:pt>
                <c:pt idx="4">
                  <c:v>9.4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dLbl>
              <c:idx val="1"/>
              <c:layout>
                <c:manualLayout>
                  <c:x val="2.9867461376316138E-3"/>
                  <c:y val="1.84406025333789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4756379972872263E-17"/>
                  <c:y val="3.51928563277415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0951275994574453E-16"/>
                  <c:y val="2.94528129635969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Denně</c:v>
                </c:pt>
                <c:pt idx="1">
                  <c:v>3-4x týdně</c:v>
                </c:pt>
                <c:pt idx="2">
                  <c:v>1-2x týdně</c:v>
                </c:pt>
                <c:pt idx="3">
                  <c:v>Občas</c:v>
                </c:pt>
                <c:pt idx="4">
                  <c:v>Zřídka / nikdy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58.5</c:v>
                </c:pt>
                <c:pt idx="1">
                  <c:v>9.8000000000000007</c:v>
                </c:pt>
                <c:pt idx="2">
                  <c:v>7.7</c:v>
                </c:pt>
                <c:pt idx="3">
                  <c:v>17.8</c:v>
                </c:pt>
                <c:pt idx="4">
                  <c:v>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5"/>
        <c:axId val="134269440"/>
        <c:axId val="177451520"/>
      </c:barChart>
      <c:catAx>
        <c:axId val="134269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77451520"/>
        <c:crosses val="autoZero"/>
        <c:auto val="1"/>
        <c:lblAlgn val="ctr"/>
        <c:lblOffset val="100"/>
        <c:noMultiLvlLbl val="0"/>
      </c:catAx>
      <c:valAx>
        <c:axId val="177451520"/>
        <c:scaling>
          <c:orientation val="minMax"/>
          <c:max val="6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 b="1" i="0" baseline="0" dirty="0" smtClean="0">
                    <a:effectLst/>
                  </a:rPr>
                  <a:t>Podíl </a:t>
                </a:r>
                <a:r>
                  <a:rPr lang="en-US" sz="1400" b="1" i="0" baseline="0" dirty="0" smtClean="0">
                    <a:effectLst/>
                  </a:rPr>
                  <a:t>[</a:t>
                </a:r>
                <a:r>
                  <a:rPr lang="cs-CZ" sz="1400" b="1" i="0" baseline="0" dirty="0" smtClean="0">
                    <a:effectLst/>
                  </a:rPr>
                  <a:t>%</a:t>
                </a:r>
                <a:r>
                  <a:rPr lang="en-US" sz="1400" b="1" i="0" baseline="0" dirty="0" smtClean="0">
                    <a:effectLst/>
                  </a:rPr>
                  <a:t>]</a:t>
                </a:r>
                <a:endParaRPr lang="cs-CZ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4.0171735551145201E-3"/>
              <c:y val="0.235906082391874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269440"/>
        <c:crosses val="autoZero"/>
        <c:crossBetween val="between"/>
        <c:majorUnit val="2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cs-CZ" sz="1800" dirty="0" smtClean="0"/>
              <a:t>Ochota sdílet</a:t>
            </a:r>
            <a:r>
              <a:rPr lang="cs-CZ" sz="1800" baseline="0" dirty="0" smtClean="0"/>
              <a:t> ulice (jízdní pruh)</a:t>
            </a:r>
            <a:endParaRPr lang="cs-CZ" sz="1800" dirty="0"/>
          </a:p>
        </c:rich>
      </c:tx>
      <c:layout>
        <c:manualLayout>
          <c:xMode val="edge"/>
          <c:yMode val="edge"/>
          <c:x val="0.29282321929586386"/>
          <c:y val="4.081632653061224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271630916825053"/>
          <c:y val="0.14175799453639723"/>
          <c:w val="0.75169664675536252"/>
          <c:h val="0.55461620868819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rgbClr val="0099FF"/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Jako řidič na významné městské komunikaci</c:v>
                </c:pt>
                <c:pt idx="1">
                  <c:v>Jako řidič na málo významné městské komunikaci</c:v>
                </c:pt>
                <c:pt idx="2">
                  <c:v>Jako cyklista na významné městské komunikaci</c:v>
                </c:pt>
                <c:pt idx="3">
                  <c:v>Jako cyklista na málo významné městské komunikaci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>
                  <c:v>2.5935672514619883</c:v>
                </c:pt>
                <c:pt idx="1">
                  <c:v>4.0921052631578947</c:v>
                </c:pt>
                <c:pt idx="2">
                  <c:v>2.2690058479532165</c:v>
                </c:pt>
                <c:pt idx="3">
                  <c:v>3.9576023391812867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Jako řidič na významné městské komunikaci</c:v>
                </c:pt>
                <c:pt idx="1">
                  <c:v>Jako řidič na málo významné městské komunikaci</c:v>
                </c:pt>
                <c:pt idx="2">
                  <c:v>Jako cyklista na významné městské komunikaci</c:v>
                </c:pt>
                <c:pt idx="3">
                  <c:v>Jako cyklista na málo významné městské komunikaci</c:v>
                </c:pt>
              </c:strCache>
            </c:strRef>
          </c:cat>
          <c:val>
            <c:numRef>
              <c:f>Sheet1!$C$2:$C$5</c:f>
              <c:numCache>
                <c:formatCode>0.00</c:formatCode>
                <c:ptCount val="4"/>
                <c:pt idx="0">
                  <c:v>2.3519163763066202</c:v>
                </c:pt>
                <c:pt idx="1">
                  <c:v>3.8432055749128922</c:v>
                </c:pt>
                <c:pt idx="2">
                  <c:v>1.9198606271777003</c:v>
                </c:pt>
                <c:pt idx="3">
                  <c:v>3.6864111498257839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Celkem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Jako řidič na významné městské komunikaci</c:v>
                </c:pt>
                <c:pt idx="1">
                  <c:v>Jako řidič na málo významné městské komunikaci</c:v>
                </c:pt>
                <c:pt idx="2">
                  <c:v>Jako cyklista na významné městské komunikaci</c:v>
                </c:pt>
                <c:pt idx="3">
                  <c:v>Jako cyklista na málo významné městské komunikaci</c:v>
                </c:pt>
              </c:strCache>
            </c:strRef>
          </c:cat>
          <c:val>
            <c:numRef>
              <c:f>Sheet1!$D$2:$D$5</c:f>
              <c:numCache>
                <c:formatCode>0.00</c:formatCode>
                <c:ptCount val="4"/>
                <c:pt idx="0">
                  <c:v>2.5221421215242019</c:v>
                </c:pt>
                <c:pt idx="1">
                  <c:v>4.0185375901132856</c:v>
                </c:pt>
                <c:pt idx="2">
                  <c:v>2.1658084449021628</c:v>
                </c:pt>
                <c:pt idx="3">
                  <c:v>3.8774459320288361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5"/>
        <c:axId val="133048832"/>
        <c:axId val="177452096"/>
      </c:barChart>
      <c:catAx>
        <c:axId val="133048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s-CZ"/>
          </a:p>
        </c:txPr>
        <c:crossAx val="177452096"/>
        <c:crosses val="autoZero"/>
        <c:auto val="1"/>
        <c:lblAlgn val="ctr"/>
        <c:lblOffset val="100"/>
        <c:noMultiLvlLbl val="0"/>
      </c:catAx>
      <c:valAx>
        <c:axId val="1774520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[*]</a:t>
                </a:r>
                <a:endParaRPr lang="cs-CZ" sz="1600" dirty="0"/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3304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0.01724</cdr:x>
      <cdr:y>0.83673</cdr:y>
    </cdr:from>
    <cdr:to>
      <cdr:x>0.98276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" y="3276600"/>
          <a:ext cx="85344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cs-CZ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2286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8859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114550"/>
            <a:ext cx="6400800" cy="131445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1815084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31445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802505" y="2458593"/>
            <a:ext cx="468401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194322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2265188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2257426"/>
            <a:ext cx="457200" cy="33099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553200" cy="43660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28601"/>
            <a:ext cx="14478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769779"/>
            <a:ext cx="457200" cy="33099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4288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1714500"/>
            <a:ext cx="8833104" cy="228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06764"/>
            <a:ext cx="8833104" cy="160477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057400"/>
            <a:ext cx="6480174" cy="1254919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18288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0050"/>
            <a:ext cx="7772400" cy="1143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4807458"/>
            <a:ext cx="3044952" cy="27432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1" y="1181739"/>
            <a:ext cx="8921" cy="361466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1650206"/>
            <a:ext cx="0" cy="3140964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0858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028700"/>
            <a:ext cx="8833104" cy="6858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4793742"/>
            <a:ext cx="8833104" cy="233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4040188" cy="549731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143000"/>
            <a:ext cx="4041775" cy="54864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4807458"/>
            <a:ext cx="358140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9601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1853537"/>
            <a:ext cx="4041648" cy="286380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1853537"/>
            <a:ext cx="4038600" cy="286664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781812"/>
            <a:ext cx="457200" cy="330994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777015"/>
            <a:ext cx="457200" cy="33099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18872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4743450"/>
            <a:ext cx="609600" cy="33099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14300"/>
            <a:ext cx="8833104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8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74295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485901"/>
            <a:ext cx="2362200" cy="3108722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514350"/>
            <a:ext cx="5638800" cy="4057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383280" cy="27432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14300"/>
            <a:ext cx="8833104" cy="22631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3771900"/>
            <a:ext cx="5867400" cy="9144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457200"/>
            <a:ext cx="5867400" cy="32004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742950"/>
            <a:ext cx="2438400" cy="394335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4803738"/>
            <a:ext cx="3044952" cy="27432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584448" cy="2743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144000" cy="10450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4803738"/>
            <a:ext cx="3044952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4808136"/>
            <a:ext cx="35814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957557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780131"/>
            <a:ext cx="457200" cy="33099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8534400" cy="3449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190750"/>
            <a:ext cx="5943600" cy="762000"/>
          </a:xfrm>
        </p:spPr>
        <p:txBody>
          <a:bodyPr>
            <a:normAutofit fontScale="77500" lnSpcReduction="20000"/>
          </a:bodyPr>
          <a:lstStyle/>
          <a:p>
            <a:r>
              <a:rPr lang="cs-CZ" sz="2000" b="1" dirty="0"/>
              <a:t>Igor Mikolášek, Sigal Kaplan, Kira Hyldekær Janstrup, Carlo Giacomo Prato, Hana Brůhová Foltýnová</a:t>
            </a:r>
            <a:endParaRPr lang="cs-CZ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9550"/>
            <a:ext cx="7924800" cy="1271588"/>
          </a:xfrm>
          <a:effectLst/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cs-CZ" sz="3200" dirty="0"/>
              <a:t>Faktory ovlivňující ochotu jezdit na kole nebo autem ve smíšeném dopravním proudu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265" y="2923636"/>
            <a:ext cx="5681933" cy="1262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05464" y="4324350"/>
            <a:ext cx="669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Doprava, zdraví a životní prostředí Brno 2016</a:t>
            </a:r>
          </a:p>
        </p:txBody>
      </p:sp>
    </p:spTree>
    <p:extLst>
      <p:ext uri="{BB962C8B-B14F-4D97-AF65-F5344CB8AC3E}">
        <p14:creationId xmlns:p14="http://schemas.microsoft.com/office/powerpoint/2010/main" val="39734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Ochota pohybu ve smíšeném provozu</a:t>
            </a:r>
            <a:endParaRPr lang="cs-CZ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1433839"/>
              </p:ext>
            </p:extLst>
          </p:nvPr>
        </p:nvGraphicFramePr>
        <p:xfrm>
          <a:off x="152400" y="1112282"/>
          <a:ext cx="8839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440055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*Průměrné skóre na 5 bodové Likertově škále (5 ≈ ochoten, 1 </a:t>
            </a:r>
            <a:r>
              <a:rPr lang="cs-CZ" sz="1600" dirty="0"/>
              <a:t>≈</a:t>
            </a:r>
            <a:r>
              <a:rPr lang="cs-CZ" sz="1600" dirty="0" smtClean="0"/>
              <a:t> neochoten)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065280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Strukturální model chování (úmyslu) řidiče</a:t>
            </a:r>
            <a:endParaRPr lang="cs-CZ" dirty="0"/>
          </a:p>
        </p:txBody>
      </p:sp>
      <p:sp>
        <p:nvSpPr>
          <p:cNvPr id="25" name="TextBox 24"/>
          <p:cNvSpPr txBox="1"/>
          <p:nvPr/>
        </p:nvSpPr>
        <p:spPr>
          <a:xfrm>
            <a:off x="696988" y="2671293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Ochota sdílet ulice jako řidič</a:t>
            </a:r>
            <a:endParaRPr lang="cs-CZ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657600" y="1424291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Pozitivní názor na cyklistiku obecně</a:t>
            </a:r>
            <a:endParaRPr lang="cs-CZ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653184" y="2698726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Negativní názor na chování cyklistů</a:t>
            </a:r>
            <a:endParaRPr lang="cs-CZ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494789" y="2584648"/>
            <a:ext cx="1752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Vnímání cyklistické tradice</a:t>
            </a:r>
          </a:p>
        </p:txBody>
      </p:sp>
      <p:sp>
        <p:nvSpPr>
          <p:cNvPr id="29" name="Oval 28"/>
          <p:cNvSpPr/>
          <p:nvPr/>
        </p:nvSpPr>
        <p:spPr>
          <a:xfrm>
            <a:off x="663304" y="2584648"/>
            <a:ext cx="1828800" cy="788844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val 29"/>
          <p:cNvSpPr/>
          <p:nvPr/>
        </p:nvSpPr>
        <p:spPr>
          <a:xfrm>
            <a:off x="3615712" y="1297579"/>
            <a:ext cx="1918303" cy="838200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val 30"/>
          <p:cNvSpPr/>
          <p:nvPr/>
        </p:nvSpPr>
        <p:spPr>
          <a:xfrm>
            <a:off x="6456691" y="2579387"/>
            <a:ext cx="1828800" cy="857956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3563010" y="2491034"/>
            <a:ext cx="2023708" cy="1000160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3" name="Straight Arrow Connector 32"/>
          <p:cNvCxnSpPr>
            <a:stCxn id="30" idx="2"/>
            <a:endCxn id="29" idx="7"/>
          </p:cNvCxnSpPr>
          <p:nvPr/>
        </p:nvCxnSpPr>
        <p:spPr>
          <a:xfrm flipH="1">
            <a:off x="2224282" y="1716679"/>
            <a:ext cx="1391430" cy="9834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0" idx="4"/>
            <a:endCxn id="32" idx="0"/>
          </p:cNvCxnSpPr>
          <p:nvPr/>
        </p:nvCxnSpPr>
        <p:spPr>
          <a:xfrm>
            <a:off x="4574864" y="2135779"/>
            <a:ext cx="0" cy="35525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2" idx="2"/>
            <a:endCxn id="29" idx="6"/>
          </p:cNvCxnSpPr>
          <p:nvPr/>
        </p:nvCxnSpPr>
        <p:spPr>
          <a:xfrm flipH="1" flipV="1">
            <a:off x="2492104" y="2979070"/>
            <a:ext cx="1070906" cy="1204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2" idx="4"/>
            <a:endCxn id="85" idx="0"/>
          </p:cNvCxnSpPr>
          <p:nvPr/>
        </p:nvCxnSpPr>
        <p:spPr>
          <a:xfrm>
            <a:off x="4574864" y="3491194"/>
            <a:ext cx="2475" cy="30777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2"/>
            <a:endCxn id="32" idx="6"/>
          </p:cNvCxnSpPr>
          <p:nvPr/>
        </p:nvCxnSpPr>
        <p:spPr>
          <a:xfrm flipH="1" flipV="1">
            <a:off x="5586718" y="2991114"/>
            <a:ext cx="869973" cy="1725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3"/>
            <a:endCxn id="85" idx="7"/>
          </p:cNvCxnSpPr>
          <p:nvPr/>
        </p:nvCxnSpPr>
        <p:spPr>
          <a:xfrm flipH="1">
            <a:off x="5223917" y="3311698"/>
            <a:ext cx="1500596" cy="6200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5" idx="1"/>
            <a:endCxn id="29" idx="5"/>
          </p:cNvCxnSpPr>
          <p:nvPr/>
        </p:nvCxnSpPr>
        <p:spPr>
          <a:xfrm flipH="1" flipV="1">
            <a:off x="2224282" y="3257968"/>
            <a:ext cx="1706479" cy="6737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498860" y="4095750"/>
            <a:ext cx="1066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511717" y="4404168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620000" y="3897395"/>
            <a:ext cx="1080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zvyšuje</a:t>
            </a:r>
            <a:endParaRPr lang="cs-CZ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620000" y="4209978"/>
            <a:ext cx="1080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s</a:t>
            </a:r>
            <a:r>
              <a:rPr lang="cs-CZ" sz="1600" dirty="0" smtClean="0"/>
              <a:t>nižuje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63954" y="2622286"/>
            <a:ext cx="1172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</a:t>
            </a:r>
            <a:r>
              <a:rPr lang="en-US" sz="1400" dirty="0" smtClean="0"/>
              <a:t>0.36/</a:t>
            </a:r>
            <a:r>
              <a:rPr lang="cs-CZ" sz="1400" dirty="0" smtClean="0"/>
              <a:t>-</a:t>
            </a:r>
            <a:r>
              <a:rPr lang="en-US" sz="1400" dirty="0" smtClean="0"/>
              <a:t>0.42</a:t>
            </a:r>
            <a:endParaRPr lang="cs-CZ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583255" y="3491194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0.50</a:t>
            </a:r>
            <a:endParaRPr lang="cs-CZ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974215" y="3556531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0.04*</a:t>
            </a:r>
            <a:endParaRPr lang="cs-CZ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2335670" y="3666561"/>
            <a:ext cx="1201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-0.40/-0.49</a:t>
            </a:r>
            <a:endParaRPr lang="cs-CZ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2133600" y="1900648"/>
            <a:ext cx="1075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0.</a:t>
            </a:r>
            <a:r>
              <a:rPr lang="en-US" sz="1400" dirty="0" smtClean="0"/>
              <a:t>20/0.11</a:t>
            </a:r>
            <a:endParaRPr lang="cs-CZ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4590638" y="2123769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</a:t>
            </a:r>
            <a:r>
              <a:rPr lang="en-US" sz="1400" dirty="0" smtClean="0"/>
              <a:t>0.40</a:t>
            </a:r>
            <a:endParaRPr lang="cs-CZ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5715000" y="2671293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</a:t>
            </a:r>
            <a:r>
              <a:rPr lang="en-US" sz="1400" dirty="0" smtClean="0"/>
              <a:t>0.30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99486" y="3594838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Významná / méně významná MK</a:t>
            </a:r>
          </a:p>
          <a:p>
            <a:r>
              <a:rPr lang="cs-CZ" sz="1600" dirty="0" smtClean="0"/>
              <a:t>P-hodnota &lt;0,01</a:t>
            </a:r>
          </a:p>
          <a:p>
            <a:r>
              <a:rPr lang="cs-CZ" sz="1600" dirty="0" smtClean="0"/>
              <a:t>*P-hodnota 0,1-0,2</a:t>
            </a:r>
            <a:endParaRPr lang="cs-CZ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3713623" y="3820450"/>
            <a:ext cx="1716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Strach ze smíšeného provozu</a:t>
            </a:r>
          </a:p>
        </p:txBody>
      </p:sp>
      <p:sp>
        <p:nvSpPr>
          <p:cNvPr id="85" name="Oval 84"/>
          <p:cNvSpPr/>
          <p:nvPr/>
        </p:nvSpPr>
        <p:spPr>
          <a:xfrm>
            <a:off x="3662939" y="3798972"/>
            <a:ext cx="1828800" cy="906378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222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Strukturální model chování (úmyslu) </a:t>
            </a:r>
            <a:r>
              <a:rPr lang="cs-CZ" dirty="0" smtClean="0"/>
              <a:t>cyklisty</a:t>
            </a:r>
            <a:endParaRPr lang="cs-CZ" dirty="0"/>
          </a:p>
        </p:txBody>
      </p:sp>
      <p:sp>
        <p:nvSpPr>
          <p:cNvPr id="31" name="TextBox 30"/>
          <p:cNvSpPr txBox="1"/>
          <p:nvPr/>
        </p:nvSpPr>
        <p:spPr>
          <a:xfrm>
            <a:off x="609600" y="2637675"/>
            <a:ext cx="1839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Ochota sdílet ulice jako cyklista</a:t>
            </a:r>
            <a:endParaRPr lang="cs-CZ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657600" y="1424291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Pozitivní názor na cyklistiku obecně</a:t>
            </a:r>
            <a:endParaRPr lang="cs-CZ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3653184" y="2698726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Negativní názor na chování cyklistů</a:t>
            </a:r>
            <a:endParaRPr lang="cs-CZ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6494789" y="2584648"/>
            <a:ext cx="1752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Vnímání cyklistické tradice</a:t>
            </a:r>
          </a:p>
        </p:txBody>
      </p:sp>
      <p:sp>
        <p:nvSpPr>
          <p:cNvPr id="35" name="Oval 34"/>
          <p:cNvSpPr/>
          <p:nvPr/>
        </p:nvSpPr>
        <p:spPr>
          <a:xfrm>
            <a:off x="550242" y="2584648"/>
            <a:ext cx="1958704" cy="788844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Oval 35"/>
          <p:cNvSpPr/>
          <p:nvPr/>
        </p:nvSpPr>
        <p:spPr>
          <a:xfrm>
            <a:off x="3615712" y="1297579"/>
            <a:ext cx="1918303" cy="838200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Oval 36"/>
          <p:cNvSpPr/>
          <p:nvPr/>
        </p:nvSpPr>
        <p:spPr>
          <a:xfrm>
            <a:off x="6456691" y="2579387"/>
            <a:ext cx="1828800" cy="857956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Oval 37"/>
          <p:cNvSpPr/>
          <p:nvPr/>
        </p:nvSpPr>
        <p:spPr>
          <a:xfrm>
            <a:off x="3563010" y="2491034"/>
            <a:ext cx="2023708" cy="1000160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9" name="Straight Arrow Connector 38"/>
          <p:cNvCxnSpPr>
            <a:stCxn id="36" idx="2"/>
            <a:endCxn id="35" idx="7"/>
          </p:cNvCxnSpPr>
          <p:nvPr/>
        </p:nvCxnSpPr>
        <p:spPr>
          <a:xfrm flipH="1">
            <a:off x="2222100" y="1716679"/>
            <a:ext cx="1393612" cy="9834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6" idx="4"/>
            <a:endCxn id="38" idx="0"/>
          </p:cNvCxnSpPr>
          <p:nvPr/>
        </p:nvCxnSpPr>
        <p:spPr>
          <a:xfrm>
            <a:off x="4574864" y="2135779"/>
            <a:ext cx="0" cy="35525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8" idx="4"/>
            <a:endCxn id="59" idx="0"/>
          </p:cNvCxnSpPr>
          <p:nvPr/>
        </p:nvCxnSpPr>
        <p:spPr>
          <a:xfrm>
            <a:off x="4574864" y="3491194"/>
            <a:ext cx="2475" cy="30777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7" idx="2"/>
            <a:endCxn id="38" idx="6"/>
          </p:cNvCxnSpPr>
          <p:nvPr/>
        </p:nvCxnSpPr>
        <p:spPr>
          <a:xfrm flipH="1" flipV="1">
            <a:off x="5586718" y="2991114"/>
            <a:ext cx="869973" cy="1725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7" idx="3"/>
            <a:endCxn id="59" idx="7"/>
          </p:cNvCxnSpPr>
          <p:nvPr/>
        </p:nvCxnSpPr>
        <p:spPr>
          <a:xfrm flipH="1">
            <a:off x="5223917" y="3311698"/>
            <a:ext cx="1500596" cy="6200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59" idx="1"/>
            <a:endCxn id="35" idx="5"/>
          </p:cNvCxnSpPr>
          <p:nvPr/>
        </p:nvCxnSpPr>
        <p:spPr>
          <a:xfrm flipH="1" flipV="1">
            <a:off x="2222100" y="3257968"/>
            <a:ext cx="1708661" cy="6737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498860" y="4095750"/>
            <a:ext cx="1066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511717" y="4404168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620000" y="3897395"/>
            <a:ext cx="1080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zvyšuje</a:t>
            </a:r>
            <a:endParaRPr lang="cs-CZ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620000" y="4209978"/>
            <a:ext cx="1080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s</a:t>
            </a:r>
            <a:r>
              <a:rPr lang="cs-CZ" sz="1600" dirty="0" smtClean="0"/>
              <a:t>nižuje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83255" y="3491194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0.5</a:t>
            </a:r>
            <a:r>
              <a:rPr lang="cs-CZ" sz="1400" dirty="0" smtClean="0"/>
              <a:t>1</a:t>
            </a:r>
            <a:endParaRPr lang="cs-CZ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5974215" y="3556531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0.04*</a:t>
            </a:r>
            <a:endParaRPr lang="cs-CZ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2335670" y="3666561"/>
            <a:ext cx="1201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-0.66/-0.81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33600" y="1900648"/>
            <a:ext cx="1075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0.14/0.15</a:t>
            </a:r>
            <a:endParaRPr lang="cs-CZ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4590638" y="2123769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</a:t>
            </a:r>
            <a:r>
              <a:rPr lang="en-US" sz="1400" dirty="0" smtClean="0"/>
              <a:t>0.40</a:t>
            </a:r>
            <a:endParaRPr lang="cs-CZ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5715000" y="2671293"/>
            <a:ext cx="89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-</a:t>
            </a:r>
            <a:r>
              <a:rPr lang="en-US" sz="1400" dirty="0" smtClean="0"/>
              <a:t>0.30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9486" y="3594838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Významná / méně významná MK</a:t>
            </a:r>
          </a:p>
          <a:p>
            <a:r>
              <a:rPr lang="cs-CZ" sz="1600" dirty="0" smtClean="0"/>
              <a:t>P-hodnota &lt;0,01</a:t>
            </a:r>
          </a:p>
          <a:p>
            <a:r>
              <a:rPr lang="cs-CZ" sz="1600" dirty="0" smtClean="0"/>
              <a:t>*P-hodnota 0,1-0,2</a:t>
            </a:r>
            <a:endParaRPr lang="cs-CZ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3713623" y="3820450"/>
            <a:ext cx="1716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Strach ze smíšeného provozu</a:t>
            </a:r>
          </a:p>
        </p:txBody>
      </p:sp>
      <p:sp>
        <p:nvSpPr>
          <p:cNvPr id="59" name="Oval 58"/>
          <p:cNvSpPr/>
          <p:nvPr/>
        </p:nvSpPr>
        <p:spPr>
          <a:xfrm>
            <a:off x="3662939" y="3798972"/>
            <a:ext cx="1828800" cy="906378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990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Vliv charakteristik respondentů na faktory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560064"/>
          </a:xfrm>
        </p:spPr>
        <p:txBody>
          <a:bodyPr>
            <a:normAutofit/>
          </a:bodyPr>
          <a:lstStyle/>
          <a:p>
            <a:r>
              <a:rPr lang="cs-CZ" sz="2000" dirty="0" smtClean="0"/>
              <a:t>Postoje k jednotlivým faktorům jsou významně ovlivněny charakteristikami respondenta</a:t>
            </a:r>
          </a:p>
          <a:p>
            <a:r>
              <a:rPr lang="cs-CZ" sz="2000" dirty="0" smtClean="0"/>
              <a:t>Několik proměnných bylo statisticky významných pro každý ze 4 identifikovaných faktorů</a:t>
            </a:r>
          </a:p>
          <a:p>
            <a:r>
              <a:rPr lang="cs-CZ" sz="2000" dirty="0" smtClean="0"/>
              <a:t>Nejvýznamnější je míra zkušenosti s cyklistikou vyjádřena několika proměnnými a pohlaví respondenta</a:t>
            </a:r>
          </a:p>
          <a:p>
            <a:r>
              <a:rPr lang="cs-CZ" sz="2000" dirty="0" smtClean="0"/>
              <a:t>Zkušení cyklisté jsou výrazně více nakloněni sdílení ulic</a:t>
            </a:r>
          </a:p>
          <a:p>
            <a:r>
              <a:rPr lang="cs-CZ" sz="2000" dirty="0" smtClean="0"/>
              <a:t>Ženy mají výrazně větší strach ze sdílení ulic, ale naopak mají výrazně kladnější vztah k cyklistice jako takové</a:t>
            </a:r>
          </a:p>
          <a:p>
            <a:r>
              <a:rPr lang="cs-CZ" sz="2000" dirty="0" smtClean="0"/>
              <a:t>Ostatní proměnné jsou významné spíše pro jednotlivé faktory</a:t>
            </a:r>
          </a:p>
        </p:txBody>
      </p:sp>
    </p:spTree>
    <p:extLst>
      <p:ext uri="{BB962C8B-B14F-4D97-AF65-F5344CB8AC3E}">
        <p14:creationId xmlns:p14="http://schemas.microsoft.com/office/powerpoint/2010/main" val="498676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Reportované problémy s využíváním kola jako dopravního prostředku</a:t>
            </a:r>
            <a:endParaRPr lang="cs-CZ" sz="2000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1496287"/>
              </p:ext>
            </p:extLst>
          </p:nvPr>
        </p:nvGraphicFramePr>
        <p:xfrm>
          <a:off x="304800" y="1276350"/>
          <a:ext cx="8504238" cy="3276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5375"/>
                <a:gridCol w="914400"/>
                <a:gridCol w="972344"/>
                <a:gridCol w="2380456"/>
                <a:gridCol w="914400"/>
                <a:gridCol w="957263"/>
              </a:tblGrid>
              <a:tr h="535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Nedostatek cyklostezek a cyklopruhů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33,5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50,2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Pocení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36,8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39,7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535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Strach ze</a:t>
                      </a:r>
                      <a:r>
                        <a:rPr lang="cs-CZ" sz="1400" baseline="0" dirty="0" smtClean="0"/>
                        <a:t> smíšené dopravy</a:t>
                      </a:r>
                      <a:endParaRPr lang="cs-CZ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27,8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55,7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Nedostatek</a:t>
                      </a:r>
                      <a:r>
                        <a:rPr lang="cs-CZ" sz="1400" baseline="0" dirty="0" smtClean="0"/>
                        <a:t> „vybavení v cíli“ (sprchy, parkování, apod.)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38,3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28,6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535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Nevhodné uspořádání existující</a:t>
                      </a:r>
                      <a:r>
                        <a:rPr lang="cs-CZ" sz="1400" baseline="0" dirty="0" smtClean="0"/>
                        <a:t> infrastruktury</a:t>
                      </a:r>
                      <a:endParaRPr lang="cs-CZ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34,8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28,9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Vzdálenost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23,4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25,4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374469">
                <a:tc>
                  <a:txBody>
                    <a:bodyPr/>
                    <a:lstStyle/>
                    <a:p>
                      <a:pPr algn="l"/>
                      <a:r>
                        <a:rPr lang="cs-CZ" sz="1400" baseline="0" dirty="0" smtClean="0"/>
                        <a:t>Kopcovitý terén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23,5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20,9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Konflikty s řidiči a chodci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15,7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21,6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535577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Pocit nedostatečné fyzické kondice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5,7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14,3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/>
                        <a:t>Nemá rád/a</a:t>
                      </a:r>
                      <a:r>
                        <a:rPr lang="cs-CZ" sz="1400" baseline="0" dirty="0" smtClean="0"/>
                        <a:t> jízdu na kole</a:t>
                      </a:r>
                      <a:endParaRPr lang="cs-CZ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7,5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8,4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378823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Společenské</a:t>
                      </a:r>
                      <a:r>
                        <a:rPr lang="cs-CZ" sz="1400" baseline="0" dirty="0" smtClean="0"/>
                        <a:t> normy</a:t>
                      </a:r>
                      <a:endParaRPr lang="cs-CZ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5,0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Neumí udržovat kolo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2,8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5,9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Nemá přístup ke</a:t>
                      </a:r>
                      <a:r>
                        <a:rPr lang="cs-CZ" sz="1400" baseline="0" dirty="0" smtClean="0"/>
                        <a:t> kolu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5,6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400" baseline="0" dirty="0" smtClean="0"/>
                        <a:t>Žádné problémy nevnímá</a:t>
                      </a:r>
                      <a:endParaRPr lang="cs-CZ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14,5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9,4</a:t>
                      </a:r>
                      <a:endParaRPr lang="cs-CZ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886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Preference využití uličního prostoru</a:t>
            </a:r>
            <a:endParaRPr lang="cs-CZ" dirty="0"/>
          </a:p>
        </p:txBody>
      </p:sp>
      <p:sp>
        <p:nvSpPr>
          <p:cNvPr id="7" name="TextBox 6"/>
          <p:cNvSpPr txBox="1"/>
          <p:nvPr/>
        </p:nvSpPr>
        <p:spPr>
          <a:xfrm>
            <a:off x="473217" y="1186691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Preference při nízké intenzitě cyklistů</a:t>
            </a:r>
            <a:endParaRPr lang="cs-CZ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95275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Preference při vysoké intenzitě cyklistů</a:t>
            </a:r>
            <a:endParaRPr lang="cs-CZ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430859"/>
              </p:ext>
            </p:extLst>
          </p:nvPr>
        </p:nvGraphicFramePr>
        <p:xfrm>
          <a:off x="609600" y="1657350"/>
          <a:ext cx="7946883" cy="1158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48961"/>
                <a:gridCol w="2648961"/>
                <a:gridCol w="26489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Oddělená infrastruktura, méně parkovacích míst</a:t>
                      </a:r>
                      <a:endParaRPr lang="cs-CZ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Je mi to jedno</a:t>
                      </a:r>
                      <a:endParaRPr lang="cs-CZ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Sdílení ulice, více parkovacích míst</a:t>
                      </a:r>
                      <a:endParaRPr lang="cs-CZ" sz="1600" b="0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20,9 %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21,9 %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57,2 %</a:t>
                      </a:r>
                      <a:endParaRPr lang="cs-CZ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002013"/>
              </p:ext>
            </p:extLst>
          </p:nvPr>
        </p:nvGraphicFramePr>
        <p:xfrm>
          <a:off x="609600" y="3409950"/>
          <a:ext cx="7946883" cy="1158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48961"/>
                <a:gridCol w="2648961"/>
                <a:gridCol w="26489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Oddělená infrastruktura, méně parkovacích míst</a:t>
                      </a:r>
                      <a:endParaRPr lang="cs-CZ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Je mi to jedno</a:t>
                      </a:r>
                      <a:endParaRPr lang="cs-CZ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Sdílení ulice, více parkovacích míst</a:t>
                      </a:r>
                      <a:endParaRPr lang="cs-CZ" sz="1600" b="0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55,3 %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15,6 %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29,1%</a:t>
                      </a:r>
                      <a:endParaRPr lang="cs-CZ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581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Průměrný postoj respondentů k faktorům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Průměrná hodnota skóre na 5 stupňové Likertově stupnici (1 silně nesouhlasí, 5 silně souhlasí)</a:t>
            </a:r>
          </a:p>
          <a:p>
            <a:r>
              <a:rPr lang="cs-CZ" sz="2000" dirty="0" smtClean="0"/>
              <a:t>Tabulka udává celkový průměr ze všech otázek významných pro daný faktor a rozsah průměrných hodnot pro jeho jednotlivé otázky</a:t>
            </a:r>
            <a:endParaRPr lang="cs-CZ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220844"/>
              </p:ext>
            </p:extLst>
          </p:nvPr>
        </p:nvGraphicFramePr>
        <p:xfrm>
          <a:off x="533400" y="2647950"/>
          <a:ext cx="7848600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181600"/>
                <a:gridCol w="990600"/>
                <a:gridCol w="8382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Průměr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Min.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Max.</a:t>
                      </a:r>
                      <a:endParaRPr lang="cs-CZ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Pozitivní názor na cyklistiku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4,03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3,70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4,25</a:t>
                      </a:r>
                      <a:endParaRPr lang="cs-CZ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Strach ze smíšeného provozu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3,01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2,27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3,59</a:t>
                      </a:r>
                      <a:endParaRPr lang="cs-CZ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Negativní názor na chování cyklistů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2,92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2,23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3,80</a:t>
                      </a:r>
                      <a:endParaRPr lang="cs-CZ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0" dirty="0" smtClean="0"/>
                        <a:t>Vnímání</a:t>
                      </a:r>
                      <a:r>
                        <a:rPr lang="cs-CZ" sz="1400" b="0" baseline="0" dirty="0" smtClean="0"/>
                        <a:t> cyklistické tradice</a:t>
                      </a:r>
                      <a:endParaRPr lang="cs-CZ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3,67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3,05</a:t>
                      </a:r>
                      <a:endParaRPr lang="cs-C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/>
                        <a:t>3,96</a:t>
                      </a:r>
                      <a:endParaRPr lang="cs-CZ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5158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Závěry studie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23950"/>
            <a:ext cx="8503920" cy="3712464"/>
          </a:xfrm>
        </p:spPr>
        <p:txBody>
          <a:bodyPr>
            <a:normAutofit/>
          </a:bodyPr>
          <a:lstStyle/>
          <a:p>
            <a:r>
              <a:rPr lang="cs-CZ" sz="2000" dirty="0" smtClean="0"/>
              <a:t>Strach je hlavním zdrojem neochoty sdílet ulice pro cyklisty i řidiče, jeho význam ještě roste u žen a nezkušených cyklistů</a:t>
            </a:r>
          </a:p>
          <a:p>
            <a:r>
              <a:rPr lang="cs-CZ" sz="2000" dirty="0" smtClean="0"/>
              <a:t>Negativní názor na chování cylistů je významným faktorem pro řidiče</a:t>
            </a:r>
          </a:p>
          <a:p>
            <a:r>
              <a:rPr lang="cs-CZ" sz="2000" dirty="0" smtClean="0"/>
              <a:t>Zkušenější cyklisté mají obecně mnohem kladnější postoj k jízdě ve smíšeném </a:t>
            </a:r>
            <a:r>
              <a:rPr lang="cs-CZ" sz="2000" dirty="0" smtClean="0"/>
              <a:t>dopravním proudu</a:t>
            </a:r>
            <a:endParaRPr lang="cs-CZ" sz="2000" dirty="0" smtClean="0"/>
          </a:p>
          <a:p>
            <a:r>
              <a:rPr lang="cs-CZ" sz="2000" dirty="0" smtClean="0"/>
              <a:t>Pro zvyšování podílu cyklistiky na dělbě přepravní práce je nutné pokračovat v rozšiřování sítě cyklopruhů a fyzicky oddělených cykostezek (lépe), zejména na sběrných komunikacích</a:t>
            </a:r>
          </a:p>
          <a:p>
            <a:r>
              <a:rPr lang="cs-CZ" sz="2000" dirty="0" smtClean="0"/>
              <a:t>Lze doporučit vedení kampaně zaměřené na pohyb cyklistů v ulicích (bezpečnost a předvídatelnost) pro zvýšení bezpečnosti cyklistů a respektu a přijetí ze strany řidičů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00388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594" y="1223447"/>
            <a:ext cx="5299603" cy="3179762"/>
          </a:xfrm>
        </p:spPr>
      </p:pic>
      <p:sp>
        <p:nvSpPr>
          <p:cNvPr id="5" name="TextBox 4"/>
          <p:cNvSpPr txBox="1"/>
          <p:nvPr/>
        </p:nvSpPr>
        <p:spPr>
          <a:xfrm>
            <a:off x="304800" y="447675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Listopad 2016						       Igor Mikolášek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903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Úvod</a:t>
            </a:r>
          </a:p>
          <a:p>
            <a:r>
              <a:rPr lang="cs-CZ" sz="2000" dirty="0" smtClean="0"/>
              <a:t>Metody</a:t>
            </a:r>
          </a:p>
          <a:p>
            <a:r>
              <a:rPr lang="cs-CZ" sz="2000" dirty="0" smtClean="0"/>
              <a:t>Data</a:t>
            </a:r>
          </a:p>
          <a:p>
            <a:r>
              <a:rPr lang="cs-CZ" sz="2000" dirty="0" smtClean="0"/>
              <a:t>Výsledky</a:t>
            </a:r>
          </a:p>
          <a:p>
            <a:r>
              <a:rPr lang="cs-CZ" sz="2000" dirty="0" smtClean="0"/>
              <a:t>Závěry</a:t>
            </a:r>
            <a:endParaRPr lang="cs-CZ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456786"/>
            <a:ext cx="4456176" cy="297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9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Problémy s rozvojem cyklistiky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23950"/>
            <a:ext cx="8503920" cy="373380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Cyklisté</a:t>
            </a:r>
          </a:p>
          <a:p>
            <a:pPr lvl="1"/>
            <a:r>
              <a:rPr lang="cs-CZ" dirty="0" smtClean="0"/>
              <a:t>Strach z jízdy na kole, zejména ve smíšené dopravě</a:t>
            </a:r>
          </a:p>
          <a:p>
            <a:pPr lvl="1"/>
            <a:r>
              <a:rPr lang="cs-CZ" dirty="0" smtClean="0"/>
              <a:t>Strach výrazně narůstá u nezkušených cyklistů</a:t>
            </a:r>
          </a:p>
          <a:p>
            <a:pPr lvl="1"/>
            <a:r>
              <a:rPr lang="cs-CZ" dirty="0" smtClean="0"/>
              <a:t>Nedostatek respektu, případně i šikana ze strany řidičů</a:t>
            </a:r>
          </a:p>
          <a:p>
            <a:r>
              <a:rPr lang="cs-CZ" dirty="0" smtClean="0"/>
              <a:t>Motoristé</a:t>
            </a:r>
          </a:p>
          <a:p>
            <a:pPr lvl="1"/>
            <a:r>
              <a:rPr lang="cs-CZ" dirty="0" smtClean="0"/>
              <a:t>Strach ze sražení cyklisty</a:t>
            </a:r>
          </a:p>
          <a:p>
            <a:pPr lvl="1"/>
            <a:r>
              <a:rPr lang="cs-CZ" dirty="0" smtClean="0"/>
              <a:t>Nárokování uličního prostoru</a:t>
            </a:r>
          </a:p>
          <a:p>
            <a:pPr lvl="1"/>
            <a:r>
              <a:rPr lang="cs-CZ" dirty="0" smtClean="0"/>
              <a:t>Pocit, že cyklisté brzdí dopravu</a:t>
            </a:r>
          </a:p>
          <a:p>
            <a:r>
              <a:rPr lang="cs-CZ" dirty="0" smtClean="0"/>
              <a:t>Infrastruktura</a:t>
            </a:r>
          </a:p>
          <a:p>
            <a:pPr lvl="1"/>
            <a:r>
              <a:rPr lang="cs-CZ" dirty="0" smtClean="0"/>
              <a:t>Nedostatečná a nenavazující, navíc často s nevhodným uspořádáním</a:t>
            </a:r>
          </a:p>
          <a:p>
            <a:pPr lvl="1"/>
            <a:r>
              <a:rPr lang="cs-CZ" dirty="0" smtClean="0"/>
              <a:t>Vzniká </a:t>
            </a:r>
            <a:r>
              <a:rPr lang="cs-CZ" b="1" dirty="0" smtClean="0"/>
              <a:t>potřeba sdílet ulice</a:t>
            </a:r>
            <a:r>
              <a:rPr lang="cs-CZ" dirty="0" smtClean="0"/>
              <a:t> (bez oddělení cyklistů)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481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Co (pro nás) znamená sdílet ulici</a:t>
            </a:r>
            <a:endParaRPr lang="cs-C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76350"/>
            <a:ext cx="474784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Metodologie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76350"/>
            <a:ext cx="8503920" cy="342900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Teorie plánovaného chování (TPB)</a:t>
            </a:r>
          </a:p>
          <a:p>
            <a:r>
              <a:rPr lang="cs-CZ" dirty="0" smtClean="0"/>
              <a:t>Dotazník vytvořený na míru na základě TPB </a:t>
            </a:r>
            <a:r>
              <a:rPr lang="cs-CZ" dirty="0"/>
              <a:t>(sedm hypotetických faktorů</a:t>
            </a:r>
            <a:r>
              <a:rPr lang="cs-CZ" dirty="0" smtClean="0"/>
              <a:t>, min. 5 otázek na každý)</a:t>
            </a:r>
          </a:p>
          <a:p>
            <a:r>
              <a:rPr lang="cs-CZ" dirty="0" smtClean="0"/>
              <a:t>Otázky formulovány tak, aby mohli odpovídat cyklisté i motoristé (mnohdy se role mění v čase dle potřeby)</a:t>
            </a:r>
          </a:p>
          <a:p>
            <a:r>
              <a:rPr lang="cs-CZ" dirty="0" smtClean="0"/>
              <a:t>Faktorová analýza (4 významné faktory)</a:t>
            </a:r>
          </a:p>
          <a:p>
            <a:r>
              <a:rPr lang="cs-CZ" dirty="0" smtClean="0"/>
              <a:t>Modelování strukturálních rovnic</a:t>
            </a:r>
          </a:p>
          <a:p>
            <a:r>
              <a:rPr lang="cs-CZ" dirty="0" smtClean="0"/>
              <a:t>Kontrolovány socio-ekonomické charakteristiky respondentů, jejich přepravní návyky, zkušenosti s cyklistikou a další</a:t>
            </a:r>
          </a:p>
          <a:p>
            <a:r>
              <a:rPr lang="cs-CZ" dirty="0" smtClean="0"/>
              <a:t>Několik doplňkových otázek (vnímané problémy s využíváním jízdního kola k dopravě, preference využití prostoru)</a:t>
            </a:r>
          </a:p>
        </p:txBody>
      </p:sp>
    </p:spTree>
    <p:extLst>
      <p:ext uri="{BB962C8B-B14F-4D97-AF65-F5344CB8AC3E}">
        <p14:creationId xmlns:p14="http://schemas.microsoft.com/office/powerpoint/2010/main" val="197311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Sběr dat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636264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Online dotazník distribuovaný zejména pomocí sociálních sítí, webových fór zaměřených na cyklisty a motoristy, sítě CIVINET</a:t>
            </a:r>
          </a:p>
          <a:p>
            <a:r>
              <a:rPr lang="cs-CZ" dirty="0" smtClean="0"/>
              <a:t>Nemožné zajistit reprezentativní vzorek, snaha o maximalizaci počtu respondentů - cyklistů i motoristů (často se role mění v čase dle potřeby)</a:t>
            </a:r>
          </a:p>
          <a:p>
            <a:r>
              <a:rPr lang="cs-CZ" dirty="0" smtClean="0"/>
              <a:t>Při vyhodnocování rozdělení odpovědí je třeba brát v úvahu nereprezentativnost vzorku, zejména </a:t>
            </a:r>
            <a:r>
              <a:rPr lang="cs-CZ" dirty="0" smtClean="0"/>
              <a:t>vysoký </a:t>
            </a:r>
            <a:r>
              <a:rPr lang="cs-CZ" dirty="0" smtClean="0"/>
              <a:t>podíl zkušených cyklistů; na strukturální model </a:t>
            </a:r>
            <a:r>
              <a:rPr lang="cs-CZ" dirty="0" smtClean="0"/>
              <a:t>však to nemá významný vliv</a:t>
            </a:r>
            <a:endParaRPr lang="cs-CZ" dirty="0" smtClean="0"/>
          </a:p>
          <a:p>
            <a:r>
              <a:rPr lang="cs-CZ" dirty="0" smtClean="0"/>
              <a:t>971 kompletně vyplněných dotazníků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0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Charakteristiky respondentů</a:t>
            </a:r>
            <a:endParaRPr lang="cs-CZ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103242401"/>
              </p:ext>
            </p:extLst>
          </p:nvPr>
        </p:nvGraphicFramePr>
        <p:xfrm>
          <a:off x="304800" y="3028950"/>
          <a:ext cx="36576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95919156"/>
              </p:ext>
            </p:extLst>
          </p:nvPr>
        </p:nvGraphicFramePr>
        <p:xfrm>
          <a:off x="381000" y="1123950"/>
          <a:ext cx="48006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023097"/>
              </p:ext>
            </p:extLst>
          </p:nvPr>
        </p:nvGraphicFramePr>
        <p:xfrm>
          <a:off x="5181600" y="1047750"/>
          <a:ext cx="34290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33791120"/>
              </p:ext>
            </p:extLst>
          </p:nvPr>
        </p:nvGraphicFramePr>
        <p:xfrm>
          <a:off x="4267200" y="2876550"/>
          <a:ext cx="46482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088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Volba dopravního prostředku</a:t>
            </a:r>
            <a:endParaRPr lang="cs-CZ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90610880"/>
              </p:ext>
            </p:extLst>
          </p:nvPr>
        </p:nvGraphicFramePr>
        <p:xfrm>
          <a:off x="304800" y="1200150"/>
          <a:ext cx="8763000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08603086"/>
              </p:ext>
            </p:extLst>
          </p:nvPr>
        </p:nvGraphicFramePr>
        <p:xfrm>
          <a:off x="304800" y="2952750"/>
          <a:ext cx="87630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4982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Volba dopravního prostředku</a:t>
            </a:r>
            <a:endParaRPr lang="cs-C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19597639"/>
              </p:ext>
            </p:extLst>
          </p:nvPr>
        </p:nvGraphicFramePr>
        <p:xfrm>
          <a:off x="304800" y="1200150"/>
          <a:ext cx="8580438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225463"/>
              </p:ext>
            </p:extLst>
          </p:nvPr>
        </p:nvGraphicFramePr>
        <p:xfrm>
          <a:off x="304800" y="3028950"/>
          <a:ext cx="8504238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5137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680</TotalTime>
  <Words>878</Words>
  <Application>Microsoft Office PowerPoint</Application>
  <PresentationFormat>On-screen Show (16:9)</PresentationFormat>
  <Paragraphs>199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Faktory ovlivňující ochotu jezdit na kole nebo autem ve smíšeném dopravním proudu</vt:lpstr>
      <vt:lpstr>Obsah</vt:lpstr>
      <vt:lpstr>Problémy s rozvojem cyklistiky</vt:lpstr>
      <vt:lpstr>Co (pro nás) znamená sdílet ulici</vt:lpstr>
      <vt:lpstr>Metodologie</vt:lpstr>
      <vt:lpstr>Sběr dat</vt:lpstr>
      <vt:lpstr>Charakteristiky respondentů</vt:lpstr>
      <vt:lpstr>Volba dopravního prostředku</vt:lpstr>
      <vt:lpstr>Volba dopravního prostředku</vt:lpstr>
      <vt:lpstr>Ochota pohybu ve smíšeném provozu</vt:lpstr>
      <vt:lpstr>Strukturální model chování (úmyslu) řidiče</vt:lpstr>
      <vt:lpstr>Strukturální model chování (úmyslu) cyklisty</vt:lpstr>
      <vt:lpstr>Vliv charakteristik respondentů na faktory</vt:lpstr>
      <vt:lpstr>Reportované problémy s využíváním kola jako dopravního prostředku</vt:lpstr>
      <vt:lpstr>Preference využití uličního prostoru</vt:lpstr>
      <vt:lpstr>Průměrný postoj respondentů k faktorům</vt:lpstr>
      <vt:lpstr>Závěry studie</vt:lpstr>
      <vt:lpstr>Děkuji za pozornost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</dc:creator>
  <cp:lastModifiedBy>Igor Mikolášek</cp:lastModifiedBy>
  <cp:revision>46</cp:revision>
  <dcterms:created xsi:type="dcterms:W3CDTF">2006-08-16T00:00:00Z</dcterms:created>
  <dcterms:modified xsi:type="dcterms:W3CDTF">2016-11-07T09:04:12Z</dcterms:modified>
</cp:coreProperties>
</file>