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286" r:id="rId3"/>
    <p:sldId id="328" r:id="rId4"/>
    <p:sldId id="327" r:id="rId5"/>
    <p:sldId id="284" r:id="rId6"/>
    <p:sldId id="308" r:id="rId7"/>
    <p:sldId id="273" r:id="rId8"/>
    <p:sldId id="321" r:id="rId9"/>
    <p:sldId id="306" r:id="rId10"/>
    <p:sldId id="270" r:id="rId11"/>
    <p:sldId id="320" r:id="rId12"/>
    <p:sldId id="267" r:id="rId13"/>
    <p:sldId id="282" r:id="rId14"/>
    <p:sldId id="323" r:id="rId15"/>
    <p:sldId id="277" r:id="rId16"/>
    <p:sldId id="278" r:id="rId17"/>
    <p:sldId id="329" r:id="rId18"/>
    <p:sldId id="309" r:id="rId19"/>
    <p:sldId id="310" r:id="rId20"/>
    <p:sldId id="313" r:id="rId21"/>
    <p:sldId id="314" r:id="rId22"/>
    <p:sldId id="330" r:id="rId23"/>
    <p:sldId id="297" r:id="rId24"/>
    <p:sldId id="298" r:id="rId25"/>
    <p:sldId id="324" r:id="rId26"/>
    <p:sldId id="275" r:id="rId27"/>
    <p:sldId id="302" r:id="rId28"/>
    <p:sldId id="326" r:id="rId29"/>
    <p:sldId id="325" r:id="rId30"/>
    <p:sldId id="295" r:id="rId31"/>
    <p:sldId id="316" r:id="rId32"/>
    <p:sldId id="317" r:id="rId33"/>
    <p:sldId id="318" r:id="rId34"/>
    <p:sldId id="319" r:id="rId35"/>
    <p:sldId id="296" r:id="rId36"/>
    <p:sldId id="293" r:id="rId37"/>
    <p:sldId id="303" r:id="rId38"/>
    <p:sldId id="265" r:id="rId39"/>
  </p:sldIdLst>
  <p:sldSz cx="9906000" cy="6858000" type="A4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E8E"/>
    <a:srgbClr val="00CC00"/>
    <a:srgbClr val="171C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345" autoAdjust="0"/>
    <p:restoredTop sz="91609" autoAdjust="0"/>
  </p:normalViewPr>
  <p:slideViewPr>
    <p:cSldViewPr snapToGrid="0" showGuides="1">
      <p:cViewPr>
        <p:scale>
          <a:sx n="90" d="100"/>
          <a:sy n="90" d="100"/>
        </p:scale>
        <p:origin x="-996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74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CFFDB-3712-46F4-B19B-910C7C335714}" type="datetimeFigureOut">
              <a:rPr lang="cs-CZ" smtClean="0"/>
              <a:pPr/>
              <a:t>07.11.2016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D7794-57C5-4733-A93B-93097486227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1104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3AEB1-B676-4A7F-A21B-80B43E31161B}" type="datetimeFigureOut">
              <a:rPr lang="cs-CZ" smtClean="0"/>
              <a:pPr/>
              <a:t>07.11.2016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CE74C-B776-4889-A5E2-A5075F472D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1711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CE74C-B776-4889-A5E2-A5075F472D5D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5931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CE74C-B776-4889-A5E2-A5075F472D5D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1200" dirty="0" smtClean="0"/>
              <a:t>Dle zákona – povinnost dodržet hygien. limity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CE74C-B776-4889-A5E2-A5075F472D5D}" type="slidenum">
              <a:rPr lang="cs-CZ" smtClean="0"/>
              <a:pPr/>
              <a:t>23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CE74C-B776-4889-A5E2-A5075F472D5D}" type="slidenum">
              <a:rPr lang="cs-CZ" smtClean="0"/>
              <a:pPr/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EE30C-C0D0-4EB3-AA01-EABDBD9CE1D9}" type="slidenum">
              <a:rPr lang="cs-CZ" altLang="cs-CZ" smtClean="0"/>
              <a:pPr/>
              <a:t>38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15954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5503" y="2078182"/>
            <a:ext cx="8420100" cy="1465032"/>
          </a:xfrm>
        </p:spPr>
        <p:txBody>
          <a:bodyPr anchor="b">
            <a:normAutofit/>
          </a:bodyPr>
          <a:lstStyle>
            <a:lvl1pPr algn="ctr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80803" y="3859101"/>
            <a:ext cx="7423612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PODTITUL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932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308518"/>
            <a:ext cx="8543925" cy="82616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2209865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3150523"/>
            <a:ext cx="4190702" cy="3039139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2209865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3150523"/>
            <a:ext cx="4211340" cy="3039140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4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308518"/>
            <a:ext cx="8543925" cy="82616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2209865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3150523"/>
            <a:ext cx="4190702" cy="3039139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2209865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3150523"/>
            <a:ext cx="4211340" cy="3039140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754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6967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752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ázdný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0343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Prázdný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135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Prázdný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7250" y="6575367"/>
            <a:ext cx="728749" cy="28263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171C8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5121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35" y="1396538"/>
            <a:ext cx="3669453" cy="78555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5993" y="1120431"/>
            <a:ext cx="5320145" cy="49644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135" y="2273328"/>
            <a:ext cx="366945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611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35" y="1396538"/>
            <a:ext cx="3669453" cy="78555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5993" y="1120431"/>
            <a:ext cx="5320145" cy="4964485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 sz="3200"/>
            </a:lvl1pPr>
            <a:lvl2pPr marL="685800" indent="-228600">
              <a:buFont typeface="Wingdings" panose="05000000000000000000" pitchFamily="2" charset="2"/>
              <a:buChar char="§"/>
              <a:defRPr sz="2800"/>
            </a:lvl2pPr>
            <a:lvl3pPr marL="1143000" indent="-228600">
              <a:buFont typeface="Wingdings" panose="05000000000000000000" pitchFamily="2" charset="2"/>
              <a:buChar char="§"/>
              <a:defRPr sz="2400"/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135" y="2273328"/>
            <a:ext cx="366945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817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35" y="1396538"/>
            <a:ext cx="3669453" cy="785551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5993" y="1120431"/>
            <a:ext cx="5320145" cy="496448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 sz="3200"/>
            </a:lvl1pPr>
            <a:lvl2pPr marL="685800" indent="-228600">
              <a:buFont typeface="Arial" panose="020B0604020202020204" pitchFamily="34" charset="0"/>
              <a:buChar char="−"/>
              <a:defRPr sz="2800"/>
            </a:lvl2pPr>
            <a:lvl3pPr marL="1143000" indent="-228600">
              <a:buFont typeface="Arial" panose="020B0604020202020204" pitchFamily="34" charset="0"/>
              <a:buChar char="−"/>
              <a:defRPr sz="2400"/>
            </a:lvl3pPr>
            <a:lvl4pPr marL="1600200" indent="-228600">
              <a:buFont typeface="Arial" panose="020B0604020202020204" pitchFamily="34" charset="0"/>
              <a:buChar char="−"/>
              <a:defRPr sz="2000"/>
            </a:lvl4pPr>
            <a:lvl5pPr marL="2057400" indent="-228600">
              <a:buFont typeface="Arial" panose="020B0604020202020204" pitchFamily="34" charset="0"/>
              <a:buChar char="−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135" y="2273328"/>
            <a:ext cx="366945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0633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274" y="6508864"/>
            <a:ext cx="2228850" cy="32547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46BB819-2E1E-4098-B5B4-89F08FE5B9B1}" type="datetimeFigureOut">
              <a:rPr lang="cs-CZ" smtClean="0"/>
              <a:pPr/>
              <a:t>07.11.2016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9551" y="6508864"/>
            <a:ext cx="3343275" cy="325471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9960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257300"/>
            <a:ext cx="3478355" cy="941416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44096" y="1257300"/>
            <a:ext cx="5014913" cy="4873625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319337"/>
            <a:ext cx="347835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5459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4010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7943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2_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35143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2806" y="1122218"/>
            <a:ext cx="2135981" cy="5054745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122217"/>
            <a:ext cx="6675726" cy="505474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2151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2806" y="1122218"/>
            <a:ext cx="2135981" cy="5054745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122217"/>
            <a:ext cx="6675726" cy="5054745"/>
          </a:xfrm>
        </p:spPr>
        <p:txBody>
          <a:bodyPr vert="eaVert"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1195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2_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2806" y="1122218"/>
            <a:ext cx="2135981" cy="5054745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122217"/>
            <a:ext cx="6675726" cy="5054745"/>
          </a:xfrm>
        </p:spPr>
        <p:txBody>
          <a:bodyPr vert="eaVert"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4672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274" y="6508864"/>
            <a:ext cx="2228850" cy="32547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46BB819-2E1E-4098-B5B4-89F08FE5B9B1}" type="datetimeFigureOut">
              <a:rPr lang="cs-CZ" smtClean="0"/>
              <a:pPr/>
              <a:t>07.11.2016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9551" y="6508864"/>
            <a:ext cx="3343275" cy="325471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20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274" y="6508864"/>
            <a:ext cx="2228850" cy="32547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46BB819-2E1E-4098-B5B4-89F08FE5B9B1}" type="datetimeFigureOut">
              <a:rPr lang="cs-CZ" smtClean="0"/>
              <a:pPr/>
              <a:t>07.11.2016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9551" y="6508864"/>
            <a:ext cx="3343275" cy="325471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9357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460513"/>
          </a:xfrm>
        </p:spPr>
        <p:txBody>
          <a:bodyPr anchor="b"/>
          <a:lstStyle>
            <a:lvl1pPr>
              <a:defRPr sz="6000">
                <a:solidFill>
                  <a:srgbClr val="171C8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239491"/>
            <a:ext cx="8543925" cy="185016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237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2493817"/>
            <a:ext cx="4210050" cy="368314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2493817"/>
            <a:ext cx="4210050" cy="368314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8697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2493817"/>
            <a:ext cx="4210050" cy="3683145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2493817"/>
            <a:ext cx="4210050" cy="3683146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995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2493817"/>
            <a:ext cx="4210050" cy="3683145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2493817"/>
            <a:ext cx="4210050" cy="3683146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356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308518"/>
            <a:ext cx="8543925" cy="82616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2209865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3150523"/>
            <a:ext cx="4190702" cy="303913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2209865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3150523"/>
            <a:ext cx="4211340" cy="303914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8006" y="6508864"/>
            <a:ext cx="2228850" cy="34529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7D2E73-ED24-4A63-AF2A-62BB160DFE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378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9227" y="1014960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229" y="2149324"/>
            <a:ext cx="8543923" cy="4002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1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75" r:id="rId7"/>
    <p:sldLayoutId id="2147483674" r:id="rId8"/>
    <p:sldLayoutId id="2147483665" r:id="rId9"/>
    <p:sldLayoutId id="2147483676" r:id="rId10"/>
    <p:sldLayoutId id="2147483677" r:id="rId11"/>
    <p:sldLayoutId id="2147483666" r:id="rId12"/>
    <p:sldLayoutId id="2147483667" r:id="rId13"/>
    <p:sldLayoutId id="2147483684" r:id="rId14"/>
    <p:sldLayoutId id="2147483685" r:id="rId15"/>
    <p:sldLayoutId id="2147483686" r:id="rId16"/>
    <p:sldLayoutId id="2147483668" r:id="rId17"/>
    <p:sldLayoutId id="2147483678" r:id="rId18"/>
    <p:sldLayoutId id="2147483679" r:id="rId19"/>
    <p:sldLayoutId id="2147483669" r:id="rId20"/>
    <p:sldLayoutId id="2147483670" r:id="rId21"/>
    <p:sldLayoutId id="2147483680" r:id="rId22"/>
    <p:sldLayoutId id="2147483681" r:id="rId23"/>
    <p:sldLayoutId id="2147483671" r:id="rId24"/>
    <p:sldLayoutId id="2147483682" r:id="rId25"/>
    <p:sldLayoutId id="2147483683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171C8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29"/>
        </a:buBlip>
        <a:defRPr sz="28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9"/>
        </a:buBlip>
        <a:defRPr sz="24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9"/>
        </a:buBlip>
        <a:defRPr sz="20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9"/>
        </a:buBlip>
        <a:defRPr sz="18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9"/>
        </a:buBlip>
        <a:defRPr sz="1800" kern="1200">
          <a:solidFill>
            <a:srgbClr val="171C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portalpraha.cz/cs/atlas-zivotniho-prostredi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prg.aero/c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72922" y="2097623"/>
            <a:ext cx="77933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PRAHA </a:t>
            </a:r>
          </a:p>
          <a:p>
            <a:r>
              <a:rPr lang="cs-CZ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ZDRAVÍ A ŽIVOTNÍ PROSTŘEDÍ </a:t>
            </a:r>
          </a:p>
          <a:p>
            <a:endParaRPr lang="cs-CZ" sz="5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Ing. Eva Moravcová</a:t>
            </a:r>
          </a:p>
          <a:p>
            <a:r>
              <a:rPr lang="cs-CZ" sz="3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eva.moravcova</a:t>
            </a:r>
            <a:r>
              <a:rPr lang="cs-CZ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cs-CZ" sz="3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hygpraha.cz</a:t>
            </a:r>
            <a:endParaRPr lang="cs-CZ" sz="3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7.11.2016</a:t>
            </a:r>
          </a:p>
        </p:txBody>
      </p:sp>
      <p:pic>
        <p:nvPicPr>
          <p:cNvPr id="1026" name="Picture 2" descr="Výsledek obrázku pro logo hlavního města prah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92" y="767444"/>
            <a:ext cx="1167947" cy="116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4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Polycyklické aromatické uhlovodíky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9229" y="2149324"/>
            <a:ext cx="8666028" cy="400209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 smtClean="0"/>
              <a:t>ve výfukových plynech motorů </a:t>
            </a:r>
          </a:p>
          <a:p>
            <a:pPr>
              <a:spcAft>
                <a:spcPts val="600"/>
              </a:spcAft>
              <a:buNone/>
            </a:pPr>
            <a:endParaRPr lang="cs-CZ" sz="2400" dirty="0" smtClean="0"/>
          </a:p>
          <a:p>
            <a:pPr>
              <a:spcAft>
                <a:spcPts val="600"/>
              </a:spcAft>
              <a:buNone/>
            </a:pPr>
            <a:r>
              <a:rPr lang="cs-CZ" sz="2400" dirty="0" smtClean="0"/>
              <a:t>Zdravotní účinky: 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 smtClean="0"/>
              <a:t>toxické, mutagenní nebo </a:t>
            </a:r>
            <a:r>
              <a:rPr lang="cs-CZ" sz="2600" dirty="0"/>
              <a:t>karcinogenní </a:t>
            </a:r>
            <a:r>
              <a:rPr lang="cs-CZ" sz="2600" dirty="0" smtClean="0"/>
              <a:t>účinky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 err="1" smtClean="0"/>
              <a:t>benzo</a:t>
            </a:r>
            <a:r>
              <a:rPr lang="cs-CZ" sz="2400" dirty="0" smtClean="0"/>
              <a:t>[</a:t>
            </a:r>
            <a:r>
              <a:rPr lang="cs-CZ" sz="2400" i="1" dirty="0" smtClean="0"/>
              <a:t>a</a:t>
            </a:r>
            <a:r>
              <a:rPr lang="cs-CZ" sz="2400" dirty="0" smtClean="0"/>
              <a:t>]</a:t>
            </a:r>
            <a:r>
              <a:rPr lang="cs-CZ" sz="2400" dirty="0" err="1" smtClean="0"/>
              <a:t>pyren</a:t>
            </a:r>
            <a:r>
              <a:rPr lang="cs-CZ" sz="2600" dirty="0" smtClean="0"/>
              <a:t> – zařazen IARC - prokázaný karcinogen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1267" name="Picture 3" descr="E:\lia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645" y="2059616"/>
            <a:ext cx="2359717" cy="1576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753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6697" y="1014960"/>
            <a:ext cx="8543925" cy="1325563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        </a:t>
            </a:r>
            <a:r>
              <a:rPr lang="cs-CZ" sz="3100" dirty="0" smtClean="0"/>
              <a:t>Podíl dopravy na celkovém znečistění ovzduší</a:t>
            </a:r>
            <a:br>
              <a:rPr lang="cs-CZ" sz="3100" dirty="0" smtClean="0"/>
            </a:br>
            <a:r>
              <a:rPr lang="cs-CZ" sz="3100" dirty="0" smtClean="0"/>
              <a:t>            v Praze (zdroj ČHMÚ – 2014) </a:t>
            </a:r>
            <a:endParaRPr lang="cs-CZ" sz="3100" dirty="0"/>
          </a:p>
        </p:txBody>
      </p:sp>
      <p:pic>
        <p:nvPicPr>
          <p:cNvPr id="1026" name="Picture 2" descr="E:\oV1-9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136605" y="2355740"/>
            <a:ext cx="2677922" cy="3683000"/>
          </a:xfrm>
          <a:prstGeom prst="rect">
            <a:avLst/>
          </a:prstGeom>
          <a:noFill/>
        </p:spPr>
      </p:pic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6794205" y="2408757"/>
            <a:ext cx="2654042" cy="36831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1600" dirty="0" smtClean="0"/>
              <a:t>REZZO 1- velké zdroje (teplárny, spalovny)</a:t>
            </a:r>
          </a:p>
          <a:p>
            <a:pPr>
              <a:buNone/>
            </a:pPr>
            <a:r>
              <a:rPr lang="cs-CZ" sz="1600" dirty="0" smtClean="0"/>
              <a:t>REZZO 2 – střední zdroje</a:t>
            </a:r>
          </a:p>
          <a:p>
            <a:pPr>
              <a:spcBef>
                <a:spcPts val="0"/>
              </a:spcBef>
              <a:buNone/>
            </a:pPr>
            <a:r>
              <a:rPr lang="cs-CZ" sz="1600" dirty="0" smtClean="0"/>
              <a:t> </a:t>
            </a:r>
          </a:p>
          <a:p>
            <a:pPr>
              <a:buNone/>
            </a:pPr>
            <a:r>
              <a:rPr lang="cs-CZ" sz="1600" dirty="0" smtClean="0"/>
              <a:t>REZZO 3 -  malé zdroje (lokální topeniště)</a:t>
            </a:r>
          </a:p>
          <a:p>
            <a:pPr>
              <a:buNone/>
            </a:pPr>
            <a:r>
              <a:rPr lang="cs-CZ" sz="1600" dirty="0" smtClean="0"/>
              <a:t>REZZO 4 -  mobilní zdroje      (doprava)</a:t>
            </a:r>
            <a:br>
              <a:rPr lang="cs-CZ" sz="1600" dirty="0" smtClean="0"/>
            </a:br>
            <a:endParaRPr lang="cs-CZ" sz="1600" dirty="0"/>
          </a:p>
        </p:txBody>
      </p:sp>
      <p:sp>
        <p:nvSpPr>
          <p:cNvPr id="9" name="Zástupný symbol pro obsah 5"/>
          <p:cNvSpPr txBox="1">
            <a:spLocks/>
          </p:cNvSpPr>
          <p:nvPr/>
        </p:nvSpPr>
        <p:spPr>
          <a:xfrm>
            <a:off x="255181" y="2360428"/>
            <a:ext cx="2211572" cy="3809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sz="2000" dirty="0" smtClean="0">
                <a:solidFill>
                  <a:srgbClr val="171C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Tuhé znečisťující látky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C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      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C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C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cs-CZ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C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</a:t>
            </a:r>
            <a:r>
              <a:rPr kumimoji="0" lang="cs-CZ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1C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</a:t>
            </a: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1C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cs-CZ" sz="2800" b="0" i="0" u="none" strike="noStrike" kern="1200" cap="none" spc="0" normalizeH="0" baseline="0" noProof="0" dirty="0" smtClean="0">
              <a:ln>
                <a:noFill/>
              </a:ln>
              <a:solidFill>
                <a:srgbClr val="171C8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sz="2800" dirty="0" smtClean="0">
                <a:solidFill>
                  <a:srgbClr val="171C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SO</a:t>
            </a:r>
            <a:r>
              <a:rPr lang="cs-CZ" sz="1600" dirty="0" smtClean="0">
                <a:solidFill>
                  <a:srgbClr val="171C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rgbClr val="171C8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319284" y="2456121"/>
            <a:ext cx="324000" cy="324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6319284" y="3044458"/>
            <a:ext cx="324000" cy="324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6319284" y="3629254"/>
            <a:ext cx="324000" cy="3240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6319284" y="4182148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Specifika silniční dopravy v Praze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cs-CZ" sz="2400" dirty="0" smtClean="0"/>
              <a:t> hustá </a:t>
            </a:r>
            <a:r>
              <a:rPr lang="cs-CZ" sz="2400" dirty="0"/>
              <a:t>dopravní </a:t>
            </a:r>
            <a:r>
              <a:rPr lang="cs-CZ" sz="2400" dirty="0" smtClean="0"/>
              <a:t>síť, křižovatka mezinárodní přepravy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 není stále dokončen základní komunikační systém</a:t>
            </a:r>
          </a:p>
          <a:p>
            <a:pPr>
              <a:buNone/>
            </a:pPr>
            <a:r>
              <a:rPr lang="cs-CZ" sz="2400" dirty="0" smtClean="0"/>
              <a:t>             významná </a:t>
            </a:r>
            <a:r>
              <a:rPr lang="cs-CZ" sz="2400" dirty="0"/>
              <a:t>část dopravy vede </a:t>
            </a:r>
            <a:r>
              <a:rPr lang="cs-CZ" sz="2400" dirty="0" smtClean="0"/>
              <a:t>vnitřními částmi Prahy</a:t>
            </a:r>
          </a:p>
          <a:p>
            <a:pPr>
              <a:buNone/>
            </a:pPr>
            <a:r>
              <a:rPr lang="cs-CZ" sz="2400" dirty="0" smtClean="0"/>
              <a:t>             vysoká dopravní zátěž </a:t>
            </a:r>
          </a:p>
          <a:p>
            <a:r>
              <a:rPr lang="cs-CZ" sz="2400" dirty="0" smtClean="0">
                <a:solidFill>
                  <a:srgbClr val="FF0000"/>
                </a:solidFill>
              </a:rPr>
              <a:t>zásadní vliv na kvalitu ovzduší a hlukovou zátěž</a:t>
            </a:r>
          </a:p>
          <a:p>
            <a:pPr>
              <a:buNone/>
            </a:pPr>
            <a:r>
              <a:rPr lang="cs-CZ" sz="2400" dirty="0" smtClean="0"/>
              <a:t>vysoká hustota obyvatelstva – zasahuje mnoho lidí</a:t>
            </a:r>
          </a:p>
          <a:p>
            <a:endParaRPr lang="cs-CZ" sz="2400" dirty="0" smtClean="0">
              <a:solidFill>
                <a:srgbClr val="FF0000"/>
              </a:solidFill>
            </a:endParaRPr>
          </a:p>
        </p:txBody>
      </p:sp>
      <p:sp>
        <p:nvSpPr>
          <p:cNvPr id="4" name="Šipka doprava 3"/>
          <p:cNvSpPr/>
          <p:nvPr/>
        </p:nvSpPr>
        <p:spPr>
          <a:xfrm>
            <a:off x="1307806" y="3157869"/>
            <a:ext cx="308343" cy="265814"/>
          </a:xfrm>
          <a:prstGeom prst="rightArrow">
            <a:avLst>
              <a:gd name="adj1" fmla="val 3683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100" dirty="0"/>
          </a:p>
        </p:txBody>
      </p:sp>
      <p:sp>
        <p:nvSpPr>
          <p:cNvPr id="5" name="Šipka doprava 4"/>
          <p:cNvSpPr/>
          <p:nvPr/>
        </p:nvSpPr>
        <p:spPr>
          <a:xfrm>
            <a:off x="1307806" y="3561905"/>
            <a:ext cx="308343" cy="265814"/>
          </a:xfrm>
          <a:prstGeom prst="rightArrow">
            <a:avLst>
              <a:gd name="adj1" fmla="val 3683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51336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zlepšování kvality ovzduší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4736" y="2402417"/>
            <a:ext cx="8543923" cy="400209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dirty="0" smtClean="0"/>
              <a:t>„Program zlepšování kvality ovzduší“- hlavní koncepční dokument hl. m. Prahy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pro období 2016 - 2020</a:t>
            </a:r>
          </a:p>
          <a:p>
            <a:pPr>
              <a:spcAft>
                <a:spcPts val="600"/>
              </a:spcAft>
            </a:pPr>
            <a:r>
              <a:rPr lang="cs-CZ" dirty="0" smtClean="0">
                <a:solidFill>
                  <a:srgbClr val="FF0000"/>
                </a:solidFill>
              </a:rPr>
              <a:t>Cíl</a:t>
            </a:r>
            <a:r>
              <a:rPr lang="cs-CZ" dirty="0" smtClean="0"/>
              <a:t>: dosáhnout požadované kvality ovzduší, uvedené v zákoně č. 201/2012 Sb. o ochraně ovzduší, ve znění pozdějších změn a předpisů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579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 zlepšování kvality ovzduší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9229" y="2149324"/>
            <a:ext cx="8453757" cy="40020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Převedení dopravní zátěže na komunikace, které jsou k tomu určeny (stavební uspořádání, vybavení, poloha), možno aplikovat regulační opatření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převedení tranzitní dopravy mimo obytnou zástavbu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dopravně organizační opatření s cílem snížit objem individuální dopravy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68799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9859" y="1259521"/>
            <a:ext cx="8543925" cy="760665"/>
          </a:xfrm>
        </p:spPr>
        <p:txBody>
          <a:bodyPr/>
          <a:lstStyle/>
          <a:p>
            <a:r>
              <a:rPr lang="cs-CZ" dirty="0" smtClean="0"/>
              <a:t>Program zlepšování kvality ovzduší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92392" y="2222205"/>
            <a:ext cx="8543923" cy="415250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opatření ke zvýšení plynulosti dopravy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parkovací politika - tj. omezení a zpoplatnění parkování v centru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podpora hromadné městské dopravy 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cyklistické a pěší dopravy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omezení prašnosti výsadbou zeleně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úklid a údržba komunikací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4" name="Picture 2" descr="E:\downlo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0147" y="4129309"/>
            <a:ext cx="1905000" cy="1895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498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 zlepšování kvality ovzduší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9229" y="2149324"/>
            <a:ext cx="8453757" cy="40020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dostavba Pražského (vnějšího) okruhu – nejvýznamnější dopravní stavba</a:t>
            </a:r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</p:txBody>
      </p:sp>
      <p:pic>
        <p:nvPicPr>
          <p:cNvPr id="8194" name="Picture 2" descr="E:\pražský okru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4276" y="2999267"/>
            <a:ext cx="36957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799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4671" y="1259510"/>
            <a:ext cx="9292856" cy="1325563"/>
          </a:xfrm>
        </p:spPr>
        <p:txBody>
          <a:bodyPr/>
          <a:lstStyle/>
          <a:p>
            <a:pPr algn="just"/>
            <a:r>
              <a:rPr lang="cs-CZ" b="1" u="sng" dirty="0" smtClean="0">
                <a:solidFill>
                  <a:srgbClr val="FF0000"/>
                </a:solidFill>
              </a:rPr>
              <a:t>II. PROBLEMATIKA HLUKU V PRAZE</a:t>
            </a:r>
            <a:endParaRPr lang="cs-CZ" b="1" u="sng" dirty="0">
              <a:solidFill>
                <a:srgbClr val="FF0000"/>
              </a:solidFill>
            </a:endParaRPr>
          </a:p>
        </p:txBody>
      </p:sp>
      <p:pic>
        <p:nvPicPr>
          <p:cNvPr id="8194" name="Picture 2" descr="E:\magistrál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68612" y="2540794"/>
            <a:ext cx="4286250" cy="321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9227" y="1605516"/>
            <a:ext cx="8543925" cy="735007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Nepříznivé účinky hluku: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9229" y="2371060"/>
            <a:ext cx="8543923" cy="378035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FF0000"/>
                </a:solidFill>
              </a:rPr>
              <a:t>Specifické</a:t>
            </a:r>
            <a:r>
              <a:rPr lang="cs-CZ" dirty="0" smtClean="0"/>
              <a:t> - poškození sluchového aparátu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FF0000"/>
                </a:solidFill>
              </a:rPr>
              <a:t>Nespecifické – dlouhodobá zátěž</a:t>
            </a:r>
            <a:endParaRPr lang="cs-CZ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	</a:t>
            </a:r>
            <a:r>
              <a:rPr lang="cs-CZ" dirty="0" smtClean="0"/>
              <a:t>vznik stresové reakce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	</a:t>
            </a:r>
            <a:r>
              <a:rPr lang="cs-CZ" dirty="0" smtClean="0"/>
              <a:t>vliv na kardiovaskulární systém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	</a:t>
            </a:r>
            <a:r>
              <a:rPr lang="cs-CZ" dirty="0" smtClean="0"/>
              <a:t>poruchy spánku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	</a:t>
            </a:r>
            <a:r>
              <a:rPr lang="cs-CZ" dirty="0" smtClean="0"/>
              <a:t>zhoršení komunikace řečí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	</a:t>
            </a:r>
            <a:r>
              <a:rPr lang="cs-CZ" dirty="0" smtClean="0"/>
              <a:t>obtěžování hlukem   </a:t>
            </a:r>
          </a:p>
        </p:txBody>
      </p:sp>
      <p:pic>
        <p:nvPicPr>
          <p:cNvPr id="2051" name="Picture 3" descr="E:\Ear_BN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3841" y="4701716"/>
            <a:ext cx="903768" cy="12737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06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Problematika hluku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Ministerstvo zdravotnictví ČR</a:t>
            </a:r>
            <a:endParaRPr lang="cs-CZ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Zákon č. 258/2000 Sb. </a:t>
            </a:r>
            <a:r>
              <a:rPr lang="cs-CZ" dirty="0" smtClean="0"/>
              <a:t>o ochraně veřejného zdraví, </a:t>
            </a:r>
          </a:p>
          <a:p>
            <a:pPr marL="0" indent="0">
              <a:buNone/>
            </a:pPr>
            <a:r>
              <a:rPr lang="cs-CZ" dirty="0" smtClean="0"/>
              <a:t>a o změně některých souvisejících zákonů</a:t>
            </a:r>
          </a:p>
          <a:p>
            <a:pPr marL="0" indent="0">
              <a:buNone/>
            </a:pPr>
            <a:r>
              <a:rPr lang="cs-CZ" u="sng" dirty="0" smtClean="0"/>
              <a:t>Prováděcí předpis</a:t>
            </a:r>
            <a:r>
              <a:rPr lang="cs-CZ" dirty="0" smtClean="0"/>
              <a:t>:</a:t>
            </a:r>
            <a:endParaRPr lang="cs-CZ" dirty="0"/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Nařízení vlády č. 272/2011 Sb. </a:t>
            </a:r>
            <a:r>
              <a:rPr lang="cs-CZ" dirty="0" smtClean="0"/>
              <a:t>o ochraně zdraví před nepříznivými účinky hluku a vibrací, ve znění pozdějších změn a předpisů (novela v roce 2016) </a:t>
            </a:r>
          </a:p>
          <a:p>
            <a:pPr marL="0" indent="0">
              <a:buFont typeface="Arial" pitchFamily="34" charset="0"/>
              <a:buChar char="•"/>
            </a:pPr>
            <a:r>
              <a:rPr lang="cs-CZ" dirty="0" smtClean="0"/>
              <a:t> uvádí hygienické limity hluku</a:t>
            </a:r>
          </a:p>
        </p:txBody>
      </p:sp>
    </p:spTree>
    <p:extLst>
      <p:ext uri="{BB962C8B-B14F-4D97-AF65-F5344CB8AC3E}">
        <p14:creationId xmlns:p14="http://schemas.microsoft.com/office/powerpoint/2010/main" val="235100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1641" y="1031289"/>
            <a:ext cx="8543925" cy="1325563"/>
          </a:xfrm>
        </p:spPr>
        <p:txBody>
          <a:bodyPr/>
          <a:lstStyle/>
          <a:p>
            <a:r>
              <a:rPr lang="cs-CZ" dirty="0" smtClean="0"/>
              <a:t>Životní prostředí v Praze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2000" u="sng" dirty="0" smtClean="0">
                <a:solidFill>
                  <a:srgbClr val="111E8E"/>
                </a:solidFill>
              </a:rPr>
              <a:t>Obsah prezentace</a:t>
            </a:r>
            <a:r>
              <a:rPr lang="cs-CZ" sz="2000" dirty="0" smtClean="0">
                <a:solidFill>
                  <a:srgbClr val="111E8E"/>
                </a:solidFill>
              </a:rPr>
              <a:t>:</a:t>
            </a:r>
          </a:p>
          <a:p>
            <a:pPr>
              <a:buNone/>
            </a:pPr>
            <a:r>
              <a:rPr lang="cs-CZ" sz="1600" dirty="0" smtClean="0"/>
              <a:t>1. část -  </a:t>
            </a:r>
            <a:r>
              <a:rPr lang="cs-CZ" sz="1600" dirty="0" smtClean="0">
                <a:solidFill>
                  <a:srgbClr val="FF0000"/>
                </a:solidFill>
              </a:rPr>
              <a:t>KVALITA</a:t>
            </a:r>
            <a:r>
              <a:rPr lang="cs-CZ" sz="1600" dirty="0" smtClean="0"/>
              <a:t>  </a:t>
            </a:r>
            <a:r>
              <a:rPr lang="cs-CZ" sz="1600" dirty="0" smtClean="0">
                <a:solidFill>
                  <a:srgbClr val="FF0000"/>
                </a:solidFill>
              </a:rPr>
              <a:t>OVZDUŠÍ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cs-CZ" sz="1600" dirty="0" smtClean="0"/>
              <a:t>Vliv znečištění ovzduší na zdraví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cs-CZ" sz="1600" dirty="0" smtClean="0"/>
              <a:t>Kvalita ovzduší v Praze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cs-CZ" sz="1600" dirty="0" smtClean="0"/>
              <a:t>Specifika silniční dopravy v Praze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cs-CZ" sz="1600" dirty="0" smtClean="0"/>
              <a:t>Program zlepšování kvality ovzduší</a:t>
            </a:r>
          </a:p>
          <a:p>
            <a:pPr marL="571500" indent="-571500">
              <a:buNone/>
            </a:pPr>
            <a:r>
              <a:rPr lang="cs-CZ" sz="1600" dirty="0" smtClean="0"/>
              <a:t>2. část – </a:t>
            </a:r>
            <a:r>
              <a:rPr lang="cs-CZ" sz="1600" dirty="0" smtClean="0">
                <a:solidFill>
                  <a:srgbClr val="FF0000"/>
                </a:solidFill>
              </a:rPr>
              <a:t>VLIV HLUKU NA ZDRAVÍ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cs-CZ" sz="1600" dirty="0" smtClean="0"/>
              <a:t>Nepříznivé účinky hluku na zdraví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cs-CZ" sz="1600" dirty="0" smtClean="0"/>
              <a:t>Hlukové mapování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cs-CZ" sz="1600" dirty="0" smtClean="0"/>
              <a:t>Protihluková opatření v Praze </a:t>
            </a:r>
          </a:p>
        </p:txBody>
      </p:sp>
      <p:pic>
        <p:nvPicPr>
          <p:cNvPr id="6" name="Picture 2" descr="E:\geografická map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7395" y="2483050"/>
            <a:ext cx="3496790" cy="3056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56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3914" y="1382353"/>
            <a:ext cx="8543925" cy="1325563"/>
          </a:xfrm>
        </p:spPr>
        <p:txBody>
          <a:bodyPr>
            <a:normAutofit/>
          </a:bodyPr>
          <a:lstStyle/>
          <a:p>
            <a:r>
              <a:rPr lang="cs-CZ" dirty="0" smtClean="0"/>
              <a:t>Hlukové mapování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3914" y="2500389"/>
            <a:ext cx="8682357" cy="40020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Směrnice Evropského parlamentu a Rady 2002/49/ES o hodnocení a řízení hluku ve venkovním prostředí</a:t>
            </a:r>
          </a:p>
          <a:p>
            <a:pPr>
              <a:buNone/>
            </a:pPr>
            <a:r>
              <a:rPr lang="cs-CZ" dirty="0" smtClean="0"/>
              <a:t>Povinnost ČR pořizovat </a:t>
            </a:r>
            <a:r>
              <a:rPr lang="cs-CZ" dirty="0" smtClean="0">
                <a:solidFill>
                  <a:srgbClr val="FF0000"/>
                </a:solidFill>
              </a:rPr>
              <a:t>Strategické hlukové mapy </a:t>
            </a:r>
            <a:r>
              <a:rPr lang="cs-CZ" dirty="0" smtClean="0"/>
              <a:t>a </a:t>
            </a:r>
          </a:p>
          <a:p>
            <a:pPr marL="0" indent="0">
              <a:buNone/>
            </a:pPr>
            <a:r>
              <a:rPr lang="cs-CZ" dirty="0" smtClean="0"/>
              <a:t>navazující </a:t>
            </a:r>
            <a:r>
              <a:rPr lang="cs-CZ" dirty="0" smtClean="0">
                <a:solidFill>
                  <a:srgbClr val="FF0000"/>
                </a:solidFill>
              </a:rPr>
              <a:t>Akční plány</a:t>
            </a:r>
            <a:r>
              <a:rPr lang="cs-CZ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 u hlavních pozemních komunikací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 u hlavních železničních tratí 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 v okolí letišť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 v aglomeracích</a:t>
            </a:r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99780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Hlukové mapování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aktuální stav – Atlas životního prostředí</a:t>
            </a:r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www.geoportalpraha.cz/cs/atlas-zivotniho-prostredi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63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hluku z dopravy v Praze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Silniční doprava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Železniční doprava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Tramvajová doprava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Metro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Letecká doprava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Silniční doprava v Praze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rgbClr val="FF0000"/>
                </a:solidFill>
              </a:rPr>
              <a:t>V Praze jsou hygienické limity hluku ze silniční dopravy dlouhodobě překračovány v denní i v noční době.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000" dirty="0" smtClean="0"/>
              <a:t>Povinnou osobou ve smyslu zákona č. 258/2000 Sb. v platném znění,  je vlastník nebo správce komunikace: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Magistrát hlavního města Prahy (většina komunikací)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Ředitelství silnic a dálnic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Příslušná městská část  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2400" dirty="0" smtClean="0"/>
          </a:p>
          <a:p>
            <a:pPr marL="0" indent="0">
              <a:buNone/>
            </a:pPr>
            <a:endParaRPr lang="cs-CZ" dirty="0" smtClean="0"/>
          </a:p>
        </p:txBody>
      </p:sp>
      <p:pic>
        <p:nvPicPr>
          <p:cNvPr id="6150" name="Picture 6" descr="E:\600px-Síť_pozemních_komunikací_v_Praz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6223" y="4846085"/>
            <a:ext cx="2030819" cy="13101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740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Silniční doprava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cs-CZ" sz="1900" dirty="0" smtClean="0"/>
              <a:t>V roce 2005 byla podána žádost o ČOP (časově omezené povolení) pro </a:t>
            </a:r>
            <a:r>
              <a:rPr lang="cs-CZ" sz="1900" dirty="0" smtClean="0">
                <a:solidFill>
                  <a:srgbClr val="FF0000"/>
                </a:solidFill>
              </a:rPr>
              <a:t>220 úseků komunikací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900" b="1" dirty="0" smtClean="0"/>
              <a:t>hluk vyšší než 70 dB v L</a:t>
            </a:r>
            <a:r>
              <a:rPr lang="cs-CZ" sz="1900" b="1" baseline="-25000" dirty="0" smtClean="0"/>
              <a:t>aeq,16h</a:t>
            </a:r>
            <a:r>
              <a:rPr lang="cs-CZ" sz="1900" b="1" dirty="0" smtClean="0"/>
              <a:t> v denní době,  60 dB v L</a:t>
            </a:r>
            <a:r>
              <a:rPr lang="cs-CZ" sz="1900" b="1" baseline="-25000" dirty="0" smtClean="0"/>
              <a:t>aeq,8h</a:t>
            </a:r>
            <a:r>
              <a:rPr lang="cs-CZ" sz="1900" b="1" dirty="0" smtClean="0"/>
              <a:t> v  noční době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900" dirty="0" smtClean="0">
                <a:solidFill>
                  <a:srgbClr val="FF0000"/>
                </a:solidFill>
              </a:rPr>
              <a:t>ČOP byla vydána s platností do konce roku 2017</a:t>
            </a:r>
          </a:p>
          <a:p>
            <a:pPr>
              <a:spcAft>
                <a:spcPts val="600"/>
              </a:spcAft>
              <a:buNone/>
            </a:pPr>
            <a:r>
              <a:rPr lang="cs-CZ" sz="1900" dirty="0" smtClean="0"/>
              <a:t>   s podmínkou, že budou provedena účinná protihluková opatření</a:t>
            </a:r>
          </a:p>
          <a:p>
            <a:pPr>
              <a:spcAft>
                <a:spcPts val="600"/>
              </a:spcAft>
              <a:buNone/>
            </a:pPr>
            <a:r>
              <a:rPr lang="cs-CZ" sz="1900" dirty="0" smtClean="0"/>
              <a:t>   Vlastník komunikace musí nejpozději do konce roku 2017 doložit aktuální stav měřením hluku</a:t>
            </a:r>
          </a:p>
          <a:p>
            <a:pPr>
              <a:spcAft>
                <a:spcPts val="600"/>
              </a:spcAft>
              <a:buNone/>
            </a:pPr>
            <a:r>
              <a:rPr lang="cs-CZ" sz="1900" dirty="0" smtClean="0"/>
              <a:t>Opatření: organizační, stavebně- technická</a:t>
            </a:r>
            <a:endParaRPr lang="cs-CZ" sz="1900" dirty="0"/>
          </a:p>
        </p:txBody>
      </p:sp>
    </p:spTree>
    <p:extLst>
      <p:ext uri="{BB962C8B-B14F-4D97-AF65-F5344CB8AC3E}">
        <p14:creationId xmlns:p14="http://schemas.microsoft.com/office/powerpoint/2010/main" val="268798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56" y="1121096"/>
            <a:ext cx="8543925" cy="1325563"/>
          </a:xfrm>
        </p:spPr>
        <p:txBody>
          <a:bodyPr>
            <a:normAutofit/>
          </a:bodyPr>
          <a:lstStyle/>
          <a:p>
            <a:r>
              <a:rPr lang="cs-CZ" sz="3700" dirty="0" smtClean="0"/>
              <a:t>Silniční doprava – protihluková opatření</a:t>
            </a:r>
            <a:endParaRPr lang="cs-CZ" sz="3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4166" y="2451402"/>
            <a:ext cx="8543923" cy="400209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cs-CZ" u="sng" dirty="0" smtClean="0">
                <a:solidFill>
                  <a:srgbClr val="FF0000"/>
                </a:solidFill>
              </a:rPr>
              <a:t>Organizační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cs-CZ" sz="2400" dirty="0" smtClean="0"/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omezení rychlosti   </a:t>
            </a:r>
            <a:r>
              <a:rPr lang="cs-CZ" sz="2400" dirty="0" smtClean="0">
                <a:sym typeface="Wingdings" pitchFamily="2" charset="2"/>
              </a:rPr>
              <a:t> </a:t>
            </a:r>
            <a:r>
              <a:rPr lang="cs-CZ" sz="2400" dirty="0" smtClean="0"/>
              <a:t>  snížení plynulosti dopravy   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omezení vjezdu těžkých vozidel na vybrané komunikace</a:t>
            </a:r>
          </a:p>
        </p:txBody>
      </p:sp>
    </p:spTree>
    <p:extLst>
      <p:ext uri="{BB962C8B-B14F-4D97-AF65-F5344CB8AC3E}">
        <p14:creationId xmlns:p14="http://schemas.microsoft.com/office/powerpoint/2010/main" val="18757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56" y="1121096"/>
            <a:ext cx="8543925" cy="1325563"/>
          </a:xfrm>
        </p:spPr>
        <p:txBody>
          <a:bodyPr>
            <a:normAutofit/>
          </a:bodyPr>
          <a:lstStyle/>
          <a:p>
            <a:r>
              <a:rPr lang="cs-CZ" sz="3700" dirty="0" smtClean="0"/>
              <a:t>Silniční doprava – protihluková opatření</a:t>
            </a:r>
            <a:endParaRPr lang="cs-CZ" sz="3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4166" y="2451402"/>
            <a:ext cx="8543923" cy="400209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u="sng" dirty="0" smtClean="0">
                <a:solidFill>
                  <a:srgbClr val="FF0000"/>
                </a:solidFill>
              </a:rPr>
              <a:t>Stavebně technická</a:t>
            </a:r>
            <a:endParaRPr lang="cs-CZ" sz="2400" dirty="0" smtClean="0"/>
          </a:p>
          <a:p>
            <a:pPr marL="0" indent="0">
              <a:spcAft>
                <a:spcPts val="600"/>
              </a:spcAft>
              <a:buFont typeface="Wingdings" pitchFamily="2" charset="2"/>
              <a:buChar char="Ø"/>
            </a:pPr>
            <a:r>
              <a:rPr lang="cs-CZ" sz="2400" dirty="0" smtClean="0"/>
              <a:t>budování protihlukových clon (pouze v některých                        částech města, neochrání vyšší patra budov) </a:t>
            </a:r>
          </a:p>
          <a:p>
            <a:pPr marL="0" indent="0">
              <a:spcAft>
                <a:spcPts val="600"/>
              </a:spcAft>
              <a:buFont typeface="Wingdings" pitchFamily="2" charset="2"/>
              <a:buChar char="Ø"/>
            </a:pPr>
            <a:r>
              <a:rPr lang="cs-CZ" sz="2400" dirty="0" smtClean="0"/>
              <a:t>výměna povrchu komunikace </a:t>
            </a:r>
          </a:p>
          <a:p>
            <a:pPr marL="457200" lvl="1" indent="0">
              <a:spcAft>
                <a:spcPts val="600"/>
              </a:spcAft>
              <a:buFont typeface="Wingdings" pitchFamily="2" charset="2"/>
              <a:buChar char="Ø"/>
            </a:pPr>
            <a:r>
              <a:rPr lang="cs-CZ" sz="2000" dirty="0" smtClean="0"/>
              <a:t> dlažba za živičný povrch</a:t>
            </a:r>
          </a:p>
          <a:p>
            <a:pPr marL="457200" lvl="1" indent="0">
              <a:spcAft>
                <a:spcPts val="600"/>
              </a:spcAft>
              <a:buFont typeface="Wingdings" pitchFamily="2" charset="2"/>
              <a:buChar char="Ø"/>
            </a:pPr>
            <a:r>
              <a:rPr lang="cs-CZ" sz="2000" dirty="0" smtClean="0"/>
              <a:t> tzv. tichý asfalt (nemá dlouhodobý účinek, nutné speciální čistění) </a:t>
            </a:r>
          </a:p>
          <a:p>
            <a:pPr marL="0" indent="0">
              <a:spcAft>
                <a:spcPts val="600"/>
              </a:spcAft>
              <a:buFont typeface="Wingdings" pitchFamily="2" charset="2"/>
              <a:buChar char="Ø"/>
            </a:pPr>
            <a:r>
              <a:rPr lang="cs-CZ" sz="2400" dirty="0" smtClean="0"/>
              <a:t>výměna stávajících oken budov za okna s lepšími akustickými parametry (problém větrání)</a:t>
            </a:r>
          </a:p>
        </p:txBody>
      </p:sp>
      <p:pic>
        <p:nvPicPr>
          <p:cNvPr id="5122" name="Picture 2" descr="E:\protihluk. stě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4959" y="2416914"/>
            <a:ext cx="1428750" cy="142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57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700" dirty="0" smtClean="0"/>
              <a:t>Silniční doprava - protihluková opatření</a:t>
            </a:r>
            <a:endParaRPr lang="cs-CZ" sz="3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cs-CZ" dirty="0" smtClean="0">
                <a:solidFill>
                  <a:srgbClr val="FF0000"/>
                </a:solidFill>
              </a:rPr>
              <a:t>Dokončení výstavby </a:t>
            </a:r>
            <a:r>
              <a:rPr lang="cs-CZ" dirty="0">
                <a:solidFill>
                  <a:srgbClr val="FF0000"/>
                </a:solidFill>
              </a:rPr>
              <a:t>nadřazeného komunikačního </a:t>
            </a:r>
            <a:r>
              <a:rPr lang="cs-CZ" dirty="0" smtClean="0">
                <a:solidFill>
                  <a:srgbClr val="FF0000"/>
                </a:solidFill>
              </a:rPr>
              <a:t>systému </a:t>
            </a:r>
            <a:endParaRPr lang="cs-CZ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Převedení </a:t>
            </a:r>
            <a:r>
              <a:rPr lang="cs-CZ" dirty="0"/>
              <a:t>dopravní zátěže na komunikace, které jsou k tomu </a:t>
            </a:r>
            <a:r>
              <a:rPr lang="cs-CZ" dirty="0" smtClean="0"/>
              <a:t>určeny, jsou opatřeny protihlukovými clonami, dostatečně vzdálené od hustě obydlené oblasti </a:t>
            </a:r>
          </a:p>
          <a:p>
            <a:pPr marL="0" indent="0">
              <a:buNone/>
            </a:pPr>
            <a:r>
              <a:rPr lang="cs-CZ" dirty="0" smtClean="0"/>
              <a:t>(při povolování těchto staveb platí přísnější hygienické limity hluku)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134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Tunelový komplex Blanka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uveden do zkušebního provozu v září 2015 </a:t>
            </a:r>
          </a:p>
          <a:p>
            <a:pPr>
              <a:buNone/>
            </a:pPr>
            <a:r>
              <a:rPr lang="cs-CZ" dirty="0" smtClean="0"/>
              <a:t>součást městského (vnitřního) okruhu</a:t>
            </a:r>
          </a:p>
          <a:p>
            <a:pPr>
              <a:buNone/>
            </a:pPr>
            <a:endParaRPr lang="cs-CZ" dirty="0" smtClean="0"/>
          </a:p>
        </p:txBody>
      </p:sp>
      <p:pic>
        <p:nvPicPr>
          <p:cNvPr id="4098" name="Picture 2" descr="E:\Tunel Blanka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7735" y="3296092"/>
            <a:ext cx="5575595" cy="2812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Tunelový komplex Blanka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monitorování, vyhodnocení na konci roku 2016 intenzity dopravy, ovzduší, hluku </a:t>
            </a:r>
          </a:p>
          <a:p>
            <a:pPr>
              <a:buNone/>
            </a:pPr>
            <a:r>
              <a:rPr lang="cs-CZ" dirty="0" smtClean="0"/>
              <a:t>pokles intenzit X nárůst na navazujících komunikacích </a:t>
            </a:r>
            <a:r>
              <a:rPr lang="cs-CZ" sz="2000" dirty="0" smtClean="0"/>
              <a:t>(V </a:t>
            </a:r>
            <a:r>
              <a:rPr lang="cs-CZ" sz="2000" dirty="0" err="1" smtClean="0"/>
              <a:t>Holešovičkách</a:t>
            </a:r>
            <a:r>
              <a:rPr lang="cs-CZ" sz="2000" dirty="0" smtClean="0"/>
              <a:t>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Není dostavěn Pražský (vnější) okruh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I. KVALITA OVZDUŠÍ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cs-CZ" sz="4000" dirty="0" smtClean="0"/>
          </a:p>
          <a:p>
            <a:pPr>
              <a:buNone/>
            </a:pPr>
            <a:r>
              <a:rPr lang="cs-CZ" sz="4000" dirty="0" smtClean="0"/>
              <a:t>          </a:t>
            </a:r>
            <a:endParaRPr lang="cs-CZ" sz="4000" dirty="0"/>
          </a:p>
        </p:txBody>
      </p:sp>
      <p:pic>
        <p:nvPicPr>
          <p:cNvPr id="4" name="Picture 4" descr="E:\Malešická_spalov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1786" y="2817627"/>
            <a:ext cx="3338623" cy="2753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Železniční doprava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9229" y="2149324"/>
            <a:ext cx="8764000" cy="40020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/>
              <a:t>Provozovatel - Správa železniční dopravní cesty, s.o.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Akční plán (2016) </a:t>
            </a:r>
          </a:p>
          <a:p>
            <a:pPr marL="0" indent="0">
              <a:buNone/>
            </a:pPr>
            <a:r>
              <a:rPr lang="cs-CZ" dirty="0" smtClean="0"/>
              <a:t>– </a:t>
            </a:r>
            <a:r>
              <a:rPr lang="cs-CZ" i="1" dirty="0" smtClean="0"/>
              <a:t>železnice v aglomeraci Praha</a:t>
            </a:r>
          </a:p>
          <a:p>
            <a:pPr marL="0" indent="0">
              <a:buNone/>
            </a:pPr>
            <a:r>
              <a:rPr lang="cs-CZ" u="sng" dirty="0" smtClean="0"/>
              <a:t>Protihluková opatření</a:t>
            </a:r>
            <a:r>
              <a:rPr lang="cs-CZ" dirty="0" smtClean="0"/>
              <a:t>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  protihlukové clony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  broušení kolejí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  obnova vozového parku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   optimalizace tratí včetně výstavby protihlukových       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clon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6146" name="Picture 2" descr="E:\železniční stě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3572" y="2760920"/>
            <a:ext cx="2158631" cy="2158631"/>
          </a:xfrm>
          <a:prstGeom prst="rect">
            <a:avLst/>
          </a:prstGeom>
          <a:noFill/>
        </p:spPr>
      </p:pic>
      <p:pic>
        <p:nvPicPr>
          <p:cNvPr id="10243" name="Picture 3" descr="E:\SŽD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2408" y="1016628"/>
            <a:ext cx="1638300" cy="1209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3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Železniční doprava </a:t>
            </a:r>
            <a:endParaRPr lang="cs-C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6" y="2594832"/>
            <a:ext cx="8601074" cy="356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809626" y="1932051"/>
            <a:ext cx="8543925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171C8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 smtClean="0"/>
              <a:t>Přehled významných staveb na území hl. m. Prahy</a:t>
            </a:r>
            <a:endParaRPr lang="cs-CZ" sz="2400" dirty="0"/>
          </a:p>
        </p:txBody>
      </p:sp>
      <p:pic>
        <p:nvPicPr>
          <p:cNvPr id="11266" name="Picture 2" descr="E:\SŽD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9246" y="1048525"/>
            <a:ext cx="1638300" cy="1209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238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Železniční doprava</a:t>
            </a:r>
            <a:endParaRPr lang="cs-CZ" dirty="0"/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809626" y="1932051"/>
            <a:ext cx="8543925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171C8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 smtClean="0"/>
              <a:t>Přehled významných staveb na území </a:t>
            </a:r>
            <a:r>
              <a:rPr lang="cs-CZ" sz="2400" dirty="0" err="1" smtClean="0"/>
              <a:t>hl.m</a:t>
            </a:r>
            <a:r>
              <a:rPr lang="cs-CZ" sz="2400" dirty="0" smtClean="0"/>
              <a:t>. Prahy II</a:t>
            </a:r>
            <a:endParaRPr lang="cs-C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2787999"/>
            <a:ext cx="8705855" cy="645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6" y="3433460"/>
            <a:ext cx="8705854" cy="242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076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Železniční doprava</a:t>
            </a:r>
            <a:endParaRPr lang="cs-CZ" dirty="0"/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809626" y="1932051"/>
            <a:ext cx="8543925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171C8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 smtClean="0"/>
              <a:t>Model hlukově exponované lokality (Kandertova ul., Praha 8)</a:t>
            </a:r>
            <a:endParaRPr lang="cs-C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2443163"/>
            <a:ext cx="72675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502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Železniční doprava</a:t>
            </a:r>
            <a:endParaRPr lang="cs-CZ" dirty="0"/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809626" y="1932051"/>
            <a:ext cx="8543925" cy="782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171C8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400" dirty="0" smtClean="0"/>
              <a:t>Hlukové emise ze spádoviště v Praze-Libni </a:t>
            </a:r>
          </a:p>
          <a:p>
            <a:r>
              <a:rPr lang="cs-CZ" sz="2400" dirty="0" smtClean="0"/>
              <a:t>(ČOP do konce roku 2016)</a:t>
            </a:r>
            <a:endParaRPr lang="cs-CZ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6" y="2686272"/>
            <a:ext cx="5446762" cy="348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838" y="4828681"/>
            <a:ext cx="3097163" cy="134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67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Tramvajová doprava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Provozovatel: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111E8E"/>
                </a:solidFill>
              </a:rPr>
              <a:t>V roce 2006 vydána ČOP do konce roku 2020</a:t>
            </a:r>
          </a:p>
          <a:p>
            <a:pPr marL="0" indent="0">
              <a:buNone/>
            </a:pPr>
            <a:r>
              <a:rPr lang="cs-CZ" u="sng" dirty="0" smtClean="0"/>
              <a:t>Protihluková opatření</a:t>
            </a:r>
            <a:r>
              <a:rPr lang="cs-CZ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rekonstrukce tramvajových tratí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zatravnění</a:t>
            </a: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broušení kolejí (odstranění </a:t>
            </a:r>
            <a:r>
              <a:rPr lang="cs-CZ" dirty="0" err="1"/>
              <a:t>vlnkovitosti</a:t>
            </a:r>
            <a:r>
              <a:rPr lang="cs-CZ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mazání kolejí (tramvaj mazačka)</a:t>
            </a: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3074" name="Picture 2" descr="E:\tr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692" y="3357230"/>
            <a:ext cx="1524000" cy="1143000"/>
          </a:xfrm>
          <a:prstGeom prst="rect">
            <a:avLst/>
          </a:prstGeom>
          <a:noFill/>
        </p:spPr>
      </p:pic>
      <p:pic>
        <p:nvPicPr>
          <p:cNvPr id="3075" name="Picture 3" descr="E:\log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0034" y="2082541"/>
            <a:ext cx="2447925" cy="523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84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Metro 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u="sng" dirty="0" smtClean="0"/>
              <a:t>Provozovatel: </a:t>
            </a:r>
            <a:r>
              <a:rPr lang="cs-CZ" dirty="0" smtClean="0"/>
              <a:t>Dopravní podnik </a:t>
            </a:r>
            <a:r>
              <a:rPr lang="cs-CZ" dirty="0" err="1" smtClean="0"/>
              <a:t>hl.m</a:t>
            </a:r>
            <a:r>
              <a:rPr lang="cs-CZ" dirty="0" smtClean="0"/>
              <a:t>. Prahy</a:t>
            </a:r>
          </a:p>
          <a:p>
            <a:pPr marL="0" indent="0">
              <a:buNone/>
            </a:pPr>
            <a:r>
              <a:rPr lang="cs-CZ" dirty="0" smtClean="0"/>
              <a:t>přenos hluku a vibrací podložím a konstrukcí budov</a:t>
            </a:r>
          </a:p>
          <a:p>
            <a:pPr marL="0" indent="0">
              <a:buNone/>
            </a:pPr>
            <a:r>
              <a:rPr lang="cs-CZ" u="sng" dirty="0"/>
              <a:t>P</a:t>
            </a:r>
            <a:r>
              <a:rPr lang="cs-CZ" u="sng" dirty="0" smtClean="0"/>
              <a:t>rotihluková opatření</a:t>
            </a:r>
            <a:r>
              <a:rPr lang="cs-CZ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	rekonstrukce kolejí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	</a:t>
            </a:r>
            <a:r>
              <a:rPr lang="cs-CZ" dirty="0" smtClean="0"/>
              <a:t>pružné usazení pražců 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	</a:t>
            </a:r>
            <a:r>
              <a:rPr lang="cs-CZ" dirty="0" smtClean="0"/>
              <a:t>broušení kolejí, soustružení kol</a:t>
            </a:r>
          </a:p>
        </p:txBody>
      </p:sp>
      <p:pic>
        <p:nvPicPr>
          <p:cNvPr id="4098" name="Picture 2" descr="E:\metr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4592" y="3335965"/>
            <a:ext cx="1524000" cy="1143000"/>
          </a:xfrm>
          <a:prstGeom prst="rect">
            <a:avLst/>
          </a:prstGeom>
          <a:noFill/>
        </p:spPr>
      </p:pic>
      <p:pic>
        <p:nvPicPr>
          <p:cNvPr id="5" name="Picture 3" descr="E:\log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8825" y="1316997"/>
            <a:ext cx="2447925" cy="523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408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Letecká doprava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Letiště Václava Havla v Praze Ruzyni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provozovatel provádí po celý rok </a:t>
            </a:r>
            <a:r>
              <a:rPr lang="cs-CZ" sz="2400" dirty="0" smtClean="0">
                <a:solidFill>
                  <a:srgbClr val="FF0000"/>
                </a:solidFill>
              </a:rPr>
              <a:t>kontinuální monitorování hluku z leteckého provozu</a:t>
            </a:r>
            <a:r>
              <a:rPr lang="cs-CZ" sz="2400" dirty="0" smtClean="0"/>
              <a:t>, který zahrnuje 13 stacionárních monitorovacích stanic a 2 mobilní monitorovací stanice </a:t>
            </a:r>
          </a:p>
          <a:p>
            <a:pPr>
              <a:buNone/>
            </a:pPr>
            <a:r>
              <a:rPr lang="cs-CZ" u="sng" dirty="0" smtClean="0">
                <a:hlinkClick r:id="rId2"/>
              </a:rPr>
              <a:t>www.</a:t>
            </a:r>
            <a:r>
              <a:rPr lang="cs-CZ" u="sng" dirty="0" err="1" smtClean="0">
                <a:hlinkClick r:id="rId2"/>
              </a:rPr>
              <a:t>prg.aero</a:t>
            </a:r>
            <a:r>
              <a:rPr lang="cs-CZ" u="sng" dirty="0" smtClean="0">
                <a:hlinkClick r:id="rId2"/>
              </a:rPr>
              <a:t>/</a:t>
            </a:r>
            <a:r>
              <a:rPr lang="cs-CZ" u="sng" dirty="0" err="1" smtClean="0">
                <a:hlinkClick r:id="rId2"/>
              </a:rPr>
              <a:t>cs</a:t>
            </a:r>
            <a:r>
              <a:rPr lang="cs-CZ" dirty="0" smtClean="0"/>
              <a:t>. </a:t>
            </a:r>
            <a:endParaRPr lang="cs-CZ" b="1" dirty="0" smtClean="0"/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7170" name="Picture 2" descr="E:\letiště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3243" y="1803886"/>
            <a:ext cx="2819048" cy="698413"/>
          </a:xfrm>
          <a:prstGeom prst="rect">
            <a:avLst/>
          </a:prstGeom>
          <a:noFill/>
        </p:spPr>
      </p:pic>
      <p:pic>
        <p:nvPicPr>
          <p:cNvPr id="7171" name="Picture 3" descr="E:\OH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5328" y="4149851"/>
            <a:ext cx="2676923" cy="18969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081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472" y="2636913"/>
            <a:ext cx="8814979" cy="1470025"/>
          </a:xfrm>
        </p:spPr>
        <p:txBody>
          <a:bodyPr/>
          <a:lstStyle/>
          <a:p>
            <a:pPr eaLnBrk="1" hangingPunct="1"/>
            <a:r>
              <a:rPr lang="cs-CZ" altLang="cs-CZ" dirty="0" smtClean="0">
                <a:solidFill>
                  <a:schemeClr val="bg1"/>
                </a:solidFill>
              </a:rPr>
              <a:t>Děkuji za pozornost.</a:t>
            </a:r>
          </a:p>
        </p:txBody>
      </p:sp>
    </p:spTree>
    <p:extLst>
      <p:ext uri="{BB962C8B-B14F-4D97-AF65-F5344CB8AC3E}">
        <p14:creationId xmlns:p14="http://schemas.microsoft.com/office/powerpoint/2010/main" val="1421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Kvalita ovzduší v Praze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Hlavní zdroje znečištění ovzduší: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doprava (silniční, letecká, lodní, železniční)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průmyslové zdroje – postupný pokles všech sledovaných emisí </a:t>
            </a:r>
          </a:p>
          <a:p>
            <a:pPr>
              <a:buNone/>
            </a:pPr>
            <a:r>
              <a:rPr lang="cs-CZ" dirty="0" smtClean="0"/>
              <a:t>  (rušení průmyslových závodů)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lokální topeniště (spalování pevných</a:t>
            </a:r>
          </a:p>
          <a:p>
            <a:pPr>
              <a:buNone/>
            </a:pPr>
            <a:r>
              <a:rPr lang="cs-CZ" dirty="0" smtClean="0"/>
              <a:t>  paliv)</a:t>
            </a:r>
          </a:p>
          <a:p>
            <a:pPr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886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Sledování kvality ovzduší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Font typeface="Wingdings" pitchFamily="2" charset="2"/>
              <a:buChar char="Ø"/>
            </a:pPr>
            <a:r>
              <a:rPr lang="cs-CZ" dirty="0" smtClean="0"/>
              <a:t>Český hydrometeorologický ústav – správce databáze „Registr emisí a zdrojů znečišťování ovzduší“ = REZZO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http://portal.chmi.cz/</a:t>
            </a:r>
          </a:p>
          <a:p>
            <a:pPr marL="0" indent="0">
              <a:spcAft>
                <a:spcPts val="600"/>
              </a:spcAft>
              <a:buFont typeface="Wingdings" pitchFamily="2" charset="2"/>
              <a:buChar char="Ø"/>
            </a:pPr>
            <a:r>
              <a:rPr lang="cs-CZ" dirty="0" smtClean="0"/>
              <a:t>Ministerstvo životního prostředí ČR</a:t>
            </a:r>
          </a:p>
          <a:p>
            <a:pPr marL="457200" lvl="1" indent="0">
              <a:spcAft>
                <a:spcPts val="600"/>
              </a:spcAft>
              <a:buFont typeface="Wingdings" pitchFamily="2" charset="2"/>
              <a:buChar char="Ø"/>
            </a:pPr>
            <a:r>
              <a:rPr lang="cs-CZ" dirty="0" smtClean="0"/>
              <a:t>zákon č. 201/2012 Sb. o ochraně ovzduší, ve znění pozdějších změn a předpisů</a:t>
            </a:r>
          </a:p>
        </p:txBody>
      </p:sp>
    </p:spTree>
    <p:extLst>
      <p:ext uri="{BB962C8B-B14F-4D97-AF65-F5344CB8AC3E}">
        <p14:creationId xmlns:p14="http://schemas.microsoft.com/office/powerpoint/2010/main" val="407550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Sledování kvality ovzduší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Grafická ročenka ČHMÚ:</a:t>
            </a:r>
          </a:p>
          <a:p>
            <a:pPr marL="0" indent="0">
              <a:buNone/>
            </a:pPr>
            <a:r>
              <a:rPr lang="cs-CZ" dirty="0" smtClean="0"/>
              <a:t>Sledované látky: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Suspendované částice PM </a:t>
            </a:r>
            <a:r>
              <a:rPr lang="cs-CZ" baseline="-25000" dirty="0" smtClean="0"/>
              <a:t>2,5</a:t>
            </a:r>
            <a:r>
              <a:rPr lang="cs-CZ" dirty="0" smtClean="0"/>
              <a:t>, PM</a:t>
            </a:r>
            <a:r>
              <a:rPr lang="cs-CZ" baseline="-25000" dirty="0" smtClean="0"/>
              <a:t>10</a:t>
            </a:r>
            <a:r>
              <a:rPr lang="cs-CZ" dirty="0" smtClean="0"/>
              <a:t>, </a:t>
            </a:r>
            <a:r>
              <a:rPr lang="cs-CZ" dirty="0" err="1" smtClean="0"/>
              <a:t>NO</a:t>
            </a:r>
            <a:r>
              <a:rPr lang="cs-CZ" baseline="-25000" dirty="0" err="1" smtClean="0"/>
              <a:t>x</a:t>
            </a:r>
            <a:r>
              <a:rPr lang="cs-CZ" dirty="0" smtClean="0"/>
              <a:t>, SO</a:t>
            </a:r>
            <a:r>
              <a:rPr lang="cs-CZ" baseline="-25000" dirty="0" smtClean="0"/>
              <a:t>2</a:t>
            </a:r>
            <a:r>
              <a:rPr lang="cs-CZ" dirty="0" smtClean="0"/>
              <a:t>, VOC, benzen, </a:t>
            </a:r>
            <a:r>
              <a:rPr lang="cs-CZ" dirty="0" err="1" smtClean="0"/>
              <a:t>benzo</a:t>
            </a:r>
            <a:r>
              <a:rPr lang="cs-CZ" dirty="0" smtClean="0"/>
              <a:t>[</a:t>
            </a:r>
            <a:r>
              <a:rPr lang="cs-CZ" i="1" dirty="0" smtClean="0"/>
              <a:t>a</a:t>
            </a:r>
            <a:r>
              <a:rPr lang="cs-CZ" dirty="0" smtClean="0"/>
              <a:t>]</a:t>
            </a:r>
            <a:r>
              <a:rPr lang="cs-CZ" dirty="0" err="1" smtClean="0"/>
              <a:t>pyren</a:t>
            </a:r>
            <a:r>
              <a:rPr lang="cs-CZ" dirty="0" smtClean="0"/>
              <a:t>, As, Cd, Ni, </a:t>
            </a:r>
            <a:r>
              <a:rPr lang="cs-CZ" dirty="0" err="1" smtClean="0"/>
              <a:t>Pb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V Praze dlouhodobě </a:t>
            </a:r>
            <a:r>
              <a:rPr lang="cs-CZ" dirty="0" smtClean="0">
                <a:solidFill>
                  <a:srgbClr val="FF0000"/>
                </a:solidFill>
              </a:rPr>
              <a:t>překračovány imisní limity </a:t>
            </a: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 suspendované částice PM </a:t>
            </a:r>
            <a:r>
              <a:rPr lang="cs-CZ" baseline="-25000" dirty="0" smtClean="0"/>
              <a:t>2,5</a:t>
            </a:r>
            <a:r>
              <a:rPr lang="cs-CZ" dirty="0" smtClean="0"/>
              <a:t>, PM</a:t>
            </a:r>
            <a:r>
              <a:rPr lang="cs-CZ" baseline="-25000" dirty="0" smtClean="0"/>
              <a:t>10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 oxid dusičitý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 </a:t>
            </a:r>
            <a:r>
              <a:rPr lang="cs-CZ" dirty="0" err="1" smtClean="0"/>
              <a:t>benzo</a:t>
            </a:r>
            <a:r>
              <a:rPr lang="cs-CZ" dirty="0" smtClean="0"/>
              <a:t>[</a:t>
            </a:r>
            <a:r>
              <a:rPr lang="cs-CZ" i="1" dirty="0" smtClean="0"/>
              <a:t>a</a:t>
            </a:r>
            <a:r>
              <a:rPr lang="cs-CZ" dirty="0" smtClean="0"/>
              <a:t>]</a:t>
            </a:r>
            <a:r>
              <a:rPr lang="cs-CZ" dirty="0" err="1" smtClean="0"/>
              <a:t>pyren</a:t>
            </a: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ostatní látky překračovány nejsou</a:t>
            </a:r>
          </a:p>
        </p:txBody>
      </p:sp>
    </p:spTree>
    <p:extLst>
      <p:ext uri="{BB962C8B-B14F-4D97-AF65-F5344CB8AC3E}">
        <p14:creationId xmlns:p14="http://schemas.microsoft.com/office/powerpoint/2010/main" val="106293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4288" y="1195714"/>
            <a:ext cx="8543925" cy="1325563"/>
          </a:xfrm>
        </p:spPr>
        <p:txBody>
          <a:bodyPr>
            <a:normAutofit/>
          </a:bodyPr>
          <a:lstStyle/>
          <a:p>
            <a:r>
              <a:rPr lang="cs-CZ" sz="3200" dirty="0" smtClean="0"/>
              <a:t>Suspendované částice PM </a:t>
            </a:r>
            <a:r>
              <a:rPr lang="cs-CZ" sz="3200" baseline="-25000" dirty="0" smtClean="0"/>
              <a:t>2,5</a:t>
            </a:r>
            <a:r>
              <a:rPr lang="cs-CZ" sz="3200" dirty="0" smtClean="0"/>
              <a:t>, PM</a:t>
            </a:r>
            <a:r>
              <a:rPr lang="cs-CZ" sz="3200" baseline="-25000" dirty="0" smtClean="0"/>
              <a:t>10</a:t>
            </a:r>
            <a:r>
              <a:rPr lang="cs-CZ" sz="3200" dirty="0" smtClean="0"/>
              <a:t>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1883" y="2719875"/>
            <a:ext cx="8543923" cy="340447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cs-CZ" sz="2600" dirty="0" smtClean="0"/>
              <a:t>Jemné částice, pevné nebo kapalné, rozptýlené v atmosféře, velmi dlouho přetrvávají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2600" dirty="0" smtClean="0"/>
              <a:t>Primární(přímé) emise suspendovaných částic (z výfuků, otěry brzd a pneumatik)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2600" dirty="0" smtClean="0"/>
              <a:t>Sekundární emise suspendovaných částic (vznos prachu z vozovek, tzv. </a:t>
            </a:r>
            <a:r>
              <a:rPr lang="cs-CZ" sz="2600" dirty="0" err="1" smtClean="0"/>
              <a:t>resuspenze</a:t>
            </a:r>
            <a:r>
              <a:rPr lang="cs-CZ" sz="2600" dirty="0" smtClean="0"/>
              <a:t>)</a:t>
            </a:r>
          </a:p>
          <a:p>
            <a:pPr marL="0" indent="0">
              <a:spcAft>
                <a:spcPts val="600"/>
              </a:spcAft>
              <a:buNone/>
            </a:pPr>
            <a:endParaRPr lang="cs-CZ" sz="2600" dirty="0"/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423431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9227" y="1248876"/>
            <a:ext cx="8543925" cy="1325563"/>
          </a:xfrm>
        </p:spPr>
        <p:txBody>
          <a:bodyPr/>
          <a:lstStyle/>
          <a:p>
            <a:r>
              <a:rPr lang="cs-CZ" dirty="0" smtClean="0"/>
              <a:t>Suspendované částice - zdravotní účinky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57" y="2634814"/>
            <a:ext cx="8543923" cy="4002094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cs-CZ" sz="2400" dirty="0" smtClean="0"/>
              <a:t>Vliv na zdraví záleží na velikosti, tvaru a složení</a:t>
            </a:r>
          </a:p>
          <a:p>
            <a:pPr>
              <a:buNone/>
            </a:pPr>
            <a:r>
              <a:rPr lang="cs-CZ" sz="2400" dirty="0" smtClean="0"/>
              <a:t>Pronikají do dýchacího ústrojí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dráždí dýchací sliznici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omezení </a:t>
            </a:r>
            <a:r>
              <a:rPr lang="cs-CZ" sz="2400" dirty="0" err="1" smtClean="0"/>
              <a:t>samočistících</a:t>
            </a:r>
            <a:r>
              <a:rPr lang="cs-CZ" sz="2400" dirty="0" smtClean="0"/>
              <a:t> procesů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usnadnění vzniku infekce</a:t>
            </a:r>
          </a:p>
          <a:p>
            <a:pPr>
              <a:buFont typeface="Arial" pitchFamily="34" charset="0"/>
              <a:buChar char="•"/>
            </a:pPr>
            <a:r>
              <a:rPr lang="cs-CZ" sz="2400" dirty="0" smtClean="0"/>
              <a:t>možný vznik zánětlivé reakce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600" dirty="0"/>
          </a:p>
        </p:txBody>
      </p:sp>
      <p:pic>
        <p:nvPicPr>
          <p:cNvPr id="12290" name="Picture 2" descr="E:\náklad. vů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8148" y="3859619"/>
            <a:ext cx="2753835" cy="1956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431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Oxidy dusíku - </a:t>
            </a:r>
            <a:r>
              <a:rPr lang="cs-CZ" dirty="0" err="1" smtClean="0"/>
              <a:t>NO</a:t>
            </a:r>
            <a:r>
              <a:rPr lang="cs-CZ" baseline="-25000" dirty="0" err="1" smtClean="0"/>
              <a:t>x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9229" y="2149324"/>
            <a:ext cx="8666028" cy="400209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 smtClean="0"/>
              <a:t>ve výfukových plynech</a:t>
            </a:r>
          </a:p>
          <a:p>
            <a:pPr>
              <a:spcAft>
                <a:spcPts val="600"/>
              </a:spcAft>
              <a:buNone/>
            </a:pPr>
            <a:endParaRPr lang="cs-CZ" sz="2500" dirty="0" smtClean="0"/>
          </a:p>
          <a:p>
            <a:pPr>
              <a:spcAft>
                <a:spcPts val="600"/>
              </a:spcAft>
              <a:buNone/>
            </a:pPr>
            <a:r>
              <a:rPr lang="cs-CZ" sz="2500" dirty="0" smtClean="0"/>
              <a:t>Zdravotní účinky: 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cs-CZ" sz="2500" dirty="0" smtClean="0"/>
              <a:t>snížení plicních funkcí 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cs-CZ" sz="2500" dirty="0" smtClean="0"/>
              <a:t>častější výskyt respiračních onemocnění v důsledku snížení obranyschopnosti vůči infekci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cs-CZ" sz="2500" dirty="0" smtClean="0"/>
              <a:t>astmatické obtíže, alergie</a:t>
            </a:r>
          </a:p>
        </p:txBody>
      </p:sp>
      <p:pic>
        <p:nvPicPr>
          <p:cNvPr id="10244" name="Picture 4" descr="E:\kam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0344" y="1317994"/>
            <a:ext cx="2794000" cy="2095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654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4227</TotalTime>
  <Words>1197</Words>
  <Application>Microsoft Office PowerPoint</Application>
  <PresentationFormat>A4 (210 x 297 mm)</PresentationFormat>
  <Paragraphs>219</Paragraphs>
  <Slides>38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39" baseType="lpstr">
      <vt:lpstr>Motiv Office</vt:lpstr>
      <vt:lpstr>Prezentace aplikace PowerPoint</vt:lpstr>
      <vt:lpstr>Životní prostředí v Praze</vt:lpstr>
      <vt:lpstr>I. KVALITA OVZDUŠÍ</vt:lpstr>
      <vt:lpstr>Kvalita ovzduší v Praze</vt:lpstr>
      <vt:lpstr>Sledování kvality ovzduší</vt:lpstr>
      <vt:lpstr>Sledování kvality ovzduší</vt:lpstr>
      <vt:lpstr>Suspendované částice PM 2,5, PM10 </vt:lpstr>
      <vt:lpstr>Suspendované částice - zdravotní účinky</vt:lpstr>
      <vt:lpstr>Oxidy dusíku - NOx</vt:lpstr>
      <vt:lpstr>Polycyklické aromatické uhlovodíky</vt:lpstr>
      <vt:lpstr>        Podíl dopravy na celkovém znečistění ovzduší             v Praze (zdroj ČHMÚ – 2014) </vt:lpstr>
      <vt:lpstr>Specifika silniční dopravy v Praze</vt:lpstr>
      <vt:lpstr>Program zlepšování kvality ovzduší</vt:lpstr>
      <vt:lpstr>Program zlepšování kvality ovzduší</vt:lpstr>
      <vt:lpstr>Program zlepšování kvality ovzduší</vt:lpstr>
      <vt:lpstr>Program zlepšování kvality ovzduší</vt:lpstr>
      <vt:lpstr>II. PROBLEMATIKA HLUKU V PRAZE</vt:lpstr>
      <vt:lpstr>Nepříznivé účinky hluku: </vt:lpstr>
      <vt:lpstr>Problematika hluku </vt:lpstr>
      <vt:lpstr>Hlukové mapování </vt:lpstr>
      <vt:lpstr>Hlukové mapování</vt:lpstr>
      <vt:lpstr>Zdroje hluku z dopravy v Praze</vt:lpstr>
      <vt:lpstr>Silniční doprava v Praze</vt:lpstr>
      <vt:lpstr>Silniční doprava</vt:lpstr>
      <vt:lpstr>Silniční doprava – protihluková opatření</vt:lpstr>
      <vt:lpstr>Silniční doprava – protihluková opatření</vt:lpstr>
      <vt:lpstr>Silniční doprava - protihluková opatření</vt:lpstr>
      <vt:lpstr>Tunelový komplex Blanka</vt:lpstr>
      <vt:lpstr>Tunelový komplex Blanka</vt:lpstr>
      <vt:lpstr>Železniční doprava </vt:lpstr>
      <vt:lpstr>Železniční doprava </vt:lpstr>
      <vt:lpstr>Železniční doprava</vt:lpstr>
      <vt:lpstr>Železniční doprava</vt:lpstr>
      <vt:lpstr>Železniční doprava</vt:lpstr>
      <vt:lpstr>Tramvajová doprava </vt:lpstr>
      <vt:lpstr>Metro   </vt:lpstr>
      <vt:lpstr>Letecká doprava </vt:lpstr>
      <vt:lpstr>Děkuji za pozornost.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radovan</dc:creator>
  <cp:lastModifiedBy>Uživatel Student</cp:lastModifiedBy>
  <cp:revision>178</cp:revision>
  <cp:lastPrinted>2016-11-02T15:48:34Z</cp:lastPrinted>
  <dcterms:created xsi:type="dcterms:W3CDTF">2016-03-07T11:38:05Z</dcterms:created>
  <dcterms:modified xsi:type="dcterms:W3CDTF">2016-11-07T09:03:29Z</dcterms:modified>
</cp:coreProperties>
</file>