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347" r:id="rId2"/>
    <p:sldId id="257" r:id="rId3"/>
    <p:sldId id="258" r:id="rId4"/>
    <p:sldId id="259" r:id="rId5"/>
    <p:sldId id="260" r:id="rId6"/>
    <p:sldId id="299" r:id="rId7"/>
    <p:sldId id="261" r:id="rId8"/>
    <p:sldId id="262" r:id="rId9"/>
    <p:sldId id="263" r:id="rId10"/>
    <p:sldId id="264" r:id="rId11"/>
    <p:sldId id="296" r:id="rId12"/>
    <p:sldId id="294" r:id="rId13"/>
    <p:sldId id="295" r:id="rId14"/>
    <p:sldId id="297" r:id="rId15"/>
    <p:sldId id="265" r:id="rId16"/>
    <p:sldId id="266" r:id="rId17"/>
    <p:sldId id="334" r:id="rId18"/>
    <p:sldId id="335" r:id="rId19"/>
    <p:sldId id="298" r:id="rId20"/>
    <p:sldId id="267" r:id="rId21"/>
    <p:sldId id="337" r:id="rId22"/>
    <p:sldId id="268" r:id="rId23"/>
    <p:sldId id="270" r:id="rId24"/>
    <p:sldId id="269" r:id="rId25"/>
    <p:sldId id="329" r:id="rId26"/>
    <p:sldId id="271" r:id="rId27"/>
    <p:sldId id="332" r:id="rId28"/>
    <p:sldId id="300" r:id="rId29"/>
    <p:sldId id="330" r:id="rId30"/>
    <p:sldId id="272" r:id="rId31"/>
    <p:sldId id="331" r:id="rId32"/>
    <p:sldId id="273" r:id="rId33"/>
    <p:sldId id="302" r:id="rId34"/>
    <p:sldId id="312" r:id="rId35"/>
    <p:sldId id="277" r:id="rId36"/>
    <p:sldId id="276" r:id="rId37"/>
    <p:sldId id="274" r:id="rId38"/>
    <p:sldId id="275" r:id="rId39"/>
    <p:sldId id="303" r:id="rId40"/>
    <p:sldId id="305" r:id="rId41"/>
    <p:sldId id="306" r:id="rId42"/>
    <p:sldId id="317" r:id="rId43"/>
    <p:sldId id="318" r:id="rId44"/>
    <p:sldId id="319" r:id="rId45"/>
    <p:sldId id="320" r:id="rId46"/>
    <p:sldId id="321" r:id="rId47"/>
    <p:sldId id="293" r:id="rId48"/>
    <p:sldId id="322" r:id="rId49"/>
    <p:sldId id="333" r:id="rId50"/>
    <p:sldId id="338" r:id="rId51"/>
    <p:sldId id="339" r:id="rId52"/>
    <p:sldId id="340" r:id="rId53"/>
    <p:sldId id="341" r:id="rId54"/>
    <p:sldId id="342" r:id="rId55"/>
    <p:sldId id="343" r:id="rId56"/>
    <p:sldId id="344" r:id="rId57"/>
    <p:sldId id="345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na Kannosto" initials="J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917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B3AF7-53ED-409E-84D5-3E1528BD3AA9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5DE51-6A5B-4ED5-B405-06052D1B06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69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85743" indent="-26374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54989" indent="-21099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476985" indent="-21099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898980" indent="-21099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20976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742971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164967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586963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349B56-0FAB-4C5A-A27A-8BE678CF6D41}" type="slidenum">
              <a:rPr lang="en-US" smtClean="0">
                <a:solidFill>
                  <a:prstClr val="black"/>
                </a:solidFill>
              </a:rPr>
              <a:pPr eaLnBrk="1" hangingPunct="1"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116" y="4343613"/>
            <a:ext cx="5027769" cy="411238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E127F00-434D-4F25-AE4F-9B4AA969FDBF}" type="slidenum">
              <a:rPr lang="en-US" smtClean="0">
                <a:solidFill>
                  <a:prstClr val="black"/>
                </a:solidFill>
              </a:rPr>
              <a:pPr eaLnBrk="1" hangingPunct="1"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A34A19-EF36-4232-968E-0B2AF01A7CD8}" type="slidenum">
              <a:rPr lang="en-US" smtClean="0">
                <a:solidFill>
                  <a:prstClr val="black"/>
                </a:solidFill>
              </a:rPr>
              <a:pPr eaLnBrk="1" hangingPunct="1"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86858E-C5DC-4799-9780-352613F83D63}" type="slidenum">
              <a:rPr lang="en-US" smtClean="0">
                <a:solidFill>
                  <a:prstClr val="black"/>
                </a:solidFill>
              </a:rPr>
              <a:pPr eaLnBrk="1" hangingPunct="1"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1BEB48-193D-4E16-9F43-AAC7E2351658}" type="slidenum">
              <a:rPr lang="en-US" smtClean="0">
                <a:solidFill>
                  <a:prstClr val="black"/>
                </a:solidFill>
              </a:rPr>
              <a:pPr eaLnBrk="1" hangingPunct="1"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E28180-B6AE-4935-862E-D056F1A10631}" type="slidenum">
              <a:rPr lang="en-US" smtClean="0">
                <a:solidFill>
                  <a:prstClr val="black"/>
                </a:solidFill>
              </a:rPr>
              <a:pPr eaLnBrk="1" hangingPunct="1"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E28180-B6AE-4935-862E-D056F1A10631}" type="slidenum">
              <a:rPr lang="en-US" smtClean="0"/>
              <a:pPr eaLnBrk="1" hangingPunct="1"/>
              <a:t>17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3028DFB-495A-4A99-A330-1746E35A3F55}" type="slidenum">
              <a:rPr lang="en-US" smtClean="0"/>
              <a:pPr eaLnBrk="1" hangingPunct="1"/>
              <a:t>18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E28180-B6AE-4935-862E-D056F1A10631}" type="slidenum">
              <a:rPr lang="en-US" smtClean="0">
                <a:solidFill>
                  <a:prstClr val="black"/>
                </a:solidFill>
              </a:rPr>
              <a:pPr eaLnBrk="1" hangingPunct="1"/>
              <a:t>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C7DCF3-6A8F-4A39-9E70-A030BBBD94D5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55AF44-33BC-4651-AD76-DFCCE6D9774C}" type="slidenum">
              <a:rPr lang="en-US" smtClean="0">
                <a:solidFill>
                  <a:prstClr val="black"/>
                </a:solidFill>
              </a:rPr>
              <a:pPr eaLnBrk="1" hangingPunct="1"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9B9715A-ACB1-4785-A31F-2A581D8C5473}" type="slidenum">
              <a:rPr lang="en-US" smtClean="0">
                <a:solidFill>
                  <a:prstClr val="black"/>
                </a:solidFill>
              </a:rPr>
              <a:pPr eaLnBrk="1" hangingPunct="1"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1DB0FC-D600-4693-BA3A-0F9A460108B1}" type="slidenum">
              <a:rPr lang="en-US" smtClean="0">
                <a:solidFill>
                  <a:prstClr val="black"/>
                </a:solidFill>
              </a:rPr>
              <a:pPr eaLnBrk="1" hangingPunct="1"/>
              <a:t>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BC6E00-A011-47D8-A1DE-DBCB50C07275}" type="slidenum">
              <a:rPr lang="en-US" smtClean="0">
                <a:solidFill>
                  <a:prstClr val="black"/>
                </a:solidFill>
              </a:rPr>
              <a:pPr eaLnBrk="1" hangingPunct="1"/>
              <a:t>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479F8D-35BA-4E1D-A093-62DB5523D573}" type="slidenum">
              <a:rPr lang="en-US" smtClean="0">
                <a:solidFill>
                  <a:prstClr val="black"/>
                </a:solidFill>
              </a:rPr>
              <a:pPr eaLnBrk="1" hangingPunct="1"/>
              <a:t>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9DA623-61F9-498D-AE67-BBFAB5469700}" type="slidenum">
              <a:rPr lang="en-US" smtClean="0">
                <a:solidFill>
                  <a:prstClr val="black"/>
                </a:solidFill>
              </a:rPr>
              <a:pPr eaLnBrk="1" hangingPunct="1"/>
              <a:t>30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D44C9E5-C05B-4719-8BDE-077050F231CD}" type="slidenum">
              <a:rPr lang="en-US" smtClean="0">
                <a:solidFill>
                  <a:prstClr val="black"/>
                </a:solidFill>
              </a:rPr>
              <a:pPr eaLnBrk="1" hangingPunct="1"/>
              <a:t>32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AEB8FC-8253-410B-8088-F3A3385A9CE2}" type="slidenum">
              <a:rPr lang="en-US" smtClean="0">
                <a:solidFill>
                  <a:prstClr val="black"/>
                </a:solidFill>
              </a:rPr>
              <a:pPr eaLnBrk="1" hangingPunct="1"/>
              <a:t>33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6A50D13-9D52-4274-AFD1-B340AFC1BF3B}" type="slidenum">
              <a:rPr lang="en-US" smtClean="0">
                <a:solidFill>
                  <a:prstClr val="black"/>
                </a:solidFill>
              </a:rPr>
              <a:pPr eaLnBrk="1" hangingPunct="1"/>
              <a:t>35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180FDE-4F2A-481D-A4B3-ABB22F41EE85}" type="slidenum">
              <a:rPr lang="en-US" smtClean="0">
                <a:solidFill>
                  <a:prstClr val="black"/>
                </a:solidFill>
              </a:rPr>
              <a:pPr eaLnBrk="1" hangingPunct="1"/>
              <a:t>40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B2791FC-F470-4215-9C07-313C5147928E}" type="slidenum">
              <a:rPr lang="en-US" smtClean="0">
                <a:solidFill>
                  <a:prstClr val="black"/>
                </a:solidFill>
              </a:rPr>
              <a:pPr eaLnBrk="1" hangingPunct="1"/>
              <a:t>42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6EEDC0-3015-4ED4-A2F9-8322A90263CC}" type="slidenum">
              <a:rPr lang="en-US" smtClean="0">
                <a:solidFill>
                  <a:prstClr val="black"/>
                </a:solidFill>
              </a:rPr>
              <a:pPr eaLnBrk="1" hangingPunct="1"/>
              <a:t>43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85743" indent="-26374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54989" indent="-21099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476985" indent="-21099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898980" indent="-21099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20976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742971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164967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586963" indent="-2109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180FDE-4F2A-481D-A4B3-ABB22F41EE85}" type="slidenum">
              <a:rPr lang="en-US" smtClean="0">
                <a:solidFill>
                  <a:prstClr val="black"/>
                </a:solidFill>
              </a:rPr>
              <a:pPr eaLnBrk="1" hangingPunct="1"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BC6E00-A011-47D8-A1DE-DBCB50C07275}" type="slidenum">
              <a:rPr lang="en-US" smtClean="0">
                <a:solidFill>
                  <a:prstClr val="black"/>
                </a:solidFill>
              </a:rPr>
              <a:pPr eaLnBrk="1" hangingPunct="1"/>
              <a:t>44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4CA7D8C-A3E8-4756-85C1-1D02500D6B92}" type="slidenum">
              <a:rPr lang="en-US" smtClean="0">
                <a:solidFill>
                  <a:prstClr val="black"/>
                </a:solidFill>
              </a:rPr>
              <a:pPr eaLnBrk="1" hangingPunct="1"/>
              <a:t>45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BC6E00-A011-47D8-A1DE-DBCB50C07275}" type="slidenum">
              <a:rPr lang="en-US" smtClean="0">
                <a:solidFill>
                  <a:prstClr val="black"/>
                </a:solidFill>
              </a:rPr>
              <a:pPr eaLnBrk="1" hangingPunct="1"/>
              <a:t>46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7B3E08-154B-4314-A26C-4D41372672C1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530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B4D93C4-B2A2-4182-8E9A-1378E7BCECE1}" type="slidenum">
              <a:rPr lang="en-US" smtClean="0">
                <a:solidFill>
                  <a:prstClr val="black"/>
                </a:solidFill>
              </a:rPr>
              <a:pPr eaLnBrk="1" hangingPunct="1"/>
              <a:t>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DB924A-708B-47D3-B6E8-55B35ACD3747}" type="slidenum">
              <a:rPr lang="en-US" smtClean="0">
                <a:solidFill>
                  <a:prstClr val="black"/>
                </a:solidFill>
              </a:rPr>
              <a:pPr eaLnBrk="1" hangingPunct="1"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164E8A-5644-4750-A46C-3B4FA8CC7C29}" type="slidenum">
              <a:rPr lang="en-US" smtClean="0">
                <a:solidFill>
                  <a:prstClr val="black"/>
                </a:solidFill>
              </a:rPr>
              <a:pPr eaLnBrk="1" hangingPunct="1"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3F0F6B2-AA57-4BEE-8569-7FB8FEC05DC2}" type="slidenum">
              <a:rPr lang="en-US" smtClean="0">
                <a:solidFill>
                  <a:prstClr val="black"/>
                </a:solidFill>
              </a:rPr>
              <a:pPr eaLnBrk="1" hangingPunct="1"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AE7B773-13CE-40CC-AA56-FA1AC4211C27}" type="slidenum">
              <a:rPr lang="en-US" smtClean="0">
                <a:solidFill>
                  <a:prstClr val="black"/>
                </a:solidFill>
              </a:rPr>
              <a:pPr eaLnBrk="1" hangingPunct="1"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65" indent="-28571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70" indent="-2285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18" indent="-2285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65" indent="-2285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13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461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09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756" indent="-2285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5681E4-5B3C-4D5E-8802-34A4F0652E66}" type="slidenum">
              <a:rPr lang="en-US" smtClean="0">
                <a:solidFill>
                  <a:prstClr val="black"/>
                </a:solidFill>
              </a:rPr>
              <a:pPr eaLnBrk="1" hangingPunct="1"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1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E3E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C10C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4" name="Picture 9" descr="DekatiLogo2013web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516563"/>
            <a:ext cx="1677987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Pallerot2013b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1" b="42829"/>
          <a:stretch>
            <a:fillRect/>
          </a:stretch>
        </p:blipFill>
        <p:spPr bwMode="auto">
          <a:xfrm>
            <a:off x="5436096" y="-27384"/>
            <a:ext cx="3707904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371103" y="1742951"/>
            <a:ext cx="6945313" cy="1470025"/>
          </a:xfrm>
          <a:noFill/>
        </p:spPr>
        <p:txBody>
          <a:bodyPr wrap="square" tIns="45720" bIns="45720"/>
          <a:lstStyle>
            <a:lvl1pPr marL="0" indent="0">
              <a:defRPr/>
            </a:lvl1pPr>
          </a:lstStyle>
          <a:p>
            <a:r>
              <a:rPr lang="en-US" dirty="0" err="1"/>
              <a:t>Otsikko</a:t>
            </a:r>
            <a:endParaRPr lang="en-US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80928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600" baseline="0">
                <a:solidFill>
                  <a:srgbClr val="808080"/>
                </a:solidFill>
                <a:ea typeface="ＭＳ Ｐゴシック" pitchFamily="34" charset="-128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47785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31943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1341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8013" y="1628775"/>
            <a:ext cx="4038600" cy="4497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628775"/>
            <a:ext cx="4038600" cy="4497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755032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1341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08013" y="1628775"/>
            <a:ext cx="4038600" cy="449738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1628775"/>
            <a:ext cx="4038600" cy="4497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249986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aapallo+hiukkaset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4064000"/>
            <a:ext cx="4567237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C10C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12" descr="DekatiLogo2013web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5516563"/>
            <a:ext cx="167798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700808"/>
            <a:ext cx="6945313" cy="1470025"/>
          </a:xfrm>
          <a:noFill/>
        </p:spPr>
        <p:txBody>
          <a:bodyPr wrap="square" tIns="45720" bIns="45720"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80928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600" baseline="0">
                <a:solidFill>
                  <a:srgbClr val="808080"/>
                </a:solidFill>
                <a:ea typeface="ＭＳ Ｐゴシック" pitchFamily="34" charset="-128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E3E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71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ehtaanpiipun_hiukkaset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65600"/>
            <a:ext cx="4195763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C10C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12" descr="DekatiLogo2013web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5516563"/>
            <a:ext cx="167798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700808"/>
            <a:ext cx="6945313" cy="1470025"/>
          </a:xfrm>
          <a:noFill/>
        </p:spPr>
        <p:txBody>
          <a:bodyPr wrap="square" tIns="45720" bIns="45720"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80928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600" baseline="0">
                <a:solidFill>
                  <a:srgbClr val="808080"/>
                </a:solidFill>
                <a:ea typeface="ＭＳ Ｐゴシック" pitchFamily="34" charset="-128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E3E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852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oottori+hiukkaset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75"/>
            <a:ext cx="43561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C10C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12" descr="DekatiLogo2013web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5516563"/>
            <a:ext cx="167798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700808"/>
            <a:ext cx="6945313" cy="1470025"/>
          </a:xfrm>
          <a:noFill/>
        </p:spPr>
        <p:txBody>
          <a:bodyPr wrap="square" tIns="45720" bIns="45720"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80928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600" baseline="0">
                <a:solidFill>
                  <a:srgbClr val="808080"/>
                </a:solidFill>
                <a:ea typeface="ＭＳ Ｐゴシック" pitchFamily="34" charset="-128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E3E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41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uojakypara+hiukk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48188"/>
            <a:ext cx="4537075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C10C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12" descr="DekatiLogo2013web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5516563"/>
            <a:ext cx="167798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700808"/>
            <a:ext cx="6945313" cy="1470025"/>
          </a:xfrm>
          <a:noFill/>
        </p:spPr>
        <p:txBody>
          <a:bodyPr wrap="square" tIns="45720" bIns="45720"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80928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600" baseline="0">
                <a:solidFill>
                  <a:srgbClr val="808080"/>
                </a:solidFill>
                <a:ea typeface="ＭＳ Ｐゴシック" pitchFamily="34" charset="-128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E3E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05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4048352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2784372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013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628775"/>
            <a:ext cx="4038600" cy="4497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3170880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8013" y="1628775"/>
            <a:ext cx="4038600" cy="4497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799013" y="1628775"/>
            <a:ext cx="4038600" cy="449738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131442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E3E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  <p:pic>
        <p:nvPicPr>
          <p:cNvPr id="1026" name="Picture 2" descr="Bubbles"/>
          <p:cNvPicPr>
            <a:picLocks noChangeAspect="1" noChangeArrowheads="1"/>
          </p:cNvPicPr>
          <p:nvPr userDrawn="1"/>
        </p:nvPicPr>
        <p:blipFill>
          <a:blip r:embed="rId14" cstate="print"/>
          <a:srcRect l="28000"/>
          <a:stretch>
            <a:fillRect/>
          </a:stretch>
        </p:blipFill>
        <p:spPr bwMode="auto">
          <a:xfrm>
            <a:off x="0" y="5300663"/>
            <a:ext cx="2592388" cy="14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8013" y="1628775"/>
            <a:ext cx="8229600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fi-FI" dirty="0"/>
          </a:p>
          <a:p>
            <a:pPr lvl="4"/>
            <a:endParaRPr lang="fi-FI" dirty="0"/>
          </a:p>
          <a:p>
            <a:pPr lvl="4"/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81763"/>
            <a:ext cx="1150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dirty="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C10C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1" name="Picture 10" descr="DekatiLogo2013web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08850" y="5516563"/>
            <a:ext cx="167798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421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hf sldNum="0" hdr="0" dt="0"/>
  <p:txStyles>
    <p:titleStyle>
      <a:lvl1pPr marL="715963" indent="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ＭＳ Ｐゴシック"/>
        </a:defRPr>
      </a:lvl1pPr>
      <a:lvl2pPr marL="534988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pitchFamily="34" charset="-128"/>
          <a:cs typeface="ＭＳ Ｐゴシック"/>
        </a:defRPr>
      </a:lvl2pPr>
      <a:lvl3pPr marL="534988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pitchFamily="34" charset="-128"/>
          <a:cs typeface="ＭＳ Ｐゴシック"/>
        </a:defRPr>
      </a:lvl3pPr>
      <a:lvl4pPr marL="534988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pitchFamily="34" charset="-128"/>
          <a:cs typeface="ＭＳ Ｐゴシック"/>
        </a:defRPr>
      </a:lvl4pPr>
      <a:lvl5pPr marL="534988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pitchFamily="34" charset="-128"/>
          <a:cs typeface="ＭＳ Ｐゴシック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A10830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A10830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A10830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A10830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6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ELPI+™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Electrical Low Pressure Impactor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9" t="31932" r="1493" b="8884"/>
          <a:stretch/>
        </p:blipFill>
        <p:spPr>
          <a:xfrm>
            <a:off x="5652120" y="3144833"/>
            <a:ext cx="3308365" cy="3243822"/>
          </a:xfrm>
          <a:prstGeom prst="trapezoid">
            <a:avLst>
              <a:gd name="adj" fmla="val 9398"/>
            </a:avLst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Impactor</a:t>
            </a:r>
            <a:endParaRPr lang="en-GB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8775"/>
            <a:ext cx="8229600" cy="4497388"/>
          </a:xfrm>
          <a:noFill/>
        </p:spPr>
        <p:txBody>
          <a:bodyPr/>
          <a:lstStyle/>
          <a:p>
            <a:pPr eaLnBrk="1" hangingPunct="1"/>
            <a:r>
              <a:rPr lang="fi-FI"/>
              <a:t>Aerodynamic diameter</a:t>
            </a:r>
          </a:p>
          <a:p>
            <a:pPr eaLnBrk="1" hangingPunct="1"/>
            <a:r>
              <a:rPr lang="fi-FI"/>
              <a:t>Gas velocity and dimensions different in different stages</a:t>
            </a:r>
            <a:endParaRPr lang="en-GB"/>
          </a:p>
        </p:txBody>
      </p:sp>
      <p:grpSp>
        <p:nvGrpSpPr>
          <p:cNvPr id="9221" name="Group 36"/>
          <p:cNvGrpSpPr>
            <a:grpSpLocks noChangeAspect="1"/>
          </p:cNvGrpSpPr>
          <p:nvPr/>
        </p:nvGrpSpPr>
        <p:grpSpPr bwMode="auto">
          <a:xfrm>
            <a:off x="1908175" y="2492375"/>
            <a:ext cx="4325938" cy="3679825"/>
            <a:chOff x="964" y="1379"/>
            <a:chExt cx="3028" cy="2576"/>
          </a:xfrm>
        </p:grpSpPr>
        <p:sp>
          <p:nvSpPr>
            <p:cNvPr id="9222" name="Freeform 4"/>
            <p:cNvSpPr>
              <a:spLocks noChangeAspect="1"/>
            </p:cNvSpPr>
            <p:nvPr/>
          </p:nvSpPr>
          <p:spPr bwMode="auto">
            <a:xfrm>
              <a:off x="1901" y="2004"/>
              <a:ext cx="754" cy="1037"/>
            </a:xfrm>
            <a:custGeom>
              <a:avLst/>
              <a:gdLst>
                <a:gd name="T0" fmla="*/ 0 w 768"/>
                <a:gd name="T1" fmla="*/ 849 h 1056"/>
                <a:gd name="T2" fmla="*/ 0 w 768"/>
                <a:gd name="T3" fmla="*/ 0 h 1056"/>
                <a:gd name="T4" fmla="*/ 385 w 768"/>
                <a:gd name="T5" fmla="*/ 0 h 1056"/>
                <a:gd name="T6" fmla="*/ 616 w 768"/>
                <a:gd name="T7" fmla="*/ 156 h 1056"/>
                <a:gd name="T8" fmla="*/ 616 w 768"/>
                <a:gd name="T9" fmla="*/ 849 h 1056"/>
                <a:gd name="T10" fmla="*/ 0 w 768"/>
                <a:gd name="T11" fmla="*/ 849 h 10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8"/>
                <a:gd name="T19" fmla="*/ 0 h 1056"/>
                <a:gd name="T20" fmla="*/ 768 w 768"/>
                <a:gd name="T21" fmla="*/ 1056 h 10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8" h="1056">
                  <a:moveTo>
                    <a:pt x="0" y="1056"/>
                  </a:moveTo>
                  <a:lnTo>
                    <a:pt x="0" y="0"/>
                  </a:lnTo>
                  <a:lnTo>
                    <a:pt x="480" y="0"/>
                  </a:lnTo>
                  <a:lnTo>
                    <a:pt x="768" y="192"/>
                  </a:lnTo>
                  <a:lnTo>
                    <a:pt x="768" y="1056"/>
                  </a:lnTo>
                  <a:lnTo>
                    <a:pt x="0" y="1056"/>
                  </a:lnTo>
                  <a:close/>
                </a:path>
              </a:pathLst>
            </a:custGeom>
            <a:gradFill rotWithShape="0">
              <a:gsLst>
                <a:gs pos="0">
                  <a:srgbClr val="404040"/>
                </a:gs>
                <a:gs pos="100000">
                  <a:srgbClr val="B2B2B2"/>
                </a:gs>
              </a:gsLst>
              <a:lin ang="27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3" name="Freeform 5"/>
            <p:cNvSpPr>
              <a:spLocks noChangeAspect="1"/>
            </p:cNvSpPr>
            <p:nvPr/>
          </p:nvSpPr>
          <p:spPr bwMode="auto">
            <a:xfrm flipH="1">
              <a:off x="3126" y="2004"/>
              <a:ext cx="754" cy="1037"/>
            </a:xfrm>
            <a:custGeom>
              <a:avLst/>
              <a:gdLst>
                <a:gd name="T0" fmla="*/ 0 w 768"/>
                <a:gd name="T1" fmla="*/ 849 h 1056"/>
                <a:gd name="T2" fmla="*/ 0 w 768"/>
                <a:gd name="T3" fmla="*/ 0 h 1056"/>
                <a:gd name="T4" fmla="*/ 385 w 768"/>
                <a:gd name="T5" fmla="*/ 0 h 1056"/>
                <a:gd name="T6" fmla="*/ 616 w 768"/>
                <a:gd name="T7" fmla="*/ 156 h 1056"/>
                <a:gd name="T8" fmla="*/ 616 w 768"/>
                <a:gd name="T9" fmla="*/ 849 h 1056"/>
                <a:gd name="T10" fmla="*/ 0 w 768"/>
                <a:gd name="T11" fmla="*/ 849 h 10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8"/>
                <a:gd name="T19" fmla="*/ 0 h 1056"/>
                <a:gd name="T20" fmla="*/ 768 w 768"/>
                <a:gd name="T21" fmla="*/ 1056 h 10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8" h="1056">
                  <a:moveTo>
                    <a:pt x="0" y="1056"/>
                  </a:moveTo>
                  <a:lnTo>
                    <a:pt x="0" y="0"/>
                  </a:lnTo>
                  <a:lnTo>
                    <a:pt x="480" y="0"/>
                  </a:lnTo>
                  <a:lnTo>
                    <a:pt x="768" y="192"/>
                  </a:lnTo>
                  <a:lnTo>
                    <a:pt x="768" y="1056"/>
                  </a:lnTo>
                  <a:lnTo>
                    <a:pt x="0" y="1056"/>
                  </a:lnTo>
                  <a:close/>
                </a:path>
              </a:pathLst>
            </a:custGeom>
            <a:gradFill rotWithShape="0">
              <a:gsLst>
                <a:gs pos="0">
                  <a:srgbClr val="404040"/>
                </a:gs>
                <a:gs pos="100000">
                  <a:srgbClr val="B2B2B2"/>
                </a:gs>
              </a:gsLst>
              <a:lin ang="27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4" name="Rectangle 6"/>
            <p:cNvSpPr>
              <a:spLocks noChangeAspect="1" noChangeArrowheads="1"/>
            </p:cNvSpPr>
            <p:nvPr/>
          </p:nvSpPr>
          <p:spPr bwMode="auto">
            <a:xfrm>
              <a:off x="1901" y="3466"/>
              <a:ext cx="2027" cy="235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540000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400" b="1" i="1" noProof="1">
                  <a:solidFill>
                    <a:srgbClr val="333399"/>
                  </a:solidFill>
                </a:rPr>
                <a:t>Collection plate</a:t>
              </a:r>
              <a:r>
                <a:rPr lang="en-US" sz="1400" b="1" i="1" noProof="1">
                  <a:solidFill>
                    <a:srgbClr val="000000"/>
                  </a:solidFill>
                </a:rPr>
                <a:t> </a:t>
              </a:r>
              <a:endParaRPr lang="en-US" sz="1400" b="1" noProof="1">
                <a:solidFill>
                  <a:srgbClr val="000000"/>
                </a:solidFill>
              </a:endParaRPr>
            </a:p>
          </p:txBody>
        </p:sp>
        <p:grpSp>
          <p:nvGrpSpPr>
            <p:cNvPr id="9225" name="Group 7"/>
            <p:cNvGrpSpPr>
              <a:grpSpLocks noChangeAspect="1"/>
            </p:cNvGrpSpPr>
            <p:nvPr/>
          </p:nvGrpSpPr>
          <p:grpSpPr bwMode="auto">
            <a:xfrm>
              <a:off x="1812" y="1580"/>
              <a:ext cx="2180" cy="1776"/>
              <a:chOff x="1812" y="1580"/>
              <a:chExt cx="2180" cy="1776"/>
            </a:xfrm>
          </p:grpSpPr>
          <p:sp>
            <p:nvSpPr>
              <p:cNvPr id="9246" name="Freeform 8"/>
              <p:cNvSpPr>
                <a:spLocks noChangeAspect="1"/>
              </p:cNvSpPr>
              <p:nvPr/>
            </p:nvSpPr>
            <p:spPr bwMode="auto">
              <a:xfrm flipH="1">
                <a:off x="3072" y="1728"/>
                <a:ext cx="920" cy="1488"/>
              </a:xfrm>
              <a:custGeom>
                <a:avLst/>
                <a:gdLst>
                  <a:gd name="T0" fmla="*/ 501 w 937"/>
                  <a:gd name="T1" fmla="*/ 0 h 1515"/>
                  <a:gd name="T2" fmla="*/ 617 w 937"/>
                  <a:gd name="T3" fmla="*/ 78 h 1515"/>
                  <a:gd name="T4" fmla="*/ 723 w 937"/>
                  <a:gd name="T5" fmla="*/ 218 h 1515"/>
                  <a:gd name="T6" fmla="*/ 731 w 937"/>
                  <a:gd name="T7" fmla="*/ 579 h 1515"/>
                  <a:gd name="T8" fmla="*/ 731 w 937"/>
                  <a:gd name="T9" fmla="*/ 1039 h 1515"/>
                  <a:gd name="T10" fmla="*/ 611 w 937"/>
                  <a:gd name="T11" fmla="*/ 1195 h 1515"/>
                  <a:gd name="T12" fmla="*/ 275 w 937"/>
                  <a:gd name="T13" fmla="*/ 1198 h 1515"/>
                  <a:gd name="T14" fmla="*/ 0 w 937"/>
                  <a:gd name="T15" fmla="*/ 1198 h 15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37"/>
                  <a:gd name="T25" fmla="*/ 0 h 1515"/>
                  <a:gd name="T26" fmla="*/ 937 w 937"/>
                  <a:gd name="T27" fmla="*/ 1515 h 15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37" h="1515">
                    <a:moveTo>
                      <a:pt x="624" y="0"/>
                    </a:moveTo>
                    <a:cubicBezTo>
                      <a:pt x="672" y="24"/>
                      <a:pt x="722" y="51"/>
                      <a:pt x="768" y="96"/>
                    </a:cubicBezTo>
                    <a:cubicBezTo>
                      <a:pt x="814" y="141"/>
                      <a:pt x="876" y="166"/>
                      <a:pt x="900" y="270"/>
                    </a:cubicBezTo>
                    <a:cubicBezTo>
                      <a:pt x="924" y="374"/>
                      <a:pt x="910" y="550"/>
                      <a:pt x="912" y="720"/>
                    </a:cubicBezTo>
                    <a:cubicBezTo>
                      <a:pt x="914" y="890"/>
                      <a:pt x="937" y="1163"/>
                      <a:pt x="912" y="1290"/>
                    </a:cubicBezTo>
                    <a:cubicBezTo>
                      <a:pt x="887" y="1417"/>
                      <a:pt x="857" y="1449"/>
                      <a:pt x="762" y="1482"/>
                    </a:cubicBezTo>
                    <a:cubicBezTo>
                      <a:pt x="667" y="1515"/>
                      <a:pt x="469" y="1487"/>
                      <a:pt x="342" y="1488"/>
                    </a:cubicBezTo>
                    <a:cubicBezTo>
                      <a:pt x="215" y="1489"/>
                      <a:pt x="71" y="1488"/>
                      <a:pt x="0" y="1488"/>
                    </a:cubicBezTo>
                  </a:path>
                </a:pathLst>
              </a:custGeom>
              <a:noFill/>
              <a:ln w="12700">
                <a:solidFill>
                  <a:srgbClr val="0000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247" name="Group 9"/>
              <p:cNvGrpSpPr>
                <a:grpSpLocks noChangeAspect="1"/>
              </p:cNvGrpSpPr>
              <p:nvPr/>
            </p:nvGrpSpPr>
            <p:grpSpPr bwMode="auto">
              <a:xfrm>
                <a:off x="1812" y="1580"/>
                <a:ext cx="2127" cy="1776"/>
                <a:chOff x="1812" y="1580"/>
                <a:chExt cx="2127" cy="1776"/>
              </a:xfrm>
            </p:grpSpPr>
            <p:sp>
              <p:nvSpPr>
                <p:cNvPr id="9248" name="Freeform 10"/>
                <p:cNvSpPr>
                  <a:spLocks noChangeAspect="1"/>
                </p:cNvSpPr>
                <p:nvPr/>
              </p:nvSpPr>
              <p:spPr bwMode="auto">
                <a:xfrm>
                  <a:off x="1812" y="1721"/>
                  <a:ext cx="920" cy="1488"/>
                </a:xfrm>
                <a:custGeom>
                  <a:avLst/>
                  <a:gdLst>
                    <a:gd name="T0" fmla="*/ 501 w 937"/>
                    <a:gd name="T1" fmla="*/ 0 h 1515"/>
                    <a:gd name="T2" fmla="*/ 617 w 937"/>
                    <a:gd name="T3" fmla="*/ 78 h 1515"/>
                    <a:gd name="T4" fmla="*/ 723 w 937"/>
                    <a:gd name="T5" fmla="*/ 218 h 1515"/>
                    <a:gd name="T6" fmla="*/ 731 w 937"/>
                    <a:gd name="T7" fmla="*/ 579 h 1515"/>
                    <a:gd name="T8" fmla="*/ 731 w 937"/>
                    <a:gd name="T9" fmla="*/ 1039 h 1515"/>
                    <a:gd name="T10" fmla="*/ 611 w 937"/>
                    <a:gd name="T11" fmla="*/ 1195 h 1515"/>
                    <a:gd name="T12" fmla="*/ 275 w 937"/>
                    <a:gd name="T13" fmla="*/ 1198 h 1515"/>
                    <a:gd name="T14" fmla="*/ 0 w 937"/>
                    <a:gd name="T15" fmla="*/ 1198 h 151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37"/>
                    <a:gd name="T25" fmla="*/ 0 h 1515"/>
                    <a:gd name="T26" fmla="*/ 937 w 937"/>
                    <a:gd name="T27" fmla="*/ 1515 h 151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37" h="1515">
                      <a:moveTo>
                        <a:pt x="624" y="0"/>
                      </a:moveTo>
                      <a:cubicBezTo>
                        <a:pt x="672" y="24"/>
                        <a:pt x="722" y="51"/>
                        <a:pt x="768" y="96"/>
                      </a:cubicBezTo>
                      <a:cubicBezTo>
                        <a:pt x="814" y="141"/>
                        <a:pt x="876" y="166"/>
                        <a:pt x="900" y="270"/>
                      </a:cubicBezTo>
                      <a:cubicBezTo>
                        <a:pt x="924" y="374"/>
                        <a:pt x="910" y="550"/>
                        <a:pt x="912" y="720"/>
                      </a:cubicBezTo>
                      <a:cubicBezTo>
                        <a:pt x="914" y="890"/>
                        <a:pt x="937" y="1163"/>
                        <a:pt x="912" y="1290"/>
                      </a:cubicBezTo>
                      <a:cubicBezTo>
                        <a:pt x="887" y="1417"/>
                        <a:pt x="857" y="1449"/>
                        <a:pt x="762" y="1482"/>
                      </a:cubicBezTo>
                      <a:cubicBezTo>
                        <a:pt x="667" y="1515"/>
                        <a:pt x="469" y="1487"/>
                        <a:pt x="342" y="1488"/>
                      </a:cubicBezTo>
                      <a:cubicBezTo>
                        <a:pt x="215" y="1489"/>
                        <a:pt x="71" y="1488"/>
                        <a:pt x="0" y="1488"/>
                      </a:cubicBezTo>
                    </a:path>
                  </a:pathLst>
                </a:custGeom>
                <a:noFill/>
                <a:ln w="12700">
                  <a:solidFill>
                    <a:srgbClr val="0000FF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49" name="Freeform 11"/>
                <p:cNvSpPr>
                  <a:spLocks noChangeAspect="1"/>
                </p:cNvSpPr>
                <p:nvPr/>
              </p:nvSpPr>
              <p:spPr bwMode="auto">
                <a:xfrm>
                  <a:off x="1824" y="1584"/>
                  <a:ext cx="1025" cy="1772"/>
                </a:xfrm>
                <a:custGeom>
                  <a:avLst/>
                  <a:gdLst>
                    <a:gd name="T0" fmla="*/ 566 w 1044"/>
                    <a:gd name="T1" fmla="*/ 0 h 1804"/>
                    <a:gd name="T2" fmla="*/ 696 w 1044"/>
                    <a:gd name="T3" fmla="*/ 92 h 1804"/>
                    <a:gd name="T4" fmla="*/ 815 w 1044"/>
                    <a:gd name="T5" fmla="*/ 263 h 1804"/>
                    <a:gd name="T6" fmla="*/ 827 w 1044"/>
                    <a:gd name="T7" fmla="*/ 703 h 1804"/>
                    <a:gd name="T8" fmla="*/ 823 w 1044"/>
                    <a:gd name="T9" fmla="*/ 1301 h 1804"/>
                    <a:gd name="T10" fmla="*/ 740 w 1044"/>
                    <a:gd name="T11" fmla="*/ 1428 h 1804"/>
                    <a:gd name="T12" fmla="*/ 538 w 1044"/>
                    <a:gd name="T13" fmla="*/ 1451 h 1804"/>
                    <a:gd name="T14" fmla="*/ 0 w 1044"/>
                    <a:gd name="T15" fmla="*/ 1451 h 18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44"/>
                    <a:gd name="T25" fmla="*/ 0 h 1804"/>
                    <a:gd name="T26" fmla="*/ 1044 w 1044"/>
                    <a:gd name="T27" fmla="*/ 1804 h 180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44" h="1804">
                      <a:moveTo>
                        <a:pt x="705" y="0"/>
                      </a:moveTo>
                      <a:cubicBezTo>
                        <a:pt x="759" y="29"/>
                        <a:pt x="815" y="62"/>
                        <a:pt x="867" y="116"/>
                      </a:cubicBezTo>
                      <a:cubicBezTo>
                        <a:pt x="919" y="170"/>
                        <a:pt x="989" y="201"/>
                        <a:pt x="1017" y="326"/>
                      </a:cubicBezTo>
                      <a:cubicBezTo>
                        <a:pt x="1044" y="452"/>
                        <a:pt x="1028" y="656"/>
                        <a:pt x="1030" y="871"/>
                      </a:cubicBezTo>
                      <a:cubicBezTo>
                        <a:pt x="1032" y="1086"/>
                        <a:pt x="1044" y="1464"/>
                        <a:pt x="1026" y="1614"/>
                      </a:cubicBezTo>
                      <a:cubicBezTo>
                        <a:pt x="1008" y="1764"/>
                        <a:pt x="983" y="1739"/>
                        <a:pt x="924" y="1770"/>
                      </a:cubicBezTo>
                      <a:cubicBezTo>
                        <a:pt x="865" y="1801"/>
                        <a:pt x="825" y="1794"/>
                        <a:pt x="671" y="1799"/>
                      </a:cubicBezTo>
                      <a:cubicBezTo>
                        <a:pt x="517" y="1804"/>
                        <a:pt x="140" y="1799"/>
                        <a:pt x="0" y="1799"/>
                      </a:cubicBezTo>
                    </a:path>
                  </a:pathLst>
                </a:custGeom>
                <a:noFill/>
                <a:ln w="12700">
                  <a:solidFill>
                    <a:srgbClr val="0000FF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9250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1824" y="1627"/>
                  <a:ext cx="2115" cy="1652"/>
                  <a:chOff x="1813" y="1627"/>
                  <a:chExt cx="2115" cy="1652"/>
                </a:xfrm>
              </p:grpSpPr>
              <p:sp>
                <p:nvSpPr>
                  <p:cNvPr id="9252" name="Freeform 13"/>
                  <p:cNvSpPr>
                    <a:spLocks noChangeAspect="1"/>
                  </p:cNvSpPr>
                  <p:nvPr/>
                </p:nvSpPr>
                <p:spPr bwMode="auto">
                  <a:xfrm>
                    <a:off x="1813" y="1627"/>
                    <a:ext cx="964" cy="1652"/>
                  </a:xfrm>
                  <a:custGeom>
                    <a:avLst/>
                    <a:gdLst>
                      <a:gd name="T0" fmla="*/ 525 w 982"/>
                      <a:gd name="T1" fmla="*/ 0 h 1683"/>
                      <a:gd name="T2" fmla="*/ 647 w 982"/>
                      <a:gd name="T3" fmla="*/ 84 h 1683"/>
                      <a:gd name="T4" fmla="*/ 759 w 982"/>
                      <a:gd name="T5" fmla="*/ 242 h 1683"/>
                      <a:gd name="T6" fmla="*/ 768 w 982"/>
                      <a:gd name="T7" fmla="*/ 645 h 1683"/>
                      <a:gd name="T8" fmla="*/ 768 w 982"/>
                      <a:gd name="T9" fmla="*/ 1205 h 1683"/>
                      <a:gd name="T10" fmla="*/ 658 w 982"/>
                      <a:gd name="T11" fmla="*/ 1325 h 1683"/>
                      <a:gd name="T12" fmla="*/ 501 w 982"/>
                      <a:gd name="T13" fmla="*/ 1334 h 1683"/>
                      <a:gd name="T14" fmla="*/ 0 w 982"/>
                      <a:gd name="T15" fmla="*/ 1334 h 168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982"/>
                      <a:gd name="T25" fmla="*/ 0 h 1683"/>
                      <a:gd name="T26" fmla="*/ 982 w 982"/>
                      <a:gd name="T27" fmla="*/ 1683 h 168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982" h="1683">
                        <a:moveTo>
                          <a:pt x="656" y="0"/>
                        </a:moveTo>
                        <a:cubicBezTo>
                          <a:pt x="707" y="27"/>
                          <a:pt x="759" y="57"/>
                          <a:pt x="808" y="108"/>
                        </a:cubicBezTo>
                        <a:cubicBezTo>
                          <a:pt x="856" y="158"/>
                          <a:pt x="921" y="186"/>
                          <a:pt x="947" y="303"/>
                        </a:cubicBezTo>
                        <a:cubicBezTo>
                          <a:pt x="972" y="419"/>
                          <a:pt x="957" y="606"/>
                          <a:pt x="959" y="807"/>
                        </a:cubicBezTo>
                        <a:cubicBezTo>
                          <a:pt x="961" y="1007"/>
                          <a:pt x="982" y="1365"/>
                          <a:pt x="959" y="1506"/>
                        </a:cubicBezTo>
                        <a:cubicBezTo>
                          <a:pt x="936" y="1647"/>
                          <a:pt x="878" y="1629"/>
                          <a:pt x="822" y="1656"/>
                        </a:cubicBezTo>
                        <a:cubicBezTo>
                          <a:pt x="766" y="1683"/>
                          <a:pt x="762" y="1666"/>
                          <a:pt x="625" y="1668"/>
                        </a:cubicBezTo>
                        <a:cubicBezTo>
                          <a:pt x="488" y="1670"/>
                          <a:pt x="130" y="1668"/>
                          <a:pt x="0" y="1668"/>
                        </a:cubicBezTo>
                      </a:path>
                    </a:pathLst>
                  </a:custGeom>
                  <a:noFill/>
                  <a:ln w="12700">
                    <a:solidFill>
                      <a:srgbClr val="0000FF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9253" name="Freeform 14"/>
                  <p:cNvSpPr>
                    <a:spLocks noChangeAspect="1"/>
                  </p:cNvSpPr>
                  <p:nvPr/>
                </p:nvSpPr>
                <p:spPr bwMode="auto">
                  <a:xfrm flipH="1">
                    <a:off x="2963" y="1627"/>
                    <a:ext cx="965" cy="1652"/>
                  </a:xfrm>
                  <a:custGeom>
                    <a:avLst/>
                    <a:gdLst>
                      <a:gd name="T0" fmla="*/ 532 w 982"/>
                      <a:gd name="T1" fmla="*/ 0 h 1683"/>
                      <a:gd name="T2" fmla="*/ 654 w 982"/>
                      <a:gd name="T3" fmla="*/ 84 h 1683"/>
                      <a:gd name="T4" fmla="*/ 767 w 982"/>
                      <a:gd name="T5" fmla="*/ 242 h 1683"/>
                      <a:gd name="T6" fmla="*/ 778 w 982"/>
                      <a:gd name="T7" fmla="*/ 645 h 1683"/>
                      <a:gd name="T8" fmla="*/ 778 w 982"/>
                      <a:gd name="T9" fmla="*/ 1205 h 1683"/>
                      <a:gd name="T10" fmla="*/ 666 w 982"/>
                      <a:gd name="T11" fmla="*/ 1325 h 1683"/>
                      <a:gd name="T12" fmla="*/ 507 w 982"/>
                      <a:gd name="T13" fmla="*/ 1334 h 1683"/>
                      <a:gd name="T14" fmla="*/ 0 w 982"/>
                      <a:gd name="T15" fmla="*/ 1334 h 168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982"/>
                      <a:gd name="T25" fmla="*/ 0 h 1683"/>
                      <a:gd name="T26" fmla="*/ 982 w 982"/>
                      <a:gd name="T27" fmla="*/ 1683 h 168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982" h="1683">
                        <a:moveTo>
                          <a:pt x="656" y="0"/>
                        </a:moveTo>
                        <a:cubicBezTo>
                          <a:pt x="707" y="27"/>
                          <a:pt x="759" y="57"/>
                          <a:pt x="808" y="108"/>
                        </a:cubicBezTo>
                        <a:cubicBezTo>
                          <a:pt x="856" y="158"/>
                          <a:pt x="921" y="186"/>
                          <a:pt x="947" y="303"/>
                        </a:cubicBezTo>
                        <a:cubicBezTo>
                          <a:pt x="972" y="419"/>
                          <a:pt x="957" y="606"/>
                          <a:pt x="959" y="807"/>
                        </a:cubicBezTo>
                        <a:cubicBezTo>
                          <a:pt x="961" y="1007"/>
                          <a:pt x="982" y="1365"/>
                          <a:pt x="959" y="1506"/>
                        </a:cubicBezTo>
                        <a:cubicBezTo>
                          <a:pt x="936" y="1647"/>
                          <a:pt x="878" y="1629"/>
                          <a:pt x="822" y="1656"/>
                        </a:cubicBezTo>
                        <a:cubicBezTo>
                          <a:pt x="766" y="1683"/>
                          <a:pt x="762" y="1666"/>
                          <a:pt x="625" y="1668"/>
                        </a:cubicBezTo>
                        <a:cubicBezTo>
                          <a:pt x="488" y="1670"/>
                          <a:pt x="130" y="1668"/>
                          <a:pt x="0" y="1668"/>
                        </a:cubicBezTo>
                      </a:path>
                    </a:pathLst>
                  </a:custGeom>
                  <a:noFill/>
                  <a:ln w="12700">
                    <a:solidFill>
                      <a:srgbClr val="0000FF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9251" name="Freeform 15"/>
                <p:cNvSpPr>
                  <a:spLocks noChangeAspect="1"/>
                </p:cNvSpPr>
                <p:nvPr/>
              </p:nvSpPr>
              <p:spPr bwMode="auto">
                <a:xfrm flipH="1">
                  <a:off x="2913" y="1580"/>
                  <a:ext cx="1026" cy="1772"/>
                </a:xfrm>
                <a:custGeom>
                  <a:avLst/>
                  <a:gdLst>
                    <a:gd name="T0" fmla="*/ 572 w 1044"/>
                    <a:gd name="T1" fmla="*/ 0 h 1804"/>
                    <a:gd name="T2" fmla="*/ 704 w 1044"/>
                    <a:gd name="T3" fmla="*/ 92 h 1804"/>
                    <a:gd name="T4" fmla="*/ 825 w 1044"/>
                    <a:gd name="T5" fmla="*/ 263 h 1804"/>
                    <a:gd name="T6" fmla="*/ 836 w 1044"/>
                    <a:gd name="T7" fmla="*/ 703 h 1804"/>
                    <a:gd name="T8" fmla="*/ 832 w 1044"/>
                    <a:gd name="T9" fmla="*/ 1301 h 1804"/>
                    <a:gd name="T10" fmla="*/ 750 w 1044"/>
                    <a:gd name="T11" fmla="*/ 1428 h 1804"/>
                    <a:gd name="T12" fmla="*/ 544 w 1044"/>
                    <a:gd name="T13" fmla="*/ 1451 h 1804"/>
                    <a:gd name="T14" fmla="*/ 0 w 1044"/>
                    <a:gd name="T15" fmla="*/ 1451 h 18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44"/>
                    <a:gd name="T25" fmla="*/ 0 h 1804"/>
                    <a:gd name="T26" fmla="*/ 1044 w 1044"/>
                    <a:gd name="T27" fmla="*/ 1804 h 180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44" h="1804">
                      <a:moveTo>
                        <a:pt x="705" y="0"/>
                      </a:moveTo>
                      <a:cubicBezTo>
                        <a:pt x="759" y="29"/>
                        <a:pt x="815" y="62"/>
                        <a:pt x="867" y="116"/>
                      </a:cubicBezTo>
                      <a:cubicBezTo>
                        <a:pt x="919" y="170"/>
                        <a:pt x="989" y="201"/>
                        <a:pt x="1017" y="326"/>
                      </a:cubicBezTo>
                      <a:cubicBezTo>
                        <a:pt x="1044" y="452"/>
                        <a:pt x="1028" y="656"/>
                        <a:pt x="1030" y="871"/>
                      </a:cubicBezTo>
                      <a:cubicBezTo>
                        <a:pt x="1032" y="1086"/>
                        <a:pt x="1044" y="1464"/>
                        <a:pt x="1026" y="1614"/>
                      </a:cubicBezTo>
                      <a:cubicBezTo>
                        <a:pt x="1008" y="1764"/>
                        <a:pt x="983" y="1739"/>
                        <a:pt x="924" y="1770"/>
                      </a:cubicBezTo>
                      <a:cubicBezTo>
                        <a:pt x="865" y="1801"/>
                        <a:pt x="825" y="1794"/>
                        <a:pt x="671" y="1799"/>
                      </a:cubicBezTo>
                      <a:cubicBezTo>
                        <a:pt x="517" y="1804"/>
                        <a:pt x="140" y="1799"/>
                        <a:pt x="0" y="1799"/>
                      </a:cubicBezTo>
                    </a:path>
                  </a:pathLst>
                </a:custGeom>
                <a:noFill/>
                <a:ln w="12700">
                  <a:solidFill>
                    <a:srgbClr val="0000FF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9226" name="Group 16"/>
            <p:cNvGrpSpPr>
              <a:grpSpLocks noChangeAspect="1"/>
            </p:cNvGrpSpPr>
            <p:nvPr/>
          </p:nvGrpSpPr>
          <p:grpSpPr bwMode="auto">
            <a:xfrm>
              <a:off x="2208" y="1721"/>
              <a:ext cx="836" cy="1763"/>
              <a:chOff x="2208" y="1721"/>
              <a:chExt cx="836" cy="1763"/>
            </a:xfrm>
          </p:grpSpPr>
          <p:sp>
            <p:nvSpPr>
              <p:cNvPr id="9235" name="Oval 17"/>
              <p:cNvSpPr>
                <a:spLocks noChangeAspect="1" noChangeArrowheads="1"/>
              </p:cNvSpPr>
              <p:nvPr/>
            </p:nvSpPr>
            <p:spPr bwMode="auto">
              <a:xfrm flipH="1">
                <a:off x="2556" y="3332"/>
                <a:ext cx="23" cy="24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236" name="Group 18"/>
              <p:cNvGrpSpPr>
                <a:grpSpLocks noChangeAspect="1"/>
              </p:cNvGrpSpPr>
              <p:nvPr/>
            </p:nvGrpSpPr>
            <p:grpSpPr bwMode="auto">
              <a:xfrm>
                <a:off x="2208" y="1721"/>
                <a:ext cx="836" cy="1763"/>
                <a:chOff x="2208" y="1721"/>
                <a:chExt cx="836" cy="1763"/>
              </a:xfrm>
            </p:grpSpPr>
            <p:sp>
              <p:nvSpPr>
                <p:cNvPr id="9237" name="Oval 19"/>
                <p:cNvSpPr>
                  <a:spLocks noChangeAspect="1" noChangeArrowheads="1"/>
                </p:cNvSpPr>
                <p:nvPr/>
              </p:nvSpPr>
              <p:spPr bwMode="auto">
                <a:xfrm>
                  <a:off x="2703" y="1721"/>
                  <a:ext cx="47" cy="47"/>
                </a:xfrm>
                <a:prstGeom prst="ellipse">
                  <a:avLst/>
                </a:prstGeom>
                <a:solidFill>
                  <a:srgbClr val="A50021"/>
                </a:solidFill>
                <a:ln w="19050">
                  <a:solidFill>
                    <a:srgbClr val="A5002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38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3020" y="1721"/>
                  <a:ext cx="24" cy="22"/>
                </a:xfrm>
                <a:prstGeom prst="ellipse">
                  <a:avLst/>
                </a:prstGeom>
                <a:solidFill>
                  <a:srgbClr val="A50021"/>
                </a:solidFill>
                <a:ln w="12700">
                  <a:solidFill>
                    <a:srgbClr val="A5002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9239" name="Group 21"/>
                <p:cNvGrpSpPr>
                  <a:grpSpLocks noChangeAspect="1"/>
                </p:cNvGrpSpPr>
                <p:nvPr/>
              </p:nvGrpSpPr>
              <p:grpSpPr bwMode="auto">
                <a:xfrm>
                  <a:off x="2208" y="1745"/>
                  <a:ext cx="807" cy="1739"/>
                  <a:chOff x="2208" y="1745"/>
                  <a:chExt cx="807" cy="1739"/>
                </a:xfrm>
              </p:grpSpPr>
              <p:sp>
                <p:nvSpPr>
                  <p:cNvPr id="9240" name="Oval 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55" y="3418"/>
                    <a:ext cx="66" cy="66"/>
                  </a:xfrm>
                  <a:prstGeom prst="ellipse">
                    <a:avLst/>
                  </a:prstGeom>
                  <a:solidFill>
                    <a:srgbClr val="A50021"/>
                  </a:solidFill>
                  <a:ln w="19050">
                    <a:solidFill>
                      <a:srgbClr val="A5002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i-FI">
                      <a:solidFill>
                        <a:srgbClr val="000000"/>
                      </a:solidFill>
                    </a:endParaRPr>
                  </a:p>
                </p:txBody>
              </p:sp>
              <p:grpSp>
                <p:nvGrpSpPr>
                  <p:cNvPr id="9241" name="Group 2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208" y="1745"/>
                    <a:ext cx="807" cy="1679"/>
                    <a:chOff x="2208" y="1745"/>
                    <a:chExt cx="807" cy="1679"/>
                  </a:xfrm>
                </p:grpSpPr>
                <p:sp>
                  <p:nvSpPr>
                    <p:cNvPr id="9242" name="Freeform 2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738" y="1756"/>
                      <a:ext cx="94" cy="266"/>
                    </a:xfrm>
                    <a:custGeom>
                      <a:avLst/>
                      <a:gdLst>
                        <a:gd name="T0" fmla="*/ 0 w 96"/>
                        <a:gd name="T1" fmla="*/ 0 h 270"/>
                        <a:gd name="T2" fmla="*/ 48 w 96"/>
                        <a:gd name="T3" fmla="*/ 72 h 270"/>
                        <a:gd name="T4" fmla="*/ 72 w 96"/>
                        <a:gd name="T5" fmla="*/ 225 h 270"/>
                        <a:gd name="T6" fmla="*/ 0 60000 65536"/>
                        <a:gd name="T7" fmla="*/ 0 60000 65536"/>
                        <a:gd name="T8" fmla="*/ 0 60000 65536"/>
                        <a:gd name="T9" fmla="*/ 0 w 96"/>
                        <a:gd name="T10" fmla="*/ 0 h 270"/>
                        <a:gd name="T11" fmla="*/ 96 w 96"/>
                        <a:gd name="T12" fmla="*/ 270 h 27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96" h="270">
                          <a:moveTo>
                            <a:pt x="0" y="0"/>
                          </a:moveTo>
                          <a:cubicBezTo>
                            <a:pt x="22" y="19"/>
                            <a:pt x="44" y="39"/>
                            <a:pt x="60" y="84"/>
                          </a:cubicBezTo>
                          <a:cubicBezTo>
                            <a:pt x="76" y="129"/>
                            <a:pt x="86" y="199"/>
                            <a:pt x="96" y="27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9243" name="Freeform 25"/>
                    <p:cNvSpPr>
                      <a:spLocks noChangeAspect="1"/>
                    </p:cNvSpPr>
                    <p:nvPr/>
                  </p:nvSpPr>
                  <p:spPr bwMode="auto">
                    <a:xfrm flipH="1">
                      <a:off x="2921" y="1745"/>
                      <a:ext cx="94" cy="265"/>
                    </a:xfrm>
                    <a:custGeom>
                      <a:avLst/>
                      <a:gdLst>
                        <a:gd name="T0" fmla="*/ 0 w 96"/>
                        <a:gd name="T1" fmla="*/ 0 h 270"/>
                        <a:gd name="T2" fmla="*/ 48 w 96"/>
                        <a:gd name="T3" fmla="*/ 70 h 270"/>
                        <a:gd name="T4" fmla="*/ 72 w 96"/>
                        <a:gd name="T5" fmla="*/ 216 h 270"/>
                        <a:gd name="T6" fmla="*/ 0 60000 65536"/>
                        <a:gd name="T7" fmla="*/ 0 60000 65536"/>
                        <a:gd name="T8" fmla="*/ 0 60000 65536"/>
                        <a:gd name="T9" fmla="*/ 0 w 96"/>
                        <a:gd name="T10" fmla="*/ 0 h 270"/>
                        <a:gd name="T11" fmla="*/ 96 w 96"/>
                        <a:gd name="T12" fmla="*/ 270 h 27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96" h="270">
                          <a:moveTo>
                            <a:pt x="0" y="0"/>
                          </a:moveTo>
                          <a:cubicBezTo>
                            <a:pt x="22" y="19"/>
                            <a:pt x="44" y="39"/>
                            <a:pt x="60" y="84"/>
                          </a:cubicBezTo>
                          <a:cubicBezTo>
                            <a:pt x="76" y="129"/>
                            <a:pt x="86" y="199"/>
                            <a:pt x="96" y="27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9244" name="Freeform 2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715" y="3170"/>
                      <a:ext cx="106" cy="254"/>
                    </a:xfrm>
                    <a:custGeom>
                      <a:avLst/>
                      <a:gdLst>
                        <a:gd name="T0" fmla="*/ 84 w 108"/>
                        <a:gd name="T1" fmla="*/ 0 h 258"/>
                        <a:gd name="T2" fmla="*/ 73 w 108"/>
                        <a:gd name="T3" fmla="*/ 145 h 258"/>
                        <a:gd name="T4" fmla="*/ 0 w 108"/>
                        <a:gd name="T5" fmla="*/ 213 h 258"/>
                        <a:gd name="T6" fmla="*/ 0 60000 65536"/>
                        <a:gd name="T7" fmla="*/ 0 60000 65536"/>
                        <a:gd name="T8" fmla="*/ 0 60000 65536"/>
                        <a:gd name="T9" fmla="*/ 0 w 108"/>
                        <a:gd name="T10" fmla="*/ 0 h 258"/>
                        <a:gd name="T11" fmla="*/ 108 w 108"/>
                        <a:gd name="T12" fmla="*/ 258 h 258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08" h="258">
                          <a:moveTo>
                            <a:pt x="108" y="0"/>
                          </a:moveTo>
                          <a:cubicBezTo>
                            <a:pt x="108" y="65"/>
                            <a:pt x="108" y="131"/>
                            <a:pt x="90" y="174"/>
                          </a:cubicBezTo>
                          <a:cubicBezTo>
                            <a:pt x="72" y="217"/>
                            <a:pt x="36" y="237"/>
                            <a:pt x="0" y="258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9245" name="Line 2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2208" y="3360"/>
                      <a:ext cx="370" cy="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9227" name="Text Box 28"/>
            <p:cNvSpPr txBox="1">
              <a:spLocks noChangeAspect="1" noChangeArrowheads="1"/>
            </p:cNvSpPr>
            <p:nvPr/>
          </p:nvSpPr>
          <p:spPr bwMode="auto">
            <a:xfrm>
              <a:off x="2697" y="1379"/>
              <a:ext cx="39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 i="1" noProof="1">
                  <a:solidFill>
                    <a:srgbClr val="000000"/>
                  </a:solidFill>
                </a:rPr>
                <a:t>Flow</a:t>
              </a:r>
              <a:endParaRPr lang="en-US" sz="1400" noProof="1">
                <a:solidFill>
                  <a:srgbClr val="000000"/>
                </a:solidFill>
                <a:latin typeface="Technical" pitchFamily="2" charset="0"/>
              </a:endParaRPr>
            </a:p>
          </p:txBody>
        </p:sp>
        <p:sp>
          <p:nvSpPr>
            <p:cNvPr id="9228" name="Line 29"/>
            <p:cNvSpPr>
              <a:spLocks noChangeAspect="1" noChangeShapeType="1"/>
            </p:cNvSpPr>
            <p:nvPr/>
          </p:nvSpPr>
          <p:spPr bwMode="auto">
            <a:xfrm>
              <a:off x="2655" y="2570"/>
              <a:ext cx="471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ysDot"/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9" name="Text Box 30"/>
            <p:cNvSpPr txBox="1">
              <a:spLocks noChangeAspect="1" noChangeArrowheads="1"/>
            </p:cNvSpPr>
            <p:nvPr/>
          </p:nvSpPr>
          <p:spPr bwMode="auto">
            <a:xfrm>
              <a:off x="1227" y="1756"/>
              <a:ext cx="1189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 i="1" noProof="1">
                  <a:solidFill>
                    <a:srgbClr val="000000"/>
                  </a:solidFill>
                </a:rPr>
                <a:t>Nozzle Diameter D</a:t>
              </a:r>
              <a:r>
                <a:rPr lang="en-US" sz="1400" i="1" baseline="-25000" noProof="1">
                  <a:solidFill>
                    <a:srgbClr val="000000"/>
                  </a:solidFill>
                </a:rPr>
                <a:t>j</a:t>
              </a:r>
              <a:endParaRPr lang="en-US" sz="1400" noProof="1">
                <a:solidFill>
                  <a:srgbClr val="000000"/>
                </a:solidFill>
              </a:endParaRPr>
            </a:p>
          </p:txBody>
        </p:sp>
        <p:sp>
          <p:nvSpPr>
            <p:cNvPr id="9230" name="Text Box 31"/>
            <p:cNvSpPr txBox="1">
              <a:spLocks noChangeAspect="1" noChangeArrowheads="1"/>
            </p:cNvSpPr>
            <p:nvPr/>
          </p:nvSpPr>
          <p:spPr bwMode="auto">
            <a:xfrm>
              <a:off x="1071" y="3742"/>
              <a:ext cx="123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 i="1" noProof="1">
                  <a:solidFill>
                    <a:srgbClr val="000000"/>
                  </a:solidFill>
                </a:rPr>
                <a:t>Jet to plate distance</a:t>
              </a:r>
              <a:endParaRPr lang="en-US" sz="1400" noProof="1">
                <a:solidFill>
                  <a:srgbClr val="000000"/>
                </a:solidFill>
              </a:endParaRPr>
            </a:p>
          </p:txBody>
        </p:sp>
        <p:sp>
          <p:nvSpPr>
            <p:cNvPr id="9231" name="Line 32"/>
            <p:cNvSpPr>
              <a:spLocks noChangeAspect="1" noChangeShapeType="1"/>
            </p:cNvSpPr>
            <p:nvPr/>
          </p:nvSpPr>
          <p:spPr bwMode="auto">
            <a:xfrm flipV="1">
              <a:off x="2043" y="3466"/>
              <a:ext cx="188" cy="283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2" name="Line 33"/>
            <p:cNvSpPr>
              <a:spLocks noChangeAspect="1" noChangeShapeType="1"/>
            </p:cNvSpPr>
            <p:nvPr/>
          </p:nvSpPr>
          <p:spPr bwMode="auto">
            <a:xfrm>
              <a:off x="2090" y="1957"/>
              <a:ext cx="518" cy="613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3" name="Text Box 34"/>
            <p:cNvSpPr txBox="1">
              <a:spLocks noChangeAspect="1" noChangeArrowheads="1"/>
            </p:cNvSpPr>
            <p:nvPr/>
          </p:nvSpPr>
          <p:spPr bwMode="auto">
            <a:xfrm>
              <a:off x="964" y="2937"/>
              <a:ext cx="86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 i="1" noProof="1">
                  <a:solidFill>
                    <a:srgbClr val="000000"/>
                  </a:solidFill>
                </a:rPr>
                <a:t>Jet velocity U</a:t>
              </a:r>
              <a:endParaRPr lang="en-US" sz="1400" noProof="1">
                <a:solidFill>
                  <a:srgbClr val="000000"/>
                </a:solidFill>
              </a:endParaRPr>
            </a:p>
          </p:txBody>
        </p:sp>
        <p:sp>
          <p:nvSpPr>
            <p:cNvPr id="9234" name="Line 35"/>
            <p:cNvSpPr>
              <a:spLocks noChangeAspect="1" noChangeShapeType="1"/>
            </p:cNvSpPr>
            <p:nvPr/>
          </p:nvSpPr>
          <p:spPr bwMode="auto">
            <a:xfrm>
              <a:off x="2249" y="3050"/>
              <a:ext cx="0" cy="424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ysDot"/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769007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fi-FI"/>
              <a:t>Collection efficiency - Bouncing</a:t>
            </a:r>
            <a:endParaRPr lang="en-GB"/>
          </a:p>
        </p:txBody>
      </p:sp>
      <p:grpSp>
        <p:nvGrpSpPr>
          <p:cNvPr id="12292" name="Group 33"/>
          <p:cNvGrpSpPr>
            <a:grpSpLocks/>
          </p:cNvGrpSpPr>
          <p:nvPr/>
        </p:nvGrpSpPr>
        <p:grpSpPr bwMode="auto">
          <a:xfrm>
            <a:off x="1476375" y="1341438"/>
            <a:ext cx="3173413" cy="4672012"/>
            <a:chOff x="930" y="845"/>
            <a:chExt cx="1999" cy="2943"/>
          </a:xfrm>
        </p:grpSpPr>
        <p:sp>
          <p:nvSpPr>
            <p:cNvPr id="12294" name="Freeform 4"/>
            <p:cNvSpPr>
              <a:spLocks noChangeAspect="1"/>
            </p:cNvSpPr>
            <p:nvPr/>
          </p:nvSpPr>
          <p:spPr bwMode="auto">
            <a:xfrm>
              <a:off x="1938" y="845"/>
              <a:ext cx="630" cy="2866"/>
            </a:xfrm>
            <a:custGeom>
              <a:avLst/>
              <a:gdLst>
                <a:gd name="T0" fmla="*/ 18 w 749"/>
                <a:gd name="T1" fmla="*/ 0 h 3410"/>
                <a:gd name="T2" fmla="*/ 7 w 749"/>
                <a:gd name="T3" fmla="*/ 24 h 3410"/>
                <a:gd name="T4" fmla="*/ 7 w 749"/>
                <a:gd name="T5" fmla="*/ 121 h 3410"/>
                <a:gd name="T6" fmla="*/ 47 w 749"/>
                <a:gd name="T7" fmla="*/ 139 h 3410"/>
                <a:gd name="T8" fmla="*/ 81 w 749"/>
                <a:gd name="T9" fmla="*/ 150 h 3410"/>
                <a:gd name="T10" fmla="*/ 82 w 749"/>
                <a:gd name="T11" fmla="*/ 181 h 3410"/>
                <a:gd name="T12" fmla="*/ 42 w 749"/>
                <a:gd name="T13" fmla="*/ 188 h 3410"/>
                <a:gd name="T14" fmla="*/ 18 w 749"/>
                <a:gd name="T15" fmla="*/ 211 h 3410"/>
                <a:gd name="T16" fmla="*/ 7 w 749"/>
                <a:gd name="T17" fmla="*/ 247 h 3410"/>
                <a:gd name="T18" fmla="*/ 7 w 749"/>
                <a:gd name="T19" fmla="*/ 282 h 3410"/>
                <a:gd name="T20" fmla="*/ 20 w 749"/>
                <a:gd name="T21" fmla="*/ 298 h 3410"/>
                <a:gd name="T22" fmla="*/ 82 w 749"/>
                <a:gd name="T23" fmla="*/ 306 h 3410"/>
                <a:gd name="T24" fmla="*/ 90 w 749"/>
                <a:gd name="T25" fmla="*/ 338 h 3410"/>
                <a:gd name="T26" fmla="*/ 66 w 749"/>
                <a:gd name="T27" fmla="*/ 352 h 3410"/>
                <a:gd name="T28" fmla="*/ 18 w 749"/>
                <a:gd name="T29" fmla="*/ 365 h 3410"/>
                <a:gd name="T30" fmla="*/ 7 w 749"/>
                <a:gd name="T31" fmla="*/ 382 h 3410"/>
                <a:gd name="T32" fmla="*/ 5 w 749"/>
                <a:gd name="T33" fmla="*/ 405 h 3410"/>
                <a:gd name="T34" fmla="*/ 3 w 749"/>
                <a:gd name="T35" fmla="*/ 424 h 34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49"/>
                <a:gd name="T55" fmla="*/ 0 h 3410"/>
                <a:gd name="T56" fmla="*/ 749 w 749"/>
                <a:gd name="T57" fmla="*/ 3410 h 34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49" h="3410">
                  <a:moveTo>
                    <a:pt x="148" y="0"/>
                  </a:moveTo>
                  <a:cubicBezTo>
                    <a:pt x="108" y="8"/>
                    <a:pt x="69" y="28"/>
                    <a:pt x="53" y="189"/>
                  </a:cubicBezTo>
                  <a:cubicBezTo>
                    <a:pt x="37" y="351"/>
                    <a:pt x="0" y="816"/>
                    <a:pt x="53" y="970"/>
                  </a:cubicBezTo>
                  <a:cubicBezTo>
                    <a:pt x="106" y="1124"/>
                    <a:pt x="274" y="1073"/>
                    <a:pt x="373" y="1112"/>
                  </a:cubicBezTo>
                  <a:cubicBezTo>
                    <a:pt x="471" y="1152"/>
                    <a:pt x="597" y="1150"/>
                    <a:pt x="645" y="1207"/>
                  </a:cubicBezTo>
                  <a:cubicBezTo>
                    <a:pt x="692" y="1264"/>
                    <a:pt x="708" y="1404"/>
                    <a:pt x="656" y="1455"/>
                  </a:cubicBezTo>
                  <a:cubicBezTo>
                    <a:pt x="605" y="1507"/>
                    <a:pt x="422" y="1473"/>
                    <a:pt x="337" y="1515"/>
                  </a:cubicBezTo>
                  <a:cubicBezTo>
                    <a:pt x="252" y="1556"/>
                    <a:pt x="195" y="1625"/>
                    <a:pt x="148" y="1704"/>
                  </a:cubicBezTo>
                  <a:cubicBezTo>
                    <a:pt x="101" y="1783"/>
                    <a:pt x="69" y="1893"/>
                    <a:pt x="53" y="1988"/>
                  </a:cubicBezTo>
                  <a:cubicBezTo>
                    <a:pt x="37" y="2082"/>
                    <a:pt x="35" y="2205"/>
                    <a:pt x="53" y="2272"/>
                  </a:cubicBezTo>
                  <a:cubicBezTo>
                    <a:pt x="71" y="2339"/>
                    <a:pt x="59" y="2359"/>
                    <a:pt x="160" y="2390"/>
                  </a:cubicBezTo>
                  <a:cubicBezTo>
                    <a:pt x="260" y="2422"/>
                    <a:pt x="564" y="2406"/>
                    <a:pt x="656" y="2461"/>
                  </a:cubicBezTo>
                  <a:cubicBezTo>
                    <a:pt x="749" y="2516"/>
                    <a:pt x="737" y="2658"/>
                    <a:pt x="715" y="2721"/>
                  </a:cubicBezTo>
                  <a:cubicBezTo>
                    <a:pt x="694" y="2785"/>
                    <a:pt x="621" y="2804"/>
                    <a:pt x="526" y="2840"/>
                  </a:cubicBezTo>
                  <a:cubicBezTo>
                    <a:pt x="432" y="2875"/>
                    <a:pt x="226" y="2895"/>
                    <a:pt x="148" y="2934"/>
                  </a:cubicBezTo>
                  <a:cubicBezTo>
                    <a:pt x="70" y="2973"/>
                    <a:pt x="73" y="3019"/>
                    <a:pt x="55" y="3072"/>
                  </a:cubicBezTo>
                  <a:cubicBezTo>
                    <a:pt x="37" y="3125"/>
                    <a:pt x="43" y="3199"/>
                    <a:pt x="37" y="3255"/>
                  </a:cubicBezTo>
                  <a:cubicBezTo>
                    <a:pt x="31" y="3311"/>
                    <a:pt x="22" y="3378"/>
                    <a:pt x="18" y="3410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295" name="Freeform 5"/>
            <p:cNvSpPr>
              <a:spLocks noChangeAspect="1"/>
            </p:cNvSpPr>
            <p:nvPr/>
          </p:nvSpPr>
          <p:spPr bwMode="auto">
            <a:xfrm>
              <a:off x="1738" y="853"/>
              <a:ext cx="136" cy="909"/>
            </a:xfrm>
            <a:custGeom>
              <a:avLst/>
              <a:gdLst>
                <a:gd name="T0" fmla="*/ 0 w 162"/>
                <a:gd name="T1" fmla="*/ 0 h 1082"/>
                <a:gd name="T2" fmla="*/ 17 w 162"/>
                <a:gd name="T3" fmla="*/ 39 h 1082"/>
                <a:gd name="T4" fmla="*/ 17 w 162"/>
                <a:gd name="T5" fmla="*/ 110 h 1082"/>
                <a:gd name="T6" fmla="*/ 6 w 162"/>
                <a:gd name="T7" fmla="*/ 134 h 10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82"/>
                <a:gd name="T14" fmla="*/ 162 w 162"/>
                <a:gd name="T15" fmla="*/ 1082 h 10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82">
                  <a:moveTo>
                    <a:pt x="0" y="0"/>
                  </a:moveTo>
                  <a:cubicBezTo>
                    <a:pt x="23" y="53"/>
                    <a:pt x="116" y="175"/>
                    <a:pt x="139" y="324"/>
                  </a:cubicBezTo>
                  <a:cubicBezTo>
                    <a:pt x="162" y="473"/>
                    <a:pt x="155" y="766"/>
                    <a:pt x="139" y="893"/>
                  </a:cubicBezTo>
                  <a:cubicBezTo>
                    <a:pt x="124" y="1019"/>
                    <a:pt x="84" y="1050"/>
                    <a:pt x="45" y="108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296" name="Freeform 7"/>
            <p:cNvSpPr>
              <a:spLocks noChangeAspect="1"/>
            </p:cNvSpPr>
            <p:nvPr/>
          </p:nvSpPr>
          <p:spPr bwMode="auto">
            <a:xfrm>
              <a:off x="930" y="925"/>
              <a:ext cx="908" cy="2863"/>
            </a:xfrm>
            <a:custGeom>
              <a:avLst/>
              <a:gdLst>
                <a:gd name="T0" fmla="*/ 0 w 1081"/>
                <a:gd name="T1" fmla="*/ 0 h 3407"/>
                <a:gd name="T2" fmla="*/ 89 w 1081"/>
                <a:gd name="T3" fmla="*/ 0 h 3407"/>
                <a:gd name="T4" fmla="*/ 116 w 1081"/>
                <a:gd name="T5" fmla="*/ 35 h 3407"/>
                <a:gd name="T6" fmla="*/ 116 w 1081"/>
                <a:gd name="T7" fmla="*/ 106 h 3407"/>
                <a:gd name="T8" fmla="*/ 27 w 1081"/>
                <a:gd name="T9" fmla="*/ 106 h 3407"/>
                <a:gd name="T10" fmla="*/ 27 w 1081"/>
                <a:gd name="T11" fmla="*/ 188 h 3407"/>
                <a:gd name="T12" fmla="*/ 100 w 1081"/>
                <a:gd name="T13" fmla="*/ 188 h 3407"/>
                <a:gd name="T14" fmla="*/ 123 w 1081"/>
                <a:gd name="T15" fmla="*/ 213 h 3407"/>
                <a:gd name="T16" fmla="*/ 124 w 1081"/>
                <a:gd name="T17" fmla="*/ 270 h 3407"/>
                <a:gd name="T18" fmla="*/ 29 w 1081"/>
                <a:gd name="T19" fmla="*/ 270 h 3407"/>
                <a:gd name="T20" fmla="*/ 29 w 1081"/>
                <a:gd name="T21" fmla="*/ 364 h 3407"/>
                <a:gd name="T22" fmla="*/ 98 w 1081"/>
                <a:gd name="T23" fmla="*/ 364 h 3407"/>
                <a:gd name="T24" fmla="*/ 133 w 1081"/>
                <a:gd name="T25" fmla="*/ 400 h 3407"/>
                <a:gd name="T26" fmla="*/ 134 w 1081"/>
                <a:gd name="T27" fmla="*/ 423 h 3407"/>
                <a:gd name="T28" fmla="*/ 2 w 1081"/>
                <a:gd name="T29" fmla="*/ 422 h 34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81"/>
                <a:gd name="T46" fmla="*/ 0 h 3407"/>
                <a:gd name="T47" fmla="*/ 1081 w 1081"/>
                <a:gd name="T48" fmla="*/ 3407 h 340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81" h="3407">
                  <a:moveTo>
                    <a:pt x="0" y="0"/>
                  </a:moveTo>
                  <a:lnTo>
                    <a:pt x="717" y="0"/>
                  </a:lnTo>
                  <a:lnTo>
                    <a:pt x="934" y="284"/>
                  </a:lnTo>
                  <a:lnTo>
                    <a:pt x="934" y="852"/>
                  </a:lnTo>
                  <a:lnTo>
                    <a:pt x="213" y="852"/>
                  </a:lnTo>
                  <a:lnTo>
                    <a:pt x="213" y="1515"/>
                  </a:lnTo>
                  <a:lnTo>
                    <a:pt x="808" y="1515"/>
                  </a:lnTo>
                  <a:lnTo>
                    <a:pt x="997" y="1716"/>
                  </a:lnTo>
                  <a:lnTo>
                    <a:pt x="1007" y="2177"/>
                  </a:lnTo>
                  <a:lnTo>
                    <a:pt x="240" y="2177"/>
                  </a:lnTo>
                  <a:lnTo>
                    <a:pt x="240" y="2935"/>
                  </a:lnTo>
                  <a:lnTo>
                    <a:pt x="790" y="2935"/>
                  </a:lnTo>
                  <a:lnTo>
                    <a:pt x="1078" y="3219"/>
                  </a:lnTo>
                  <a:lnTo>
                    <a:pt x="1081" y="3407"/>
                  </a:lnTo>
                  <a:lnTo>
                    <a:pt x="2" y="3398"/>
                  </a:lnTo>
                </a:path>
              </a:pathLst>
            </a:custGeom>
            <a:gradFill rotWithShape="0">
              <a:gsLst>
                <a:gs pos="0">
                  <a:srgbClr val="808080"/>
                </a:gs>
                <a:gs pos="50000">
                  <a:srgbClr val="FCFCFC"/>
                </a:gs>
                <a:gs pos="100000">
                  <a:srgbClr val="808080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297" name="Rectangle 8"/>
            <p:cNvSpPr>
              <a:spLocks noChangeAspect="1" noChangeArrowheads="1"/>
            </p:cNvSpPr>
            <p:nvPr/>
          </p:nvSpPr>
          <p:spPr bwMode="auto">
            <a:xfrm>
              <a:off x="1586" y="1879"/>
              <a:ext cx="715" cy="159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298" name="Rectangle 9"/>
            <p:cNvSpPr>
              <a:spLocks noChangeAspect="1" noChangeArrowheads="1"/>
            </p:cNvSpPr>
            <p:nvPr/>
          </p:nvSpPr>
          <p:spPr bwMode="auto">
            <a:xfrm>
              <a:off x="1586" y="2914"/>
              <a:ext cx="715" cy="159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299" name="Freeform 10"/>
            <p:cNvSpPr>
              <a:spLocks noChangeAspect="1"/>
            </p:cNvSpPr>
            <p:nvPr/>
          </p:nvSpPr>
          <p:spPr bwMode="auto">
            <a:xfrm>
              <a:off x="2022" y="925"/>
              <a:ext cx="907" cy="2839"/>
            </a:xfrm>
            <a:custGeom>
              <a:avLst/>
              <a:gdLst>
                <a:gd name="T0" fmla="*/ 133 w 1080"/>
                <a:gd name="T1" fmla="*/ 0 h 3379"/>
                <a:gd name="T2" fmla="*/ 45 w 1080"/>
                <a:gd name="T3" fmla="*/ 0 h 3379"/>
                <a:gd name="T4" fmla="*/ 17 w 1080"/>
                <a:gd name="T5" fmla="*/ 35 h 3379"/>
                <a:gd name="T6" fmla="*/ 17 w 1080"/>
                <a:gd name="T7" fmla="*/ 106 h 3379"/>
                <a:gd name="T8" fmla="*/ 107 w 1080"/>
                <a:gd name="T9" fmla="*/ 106 h 3379"/>
                <a:gd name="T10" fmla="*/ 107 w 1080"/>
                <a:gd name="T11" fmla="*/ 187 h 3379"/>
                <a:gd name="T12" fmla="*/ 33 w 1080"/>
                <a:gd name="T13" fmla="*/ 187 h 3379"/>
                <a:gd name="T14" fmla="*/ 10 w 1080"/>
                <a:gd name="T15" fmla="*/ 213 h 3379"/>
                <a:gd name="T16" fmla="*/ 8 w 1080"/>
                <a:gd name="T17" fmla="*/ 270 h 3379"/>
                <a:gd name="T18" fmla="*/ 103 w 1080"/>
                <a:gd name="T19" fmla="*/ 270 h 3379"/>
                <a:gd name="T20" fmla="*/ 103 w 1080"/>
                <a:gd name="T21" fmla="*/ 363 h 3379"/>
                <a:gd name="T22" fmla="*/ 35 w 1080"/>
                <a:gd name="T23" fmla="*/ 363 h 3379"/>
                <a:gd name="T24" fmla="*/ 0 w 1080"/>
                <a:gd name="T25" fmla="*/ 399 h 3379"/>
                <a:gd name="T26" fmla="*/ 2 w 1080"/>
                <a:gd name="T27" fmla="*/ 418 h 3379"/>
                <a:gd name="T28" fmla="*/ 133 w 1080"/>
                <a:gd name="T29" fmla="*/ 418 h 33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80"/>
                <a:gd name="T46" fmla="*/ 0 h 3379"/>
                <a:gd name="T47" fmla="*/ 1080 w 1080"/>
                <a:gd name="T48" fmla="*/ 3379 h 33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80" h="3379">
                  <a:moveTo>
                    <a:pt x="1080" y="0"/>
                  </a:moveTo>
                  <a:lnTo>
                    <a:pt x="362" y="0"/>
                  </a:lnTo>
                  <a:lnTo>
                    <a:pt x="144" y="284"/>
                  </a:lnTo>
                  <a:lnTo>
                    <a:pt x="144" y="853"/>
                  </a:lnTo>
                  <a:lnTo>
                    <a:pt x="867" y="853"/>
                  </a:lnTo>
                  <a:lnTo>
                    <a:pt x="867" y="1516"/>
                  </a:lnTo>
                  <a:lnTo>
                    <a:pt x="271" y="1516"/>
                  </a:lnTo>
                  <a:lnTo>
                    <a:pt x="81" y="1717"/>
                  </a:lnTo>
                  <a:lnTo>
                    <a:pt x="71" y="2179"/>
                  </a:lnTo>
                  <a:lnTo>
                    <a:pt x="839" y="2179"/>
                  </a:lnTo>
                  <a:lnTo>
                    <a:pt x="839" y="2937"/>
                  </a:lnTo>
                  <a:lnTo>
                    <a:pt x="289" y="2937"/>
                  </a:lnTo>
                  <a:lnTo>
                    <a:pt x="0" y="3221"/>
                  </a:lnTo>
                  <a:lnTo>
                    <a:pt x="2" y="3379"/>
                  </a:lnTo>
                  <a:lnTo>
                    <a:pt x="1080" y="3379"/>
                  </a:lnTo>
                </a:path>
              </a:pathLst>
            </a:custGeom>
            <a:gradFill rotWithShape="0">
              <a:gsLst>
                <a:gs pos="0">
                  <a:srgbClr val="808080"/>
                </a:gs>
                <a:gs pos="50000">
                  <a:srgbClr val="FCFCFC"/>
                </a:gs>
                <a:gs pos="100000">
                  <a:srgbClr val="808080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300" name="Freeform 11"/>
            <p:cNvSpPr>
              <a:spLocks noChangeAspect="1"/>
            </p:cNvSpPr>
            <p:nvPr/>
          </p:nvSpPr>
          <p:spPr bwMode="auto">
            <a:xfrm>
              <a:off x="1290" y="1795"/>
              <a:ext cx="562" cy="1119"/>
            </a:xfrm>
            <a:custGeom>
              <a:avLst/>
              <a:gdLst>
                <a:gd name="T0" fmla="*/ 69 w 669"/>
                <a:gd name="T1" fmla="*/ 3 h 1332"/>
                <a:gd name="T2" fmla="*/ 24 w 669"/>
                <a:gd name="T3" fmla="*/ 4 h 1332"/>
                <a:gd name="T4" fmla="*/ 3 w 669"/>
                <a:gd name="T5" fmla="*/ 25 h 1332"/>
                <a:gd name="T6" fmla="*/ 16 w 669"/>
                <a:gd name="T7" fmla="*/ 46 h 1332"/>
                <a:gd name="T8" fmla="*/ 55 w 669"/>
                <a:gd name="T9" fmla="*/ 47 h 1332"/>
                <a:gd name="T10" fmla="*/ 78 w 669"/>
                <a:gd name="T11" fmla="*/ 71 h 1332"/>
                <a:gd name="T12" fmla="*/ 78 w 669"/>
                <a:gd name="T13" fmla="*/ 142 h 1332"/>
                <a:gd name="T14" fmla="*/ 67 w 669"/>
                <a:gd name="T15" fmla="*/ 165 h 1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9"/>
                <a:gd name="T25" fmla="*/ 0 h 1332"/>
                <a:gd name="T26" fmla="*/ 669 w 669"/>
                <a:gd name="T27" fmla="*/ 1332 h 1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9" h="1332">
                  <a:moveTo>
                    <a:pt x="562" y="22"/>
                  </a:moveTo>
                  <a:cubicBezTo>
                    <a:pt x="501" y="25"/>
                    <a:pt x="279" y="0"/>
                    <a:pt x="187" y="31"/>
                  </a:cubicBezTo>
                  <a:cubicBezTo>
                    <a:pt x="95" y="62"/>
                    <a:pt x="20" y="151"/>
                    <a:pt x="10" y="208"/>
                  </a:cubicBezTo>
                  <a:cubicBezTo>
                    <a:pt x="0" y="265"/>
                    <a:pt x="55" y="344"/>
                    <a:pt x="128" y="373"/>
                  </a:cubicBezTo>
                  <a:cubicBezTo>
                    <a:pt x="201" y="403"/>
                    <a:pt x="363" y="352"/>
                    <a:pt x="448" y="385"/>
                  </a:cubicBezTo>
                  <a:cubicBezTo>
                    <a:pt x="533" y="419"/>
                    <a:pt x="606" y="448"/>
                    <a:pt x="637" y="574"/>
                  </a:cubicBezTo>
                  <a:cubicBezTo>
                    <a:pt x="669" y="701"/>
                    <a:pt x="653" y="1016"/>
                    <a:pt x="637" y="1143"/>
                  </a:cubicBezTo>
                  <a:cubicBezTo>
                    <a:pt x="622" y="1269"/>
                    <a:pt x="582" y="1300"/>
                    <a:pt x="543" y="133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301" name="Oval 12"/>
            <p:cNvSpPr>
              <a:spLocks noChangeAspect="1" noChangeArrowheads="1"/>
            </p:cNvSpPr>
            <p:nvPr/>
          </p:nvSpPr>
          <p:spPr bwMode="auto">
            <a:xfrm>
              <a:off x="1895" y="2839"/>
              <a:ext cx="64" cy="62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2" name="Oval 13"/>
            <p:cNvSpPr>
              <a:spLocks noChangeAspect="1" noChangeArrowheads="1"/>
            </p:cNvSpPr>
            <p:nvPr/>
          </p:nvSpPr>
          <p:spPr bwMode="auto">
            <a:xfrm>
              <a:off x="1858" y="181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3" name="Oval 14"/>
            <p:cNvSpPr>
              <a:spLocks noChangeAspect="1" noChangeArrowheads="1"/>
            </p:cNvSpPr>
            <p:nvPr/>
          </p:nvSpPr>
          <p:spPr bwMode="auto">
            <a:xfrm>
              <a:off x="1817" y="173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4" name="Oval 15"/>
            <p:cNvSpPr>
              <a:spLocks noChangeAspect="1" noChangeArrowheads="1"/>
            </p:cNvSpPr>
            <p:nvPr/>
          </p:nvSpPr>
          <p:spPr bwMode="auto">
            <a:xfrm>
              <a:off x="1979" y="181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5" name="Oval 16"/>
            <p:cNvSpPr>
              <a:spLocks noChangeAspect="1" noChangeArrowheads="1"/>
            </p:cNvSpPr>
            <p:nvPr/>
          </p:nvSpPr>
          <p:spPr bwMode="auto">
            <a:xfrm>
              <a:off x="1938" y="173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6" name="Oval 17"/>
            <p:cNvSpPr>
              <a:spLocks noChangeAspect="1" noChangeArrowheads="1"/>
            </p:cNvSpPr>
            <p:nvPr/>
          </p:nvSpPr>
          <p:spPr bwMode="auto">
            <a:xfrm>
              <a:off x="1737" y="181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7" name="Oval 18"/>
            <p:cNvSpPr>
              <a:spLocks noChangeAspect="1" noChangeArrowheads="1"/>
            </p:cNvSpPr>
            <p:nvPr/>
          </p:nvSpPr>
          <p:spPr bwMode="auto">
            <a:xfrm>
              <a:off x="1898" y="177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8" name="Oval 19"/>
            <p:cNvSpPr>
              <a:spLocks noChangeAspect="1" noChangeArrowheads="1"/>
            </p:cNvSpPr>
            <p:nvPr/>
          </p:nvSpPr>
          <p:spPr bwMode="auto">
            <a:xfrm>
              <a:off x="1737" y="2176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09" name="Oval 20"/>
            <p:cNvSpPr>
              <a:spLocks noChangeAspect="1" noChangeArrowheads="1"/>
            </p:cNvSpPr>
            <p:nvPr/>
          </p:nvSpPr>
          <p:spPr bwMode="auto">
            <a:xfrm>
              <a:off x="1737" y="2822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0" name="Oval 21"/>
            <p:cNvSpPr>
              <a:spLocks noChangeAspect="1" noChangeArrowheads="1"/>
            </p:cNvSpPr>
            <p:nvPr/>
          </p:nvSpPr>
          <p:spPr bwMode="auto">
            <a:xfrm>
              <a:off x="1898" y="2862"/>
              <a:ext cx="65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1" name="Oval 22"/>
            <p:cNvSpPr>
              <a:spLocks noChangeAspect="1" noChangeArrowheads="1"/>
            </p:cNvSpPr>
            <p:nvPr/>
          </p:nvSpPr>
          <p:spPr bwMode="auto">
            <a:xfrm>
              <a:off x="1898" y="2862"/>
              <a:ext cx="65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2" name="Oval 23"/>
            <p:cNvSpPr>
              <a:spLocks noChangeAspect="1" noChangeArrowheads="1"/>
            </p:cNvSpPr>
            <p:nvPr/>
          </p:nvSpPr>
          <p:spPr bwMode="auto">
            <a:xfrm>
              <a:off x="2382" y="3185"/>
              <a:ext cx="65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3" name="Oval 24"/>
            <p:cNvSpPr>
              <a:spLocks noChangeAspect="1" noChangeArrowheads="1"/>
            </p:cNvSpPr>
            <p:nvPr/>
          </p:nvSpPr>
          <p:spPr bwMode="auto">
            <a:xfrm>
              <a:off x="1979" y="2822"/>
              <a:ext cx="64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4" name="Oval 25"/>
            <p:cNvSpPr>
              <a:spLocks noChangeAspect="1" noChangeArrowheads="1"/>
            </p:cNvSpPr>
            <p:nvPr/>
          </p:nvSpPr>
          <p:spPr bwMode="auto">
            <a:xfrm>
              <a:off x="1979" y="2862"/>
              <a:ext cx="64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5" name="Oval 26"/>
            <p:cNvSpPr>
              <a:spLocks noChangeAspect="1" noChangeArrowheads="1"/>
            </p:cNvSpPr>
            <p:nvPr/>
          </p:nvSpPr>
          <p:spPr bwMode="auto">
            <a:xfrm>
              <a:off x="1898" y="2822"/>
              <a:ext cx="65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6" name="Oval 27"/>
            <p:cNvSpPr>
              <a:spLocks noChangeAspect="1" noChangeArrowheads="1"/>
            </p:cNvSpPr>
            <p:nvPr/>
          </p:nvSpPr>
          <p:spPr bwMode="auto">
            <a:xfrm>
              <a:off x="1858" y="2862"/>
              <a:ext cx="64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7" name="Oval 28"/>
            <p:cNvSpPr>
              <a:spLocks noChangeAspect="1" noChangeArrowheads="1"/>
            </p:cNvSpPr>
            <p:nvPr/>
          </p:nvSpPr>
          <p:spPr bwMode="auto">
            <a:xfrm>
              <a:off x="1938" y="2822"/>
              <a:ext cx="65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8" name="Oval 29"/>
            <p:cNvSpPr>
              <a:spLocks noChangeAspect="1" noChangeArrowheads="1"/>
            </p:cNvSpPr>
            <p:nvPr/>
          </p:nvSpPr>
          <p:spPr bwMode="auto">
            <a:xfrm>
              <a:off x="2019" y="2862"/>
              <a:ext cx="65" cy="61"/>
            </a:xfrm>
            <a:prstGeom prst="ellipse">
              <a:avLst/>
            </a:prstGeom>
            <a:solidFill>
              <a:srgbClr val="A1083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19" name="Oval 30"/>
            <p:cNvSpPr>
              <a:spLocks noChangeAspect="1" noChangeArrowheads="1"/>
            </p:cNvSpPr>
            <p:nvPr/>
          </p:nvSpPr>
          <p:spPr bwMode="auto">
            <a:xfrm>
              <a:off x="1737" y="1733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2320" name="Oval 31"/>
            <p:cNvSpPr>
              <a:spLocks noChangeAspect="1" noChangeArrowheads="1"/>
            </p:cNvSpPr>
            <p:nvPr/>
          </p:nvSpPr>
          <p:spPr bwMode="auto">
            <a:xfrm>
              <a:off x="1817" y="1289"/>
              <a:ext cx="120" cy="11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</p:grpSp>
      <p:sp>
        <p:nvSpPr>
          <p:cNvPr id="12293" name="Text Box 32"/>
          <p:cNvSpPr txBox="1">
            <a:spLocks noChangeArrowheads="1"/>
          </p:cNvSpPr>
          <p:nvPr/>
        </p:nvSpPr>
        <p:spPr bwMode="auto">
          <a:xfrm>
            <a:off x="4876800" y="1628775"/>
            <a:ext cx="42672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2400">
                <a:solidFill>
                  <a:srgbClr val="000000"/>
                </a:solidFill>
              </a:rPr>
              <a:t>Shape of the distribution changes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fi-FI" sz="24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GB" sz="2400">
                <a:solidFill>
                  <a:srgbClr val="000000"/>
                </a:solidFill>
                <a:sym typeface="Wingdings" pitchFamily="2" charset="2"/>
              </a:rPr>
              <a:t> Surface coating, e.g. greasing</a:t>
            </a:r>
            <a:endParaRPr lang="en-GB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15418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 dirty="0"/>
              <a:t>Collection efficiency</a:t>
            </a:r>
            <a:endParaRPr lang="en-GB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90600" y="1066800"/>
            <a:ext cx="7342188" cy="5270500"/>
            <a:chOff x="624" y="672"/>
            <a:chExt cx="4625" cy="3320"/>
          </a:xfrm>
        </p:grpSpPr>
        <p:sp>
          <p:nvSpPr>
            <p:cNvPr id="11286" name="Rectangle 4"/>
            <p:cNvSpPr>
              <a:spLocks noChangeAspect="1" noChangeArrowheads="1"/>
            </p:cNvSpPr>
            <p:nvPr/>
          </p:nvSpPr>
          <p:spPr bwMode="auto">
            <a:xfrm>
              <a:off x="650" y="672"/>
              <a:ext cx="4599" cy="3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grpSp>
          <p:nvGrpSpPr>
            <p:cNvPr id="11287" name="Group 5"/>
            <p:cNvGrpSpPr>
              <a:grpSpLocks/>
            </p:cNvGrpSpPr>
            <p:nvPr/>
          </p:nvGrpSpPr>
          <p:grpSpPr bwMode="auto">
            <a:xfrm>
              <a:off x="624" y="1080"/>
              <a:ext cx="4396" cy="2788"/>
              <a:chOff x="624" y="1080"/>
              <a:chExt cx="4396" cy="2788"/>
            </a:xfrm>
          </p:grpSpPr>
          <p:grpSp>
            <p:nvGrpSpPr>
              <p:cNvPr id="11288" name="Group 6"/>
              <p:cNvGrpSpPr>
                <a:grpSpLocks/>
              </p:cNvGrpSpPr>
              <p:nvPr/>
            </p:nvGrpSpPr>
            <p:grpSpPr bwMode="auto">
              <a:xfrm>
                <a:off x="624" y="1080"/>
                <a:ext cx="4396" cy="2788"/>
                <a:chOff x="624" y="1080"/>
                <a:chExt cx="4396" cy="2788"/>
              </a:xfrm>
            </p:grpSpPr>
            <p:sp>
              <p:nvSpPr>
                <p:cNvPr id="11290" name="Line 7"/>
                <p:cNvSpPr>
                  <a:spLocks noChangeAspect="1" noChangeShapeType="1"/>
                </p:cNvSpPr>
                <p:nvPr/>
              </p:nvSpPr>
              <p:spPr bwMode="auto">
                <a:xfrm>
                  <a:off x="1022" y="3469"/>
                  <a:ext cx="39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1" name="Line 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317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2" name="Line 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485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3" name="Line 1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615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4" name="Line 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707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5" name="Line 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784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6" name="Line 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85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7" name="Line 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90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8" name="Line 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952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9" name="Line 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002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0" name="Line 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29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1" name="Line 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469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2" name="Line 1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586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3" name="Line 2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679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4" name="Line 2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756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5" name="Line 2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823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6" name="Line 2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88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7" name="Line 2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934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8" name="Line 2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976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9" name="Line 2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27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0" name="Line 2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44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1" name="Line 2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566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2" name="Line 2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62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3" name="Line 3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36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4" name="Line 3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04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5" name="Line 3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57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6" name="Line 3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908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7" name="Line 3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958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8" name="Line 3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46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9" name="Line 3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24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0" name="Line 3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542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1" name="Line 3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33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2" name="Line 3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10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3" name="Line 4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77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4" name="Line 4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37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5" name="Line 4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88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6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931" y="3453"/>
                  <a:ext cx="0" cy="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7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002" y="3444"/>
                  <a:ext cx="0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8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976" y="3444"/>
                  <a:ext cx="0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9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958" y="3444"/>
                  <a:ext cx="0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30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931" y="3444"/>
                  <a:ext cx="0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1331" name="Group 48"/>
                <p:cNvGrpSpPr>
                  <a:grpSpLocks/>
                </p:cNvGrpSpPr>
                <p:nvPr/>
              </p:nvGrpSpPr>
              <p:grpSpPr bwMode="auto">
                <a:xfrm>
                  <a:off x="624" y="1080"/>
                  <a:ext cx="4304" cy="2428"/>
                  <a:chOff x="624" y="1080"/>
                  <a:chExt cx="4304" cy="2428"/>
                </a:xfrm>
              </p:grpSpPr>
              <p:grpSp>
                <p:nvGrpSpPr>
                  <p:cNvPr id="11339" name="Group 4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022" y="1195"/>
                    <a:ext cx="3906" cy="2274"/>
                    <a:chOff x="960" y="3640"/>
                    <a:chExt cx="2435" cy="1523"/>
                  </a:xfrm>
                </p:grpSpPr>
                <p:sp>
                  <p:nvSpPr>
                    <p:cNvPr id="11417" name="Line 5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960" y="3640"/>
                      <a:ext cx="2435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 type="none" w="sm" len="sm"/>
                      <a:tailEnd type="non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1418" name="Line 5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395" y="3640"/>
                      <a:ext cx="0" cy="152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 type="none" w="sm" len="sm"/>
                      <a:tailEnd type="non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1419" name="Line 5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960" y="5163"/>
                      <a:ext cx="2435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 type="none" w="sm" len="sm"/>
                      <a:tailEnd type="non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1420" name="Line 5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960" y="3640"/>
                      <a:ext cx="0" cy="152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 type="none" w="sm" len="sm"/>
                      <a:tailEnd type="non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sp>
                <p:nvSpPr>
                  <p:cNvPr id="11340" name="Line 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195"/>
                    <a:ext cx="0" cy="227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1" name="Line 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469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2" name="Line 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421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3" name="Line 5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377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4" name="Line 5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330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5" name="Line 5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28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6" name="Line 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241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7" name="Line 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194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8" name="Line 6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151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49" name="Line 6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103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0" name="Line 6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062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1" name="Line 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012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2" name="Line 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970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3" name="Line 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923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4" name="Line 6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879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5" name="Line 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832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6" name="Line 7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788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7" name="Line 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742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8" name="Line 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699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59" name="Line 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649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0" name="Line 7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608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1" name="Line 7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560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2" name="Line 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518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3" name="Line 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470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4" name="Line 7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425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5" name="Line 7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381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6" name="Line 8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334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7" name="Line 8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280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8" name="Line 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237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69" name="Line 8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189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0" name="Line 8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14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1" name="Line 8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100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2" name="Line 8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05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3" name="Line 8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007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4" name="Line 8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965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5" name="Line 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918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6" name="Line 9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87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7" name="Line 9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82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8" name="Line 9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783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79" name="Line 9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737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0" name="Line 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694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1" name="Line 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64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2" name="Line 9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602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3" name="Line 9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556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4" name="Line 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513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5" name="Line 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465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6" name="Line 1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422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7" name="Line 10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375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8" name="Line 10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328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89" name="Line 10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284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0" name="Line 1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237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1" name="Line 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195"/>
                    <a:ext cx="1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2" name="Line 1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469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3" name="Line 10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241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4" name="Line 10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3012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5" name="Line 10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788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6" name="Line 1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560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7" name="Line 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327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8" name="Line 1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2100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399" name="Line 11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876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400" name="Line 11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646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401" name="Line 1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422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402" name="Line 1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022" y="1195"/>
                    <a:ext cx="2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403" name="Line 11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1022" y="3453"/>
                    <a:ext cx="0" cy="16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1404" name="Line 1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1022" y="3444"/>
                    <a:ext cx="0" cy="2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grpSp>
                <p:nvGrpSpPr>
                  <p:cNvPr id="11405" name="Group 1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24" y="1080"/>
                    <a:ext cx="332" cy="2428"/>
                    <a:chOff x="712" y="3563"/>
                    <a:chExt cx="207" cy="1626"/>
                  </a:xfrm>
                </p:grpSpPr>
                <p:sp>
                  <p:nvSpPr>
                    <p:cNvPr id="11406" name="Rectangle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75" y="5086"/>
                      <a:ext cx="144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0%</a:t>
                      </a:r>
                    </a:p>
                  </p:txBody>
                </p:sp>
                <p:sp>
                  <p:nvSpPr>
                    <p:cNvPr id="11407" name="Rectangle 1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936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10%</a:t>
                      </a:r>
                    </a:p>
                  </p:txBody>
                </p:sp>
                <p:sp>
                  <p:nvSpPr>
                    <p:cNvPr id="11408" name="Rectangle 1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782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20%</a:t>
                      </a:r>
                    </a:p>
                  </p:txBody>
                </p:sp>
                <p:sp>
                  <p:nvSpPr>
                    <p:cNvPr id="11409" name="Rectangle 1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632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30%</a:t>
                      </a:r>
                    </a:p>
                  </p:txBody>
                </p:sp>
                <p:sp>
                  <p:nvSpPr>
                    <p:cNvPr id="11410" name="Rectangle 1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480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40%</a:t>
                      </a:r>
                    </a:p>
                  </p:txBody>
                </p:sp>
                <p:sp>
                  <p:nvSpPr>
                    <p:cNvPr id="11411" name="Rectangle 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323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50%</a:t>
                      </a:r>
                    </a:p>
                  </p:txBody>
                </p:sp>
                <p:sp>
                  <p:nvSpPr>
                    <p:cNvPr id="11412" name="Rectangle 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170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60%</a:t>
                      </a:r>
                    </a:p>
                  </p:txBody>
                </p:sp>
                <p:sp>
                  <p:nvSpPr>
                    <p:cNvPr id="11413" name="Rectangle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4017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70%</a:t>
                      </a:r>
                    </a:p>
                  </p:txBody>
                </p:sp>
                <p:sp>
                  <p:nvSpPr>
                    <p:cNvPr id="11414" name="Rectangle 1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3867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80%</a:t>
                      </a:r>
                    </a:p>
                  </p:txBody>
                </p:sp>
                <p:sp>
                  <p:nvSpPr>
                    <p:cNvPr id="11415" name="Rectangle 1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43" y="3714"/>
                      <a:ext cx="172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90%</a:t>
                      </a:r>
                    </a:p>
                  </p:txBody>
                </p:sp>
                <p:sp>
                  <p:nvSpPr>
                    <p:cNvPr id="11416" name="Rectangle 1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712" y="3563"/>
                      <a:ext cx="199" cy="1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2075" tIns="46038" rIns="92075" bIns="46038">
                      <a:spAutoFit/>
                    </a:bodyPr>
                    <a:lstStyle/>
                    <a:p>
                      <a:pPr eaLnBrk="0" hangingPunct="0"/>
                      <a:r>
                        <a:rPr lang="en-GB" sz="1000">
                          <a:solidFill>
                            <a:srgbClr val="000000"/>
                          </a:solidFill>
                        </a:rPr>
                        <a:t>100%</a:t>
                      </a:r>
                    </a:p>
                  </p:txBody>
                </p:sp>
              </p:grpSp>
            </p:grpSp>
            <p:grpSp>
              <p:nvGrpSpPr>
                <p:cNvPr id="11332" name="Group 131"/>
                <p:cNvGrpSpPr>
                  <a:grpSpLocks noChangeAspect="1"/>
                </p:cNvGrpSpPr>
                <p:nvPr/>
              </p:nvGrpSpPr>
              <p:grpSpPr bwMode="auto">
                <a:xfrm>
                  <a:off x="842" y="3474"/>
                  <a:ext cx="4178" cy="157"/>
                  <a:chOff x="848" y="5166"/>
                  <a:chExt cx="2604" cy="105"/>
                </a:xfrm>
              </p:grpSpPr>
              <p:sp>
                <p:nvSpPr>
                  <p:cNvPr id="11334" name="Rectangle 1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8" y="5166"/>
                    <a:ext cx="168" cy="1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2075" tIns="46038" rIns="92075" bIns="46038">
                    <a:spAutoFit/>
                  </a:bodyPr>
                  <a:lstStyle/>
                  <a:p>
                    <a:pPr eaLnBrk="0" hangingPunct="0"/>
                    <a:r>
                      <a:rPr lang="en-GB" sz="1000">
                        <a:solidFill>
                          <a:srgbClr val="000000"/>
                        </a:solidFill>
                      </a:rPr>
                      <a:t>0.01</a:t>
                    </a:r>
                  </a:p>
                </p:txBody>
              </p:sp>
              <p:sp>
                <p:nvSpPr>
                  <p:cNvPr id="11335" name="Rectangle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77" y="5166"/>
                    <a:ext cx="141" cy="1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2075" tIns="46038" rIns="92075" bIns="46038">
                    <a:spAutoFit/>
                  </a:bodyPr>
                  <a:lstStyle/>
                  <a:p>
                    <a:pPr eaLnBrk="0" hangingPunct="0"/>
                    <a:r>
                      <a:rPr lang="en-GB" sz="1000">
                        <a:solidFill>
                          <a:srgbClr val="000000"/>
                        </a:solidFill>
                      </a:rPr>
                      <a:t>0.1</a:t>
                    </a:r>
                  </a:p>
                </p:txBody>
              </p:sp>
              <p:sp>
                <p:nvSpPr>
                  <p:cNvPr id="11336" name="Rectangle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99" y="5181"/>
                    <a:ext cx="106" cy="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2075" tIns="46038" rIns="92075" bIns="46038">
                    <a:spAutoFit/>
                  </a:bodyPr>
                  <a:lstStyle/>
                  <a:p>
                    <a:pPr eaLnBrk="0" hangingPunct="0"/>
                    <a:r>
                      <a:rPr lang="en-GB" sz="800">
                        <a:solidFill>
                          <a:srgbClr val="000000"/>
                        </a:solidFill>
                      </a:rPr>
                      <a:t>1.</a:t>
                    </a:r>
                  </a:p>
                </p:txBody>
              </p:sp>
              <p:sp>
                <p:nvSpPr>
                  <p:cNvPr id="11337" name="Rectangle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5" y="5166"/>
                    <a:ext cx="138" cy="1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2075" tIns="46038" rIns="92075" bIns="46038">
                    <a:spAutoFit/>
                  </a:bodyPr>
                  <a:lstStyle/>
                  <a:p>
                    <a:pPr eaLnBrk="0" hangingPunct="0"/>
                    <a:r>
                      <a:rPr lang="en-GB" sz="1000">
                        <a:solidFill>
                          <a:srgbClr val="000000"/>
                        </a:solidFill>
                      </a:rPr>
                      <a:t>10</a:t>
                    </a:r>
                    <a:r>
                      <a:rPr lang="en-GB" sz="800">
                        <a:solidFill>
                          <a:srgbClr val="000000"/>
                        </a:solidFill>
                      </a:rPr>
                      <a:t>.</a:t>
                    </a:r>
                  </a:p>
                </p:txBody>
              </p:sp>
              <p:sp>
                <p:nvSpPr>
                  <p:cNvPr id="11338" name="Rectangle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86" y="5166"/>
                    <a:ext cx="166" cy="1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2075" tIns="46038" rIns="92075" bIns="46038">
                    <a:spAutoFit/>
                  </a:bodyPr>
                  <a:lstStyle/>
                  <a:p>
                    <a:pPr eaLnBrk="0" hangingPunct="0"/>
                    <a:r>
                      <a:rPr lang="en-GB" sz="1000">
                        <a:solidFill>
                          <a:srgbClr val="000000"/>
                        </a:solidFill>
                      </a:rPr>
                      <a:t>100</a:t>
                    </a:r>
                    <a:r>
                      <a:rPr lang="en-GB" sz="800">
                        <a:solidFill>
                          <a:srgbClr val="000000"/>
                        </a:solidFill>
                      </a:rPr>
                      <a:t>.</a:t>
                    </a:r>
                  </a:p>
                </p:txBody>
              </p:sp>
            </p:grpSp>
            <p:sp>
              <p:nvSpPr>
                <p:cNvPr id="11333" name="Rectangle 137"/>
                <p:cNvSpPr>
                  <a:spLocks noChangeAspect="1" noChangeArrowheads="1"/>
                </p:cNvSpPr>
                <p:nvPr/>
              </p:nvSpPr>
              <p:spPr bwMode="auto">
                <a:xfrm>
                  <a:off x="2551" y="3656"/>
                  <a:ext cx="596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/>
                  <a:r>
                    <a:rPr lang="en-GB" sz="1600" b="1">
                      <a:solidFill>
                        <a:srgbClr val="000000"/>
                      </a:solidFill>
                    </a:rPr>
                    <a:t>Dp [µm]</a:t>
                  </a:r>
                </a:p>
              </p:txBody>
            </p:sp>
          </p:grpSp>
          <p:sp>
            <p:nvSpPr>
              <p:cNvPr id="11289" name="Line 138"/>
              <p:cNvSpPr>
                <a:spLocks noChangeAspect="1" noChangeShapeType="1"/>
              </p:cNvSpPr>
              <p:nvPr/>
            </p:nvSpPr>
            <p:spPr bwMode="auto">
              <a:xfrm>
                <a:off x="1022" y="2334"/>
                <a:ext cx="390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Group 139"/>
          <p:cNvGrpSpPr>
            <a:grpSpLocks/>
          </p:cNvGrpSpPr>
          <p:nvPr/>
        </p:nvGrpSpPr>
        <p:grpSpPr bwMode="auto">
          <a:xfrm>
            <a:off x="1981200" y="1905000"/>
            <a:ext cx="5202238" cy="3603625"/>
            <a:chOff x="1248" y="1208"/>
            <a:chExt cx="3277" cy="2270"/>
          </a:xfrm>
        </p:grpSpPr>
        <p:sp>
          <p:nvSpPr>
            <p:cNvPr id="11277" name="Line 140"/>
            <p:cNvSpPr>
              <a:spLocks noChangeAspect="1" noChangeShapeType="1"/>
            </p:cNvSpPr>
            <p:nvPr/>
          </p:nvSpPr>
          <p:spPr bwMode="auto">
            <a:xfrm>
              <a:off x="2264" y="3038"/>
              <a:ext cx="308" cy="2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1278" name="Group 141"/>
            <p:cNvGrpSpPr>
              <a:grpSpLocks/>
            </p:cNvGrpSpPr>
            <p:nvPr/>
          </p:nvGrpSpPr>
          <p:grpSpPr bwMode="auto">
            <a:xfrm>
              <a:off x="1248" y="1208"/>
              <a:ext cx="3277" cy="2270"/>
              <a:chOff x="1248" y="1208"/>
              <a:chExt cx="3277" cy="2270"/>
            </a:xfrm>
          </p:grpSpPr>
          <p:sp>
            <p:nvSpPr>
              <p:cNvPr id="11279" name="Line 142"/>
              <p:cNvSpPr>
                <a:spLocks noChangeAspect="1" noChangeShapeType="1"/>
              </p:cNvSpPr>
              <p:nvPr/>
            </p:nvSpPr>
            <p:spPr bwMode="auto">
              <a:xfrm flipH="1">
                <a:off x="2934" y="1701"/>
                <a:ext cx="40" cy="113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1280" name="Group 143"/>
              <p:cNvGrpSpPr>
                <a:grpSpLocks/>
              </p:cNvGrpSpPr>
              <p:nvPr/>
            </p:nvGrpSpPr>
            <p:grpSpPr bwMode="auto">
              <a:xfrm>
                <a:off x="1248" y="1208"/>
                <a:ext cx="3277" cy="2270"/>
                <a:chOff x="1248" y="1208"/>
                <a:chExt cx="3277" cy="2270"/>
              </a:xfrm>
            </p:grpSpPr>
            <p:sp>
              <p:nvSpPr>
                <p:cNvPr id="11281" name="Arc 144"/>
                <p:cNvSpPr>
                  <a:spLocks noChangeAspect="1"/>
                </p:cNvSpPr>
                <p:nvPr/>
              </p:nvSpPr>
              <p:spPr bwMode="auto">
                <a:xfrm>
                  <a:off x="2408" y="2809"/>
                  <a:ext cx="537" cy="669"/>
                </a:xfrm>
                <a:custGeom>
                  <a:avLst/>
                  <a:gdLst>
                    <a:gd name="T0" fmla="*/ 0 w 21665"/>
                    <a:gd name="T1" fmla="*/ 0 h 21697"/>
                    <a:gd name="T2" fmla="*/ 0 w 21665"/>
                    <a:gd name="T3" fmla="*/ 0 h 21697"/>
                    <a:gd name="T4" fmla="*/ 0 w 21665"/>
                    <a:gd name="T5" fmla="*/ 0 h 21697"/>
                    <a:gd name="T6" fmla="*/ 0 60000 65536"/>
                    <a:gd name="T7" fmla="*/ 0 60000 65536"/>
                    <a:gd name="T8" fmla="*/ 0 60000 65536"/>
                    <a:gd name="T9" fmla="*/ 0 w 21665"/>
                    <a:gd name="T10" fmla="*/ 0 h 21697"/>
                    <a:gd name="T11" fmla="*/ 21665 w 21665"/>
                    <a:gd name="T12" fmla="*/ 21697 h 2169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65" h="21697" fill="none" extrusionOk="0">
                      <a:moveTo>
                        <a:pt x="21664" y="0"/>
                      </a:moveTo>
                      <a:cubicBezTo>
                        <a:pt x="21664" y="32"/>
                        <a:pt x="21665" y="64"/>
                        <a:pt x="21665" y="97"/>
                      </a:cubicBezTo>
                      <a:cubicBezTo>
                        <a:pt x="21665" y="12026"/>
                        <a:pt x="11994" y="21697"/>
                        <a:pt x="65" y="21697"/>
                      </a:cubicBezTo>
                      <a:cubicBezTo>
                        <a:pt x="43" y="21697"/>
                        <a:pt x="21" y="21696"/>
                        <a:pt x="0" y="21696"/>
                      </a:cubicBezTo>
                    </a:path>
                    <a:path w="21665" h="21697" stroke="0" extrusionOk="0">
                      <a:moveTo>
                        <a:pt x="21664" y="0"/>
                      </a:moveTo>
                      <a:cubicBezTo>
                        <a:pt x="21664" y="32"/>
                        <a:pt x="21665" y="64"/>
                        <a:pt x="21665" y="97"/>
                      </a:cubicBezTo>
                      <a:cubicBezTo>
                        <a:pt x="21665" y="12026"/>
                        <a:pt x="11994" y="21697"/>
                        <a:pt x="65" y="21697"/>
                      </a:cubicBezTo>
                      <a:cubicBezTo>
                        <a:pt x="43" y="21697"/>
                        <a:pt x="21" y="21696"/>
                        <a:pt x="0" y="21696"/>
                      </a:cubicBezTo>
                      <a:lnTo>
                        <a:pt x="65" y="97"/>
                      </a:lnTo>
                      <a:lnTo>
                        <a:pt x="21664" y="0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82" name="Arc 145"/>
                <p:cNvSpPr>
                  <a:spLocks noChangeAspect="1"/>
                </p:cNvSpPr>
                <p:nvPr/>
              </p:nvSpPr>
              <p:spPr bwMode="auto">
                <a:xfrm>
                  <a:off x="2984" y="1208"/>
                  <a:ext cx="515" cy="49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21469"/>
                      </a:moveTo>
                      <a:cubicBezTo>
                        <a:pt x="72" y="9643"/>
                        <a:pt x="9640" y="73"/>
                        <a:pt x="21466" y="0"/>
                      </a:cubicBezTo>
                    </a:path>
                    <a:path w="21600" h="21600" stroke="0" extrusionOk="0">
                      <a:moveTo>
                        <a:pt x="0" y="21469"/>
                      </a:moveTo>
                      <a:cubicBezTo>
                        <a:pt x="72" y="9643"/>
                        <a:pt x="9640" y="73"/>
                        <a:pt x="21466" y="0"/>
                      </a:cubicBezTo>
                      <a:lnTo>
                        <a:pt x="21600" y="21600"/>
                      </a:lnTo>
                      <a:lnTo>
                        <a:pt x="0" y="21469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83" name="Text Box 14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881" y="1702"/>
                  <a:ext cx="644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r>
                    <a:rPr lang="en-GB" b="1">
                      <a:solidFill>
                        <a:srgbClr val="000000"/>
                      </a:solidFill>
                    </a:rPr>
                    <a:t>Bounce</a:t>
                  </a:r>
                  <a:endParaRPr lang="en-GB" b="1">
                    <a:solidFill>
                      <a:srgbClr val="000000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11284" name="Text Box 14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48" y="2640"/>
                  <a:ext cx="1020" cy="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r>
                    <a:rPr lang="en-GB" b="1">
                      <a:solidFill>
                        <a:srgbClr val="000000"/>
                      </a:solidFill>
                    </a:rPr>
                    <a:t>Interception, </a:t>
                  </a:r>
                </a:p>
                <a:p>
                  <a:r>
                    <a:rPr lang="en-GB" b="1">
                      <a:solidFill>
                        <a:srgbClr val="000000"/>
                      </a:solidFill>
                    </a:rPr>
                    <a:t>diffusion</a:t>
                  </a:r>
                  <a:endParaRPr lang="en-GB" b="1">
                    <a:solidFill>
                      <a:srgbClr val="000000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11285" name="Line 14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188" y="1389"/>
                  <a:ext cx="693" cy="35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2" name="Group 149"/>
          <p:cNvGrpSpPr>
            <a:grpSpLocks/>
          </p:cNvGrpSpPr>
          <p:nvPr/>
        </p:nvGrpSpPr>
        <p:grpSpPr bwMode="auto">
          <a:xfrm>
            <a:off x="2778125" y="1897063"/>
            <a:ext cx="2852738" cy="3609975"/>
            <a:chOff x="1750" y="1195"/>
            <a:chExt cx="1797" cy="2274"/>
          </a:xfrm>
        </p:grpSpPr>
        <p:sp>
          <p:nvSpPr>
            <p:cNvPr id="11272" name="Rectangle 150"/>
            <p:cNvSpPr>
              <a:spLocks noChangeAspect="1" noChangeArrowheads="1"/>
            </p:cNvSpPr>
            <p:nvPr/>
          </p:nvSpPr>
          <p:spPr bwMode="auto">
            <a:xfrm>
              <a:off x="1750" y="1269"/>
              <a:ext cx="86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GB" b="1">
                  <a:solidFill>
                    <a:srgbClr val="000000"/>
                  </a:solidFill>
                </a:rPr>
                <a:t>Ideal curve</a:t>
              </a:r>
              <a:endParaRPr lang="en-GB" b="1">
                <a:solidFill>
                  <a:srgbClr val="000000"/>
                </a:solidFill>
                <a:latin typeface="Technical" pitchFamily="2" charset="0"/>
              </a:endParaRPr>
            </a:p>
          </p:txBody>
        </p:sp>
        <p:sp>
          <p:nvSpPr>
            <p:cNvPr id="11273" name="Line 151"/>
            <p:cNvSpPr>
              <a:spLocks noChangeAspect="1" noChangeShapeType="1"/>
            </p:cNvSpPr>
            <p:nvPr/>
          </p:nvSpPr>
          <p:spPr bwMode="auto">
            <a:xfrm>
              <a:off x="2562" y="1366"/>
              <a:ext cx="385" cy="69"/>
            </a:xfrm>
            <a:prstGeom prst="line">
              <a:avLst/>
            </a:prstGeom>
            <a:noFill/>
            <a:ln w="12700">
              <a:solidFill>
                <a:srgbClr val="FC0128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274" name="Line 152"/>
            <p:cNvSpPr>
              <a:spLocks noChangeAspect="1" noChangeShapeType="1"/>
            </p:cNvSpPr>
            <p:nvPr/>
          </p:nvSpPr>
          <p:spPr bwMode="auto">
            <a:xfrm>
              <a:off x="2958" y="1195"/>
              <a:ext cx="0" cy="2270"/>
            </a:xfrm>
            <a:prstGeom prst="line">
              <a:avLst/>
            </a:prstGeom>
            <a:noFill/>
            <a:ln w="25400">
              <a:solidFill>
                <a:srgbClr val="FC0128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275" name="Line 153"/>
            <p:cNvSpPr>
              <a:spLocks noChangeShapeType="1"/>
            </p:cNvSpPr>
            <p:nvPr/>
          </p:nvSpPr>
          <p:spPr bwMode="auto">
            <a:xfrm>
              <a:off x="2369" y="3469"/>
              <a:ext cx="589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276" name="Line 154"/>
            <p:cNvSpPr>
              <a:spLocks noChangeShapeType="1"/>
            </p:cNvSpPr>
            <p:nvPr/>
          </p:nvSpPr>
          <p:spPr bwMode="auto">
            <a:xfrm>
              <a:off x="2958" y="1195"/>
              <a:ext cx="589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Text Box 155"/>
          <p:cNvSpPr txBox="1">
            <a:spLocks noChangeArrowheads="1"/>
          </p:cNvSpPr>
          <p:nvPr/>
        </p:nvSpPr>
        <p:spPr bwMode="auto">
          <a:xfrm>
            <a:off x="1763713" y="1196975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i-FI" sz="2400">
                <a:solidFill>
                  <a:srgbClr val="000000"/>
                </a:solidFill>
              </a:rPr>
              <a:t>The sharper the better</a:t>
            </a:r>
            <a:endParaRPr lang="en-GB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74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D50 -cutdiameter</a:t>
            </a:r>
            <a:endParaRPr lang="en-GB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7924800" cy="5257800"/>
          </a:xfrm>
          <a:noFill/>
        </p:spPr>
        <p:txBody>
          <a:bodyPr/>
          <a:lstStyle/>
          <a:p>
            <a:pPr eaLnBrk="1" hangingPunct="1"/>
            <a:r>
              <a:rPr lang="fi-FI"/>
              <a:t>D50% (=cut size)</a:t>
            </a:r>
          </a:p>
          <a:p>
            <a:pPr lvl="1" eaLnBrk="1" hangingPunct="1"/>
            <a:r>
              <a:rPr lang="fi-FI"/>
              <a:t>50% of particles are collected</a:t>
            </a:r>
          </a:p>
          <a:p>
            <a:pPr lvl="1" eaLnBrk="1" hangingPunct="1"/>
            <a:r>
              <a:rPr lang="fi-FI"/>
              <a:t>corresponding to Stk50%</a:t>
            </a:r>
            <a:endParaRPr lang="en-GB"/>
          </a:p>
          <a:p>
            <a:pPr eaLnBrk="1" hangingPunct="1"/>
            <a:endParaRPr lang="en-GB"/>
          </a:p>
        </p:txBody>
      </p:sp>
      <p:sp>
        <p:nvSpPr>
          <p:cNvPr id="14341" name="Rectangle 4"/>
          <p:cNvSpPr>
            <a:spLocks noChangeAspect="1" noChangeArrowheads="1"/>
          </p:cNvSpPr>
          <p:nvPr/>
        </p:nvSpPr>
        <p:spPr bwMode="auto">
          <a:xfrm>
            <a:off x="1254125" y="2057400"/>
            <a:ext cx="6202363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14342" name="Rectangle 5"/>
          <p:cNvSpPr>
            <a:spLocks noChangeAspect="1" noChangeArrowheads="1"/>
          </p:cNvSpPr>
          <p:nvPr/>
        </p:nvSpPr>
        <p:spPr bwMode="auto">
          <a:xfrm>
            <a:off x="3081338" y="2198688"/>
            <a:ext cx="184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endParaRPr lang="fi-FI" sz="1600" b="1">
              <a:solidFill>
                <a:srgbClr val="000000"/>
              </a:solidFill>
            </a:endParaRPr>
          </a:p>
        </p:txBody>
      </p:sp>
      <p:grpSp>
        <p:nvGrpSpPr>
          <p:cNvPr id="14343" name="Group 149"/>
          <p:cNvGrpSpPr>
            <a:grpSpLocks noChangeAspect="1"/>
          </p:cNvGrpSpPr>
          <p:nvPr/>
        </p:nvGrpSpPr>
        <p:grpSpPr bwMode="auto">
          <a:xfrm>
            <a:off x="1619250" y="2852738"/>
            <a:ext cx="5432425" cy="3460750"/>
            <a:chOff x="768" y="1642"/>
            <a:chExt cx="3804" cy="2423"/>
          </a:xfrm>
        </p:grpSpPr>
        <p:sp>
          <p:nvSpPr>
            <p:cNvPr id="14344" name="Rectangle 136"/>
            <p:cNvSpPr>
              <a:spLocks noChangeAspect="1" noChangeArrowheads="1"/>
            </p:cNvSpPr>
            <p:nvPr/>
          </p:nvSpPr>
          <p:spPr bwMode="auto">
            <a:xfrm>
              <a:off x="2405" y="3830"/>
              <a:ext cx="663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GB" sz="1600" b="1">
                  <a:solidFill>
                    <a:srgbClr val="000000"/>
                  </a:solidFill>
                </a:rPr>
                <a:t>Dp [µm]</a:t>
              </a:r>
            </a:p>
          </p:txBody>
        </p:sp>
        <p:grpSp>
          <p:nvGrpSpPr>
            <p:cNvPr id="14345" name="Group 7"/>
            <p:cNvGrpSpPr>
              <a:grpSpLocks noChangeAspect="1"/>
            </p:cNvGrpSpPr>
            <p:nvPr/>
          </p:nvGrpSpPr>
          <p:grpSpPr bwMode="auto">
            <a:xfrm>
              <a:off x="1106" y="1740"/>
              <a:ext cx="3318" cy="1933"/>
              <a:chOff x="960" y="3640"/>
              <a:chExt cx="2435" cy="1523"/>
            </a:xfrm>
          </p:grpSpPr>
          <p:sp>
            <p:nvSpPr>
              <p:cNvPr id="14481" name="Line 8"/>
              <p:cNvSpPr>
                <a:spLocks noChangeAspect="1" noChangeShapeType="1"/>
              </p:cNvSpPr>
              <p:nvPr/>
            </p:nvSpPr>
            <p:spPr bwMode="auto">
              <a:xfrm>
                <a:off x="960" y="3640"/>
                <a:ext cx="2435" cy="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2" name="Line 9"/>
              <p:cNvSpPr>
                <a:spLocks noChangeAspect="1" noChangeShapeType="1"/>
              </p:cNvSpPr>
              <p:nvPr/>
            </p:nvSpPr>
            <p:spPr bwMode="auto">
              <a:xfrm>
                <a:off x="3395" y="3640"/>
                <a:ext cx="0" cy="1523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3" name="Line 10"/>
              <p:cNvSpPr>
                <a:spLocks noChangeAspect="1" noChangeShapeType="1"/>
              </p:cNvSpPr>
              <p:nvPr/>
            </p:nvSpPr>
            <p:spPr bwMode="auto">
              <a:xfrm flipH="1">
                <a:off x="960" y="5163"/>
                <a:ext cx="2435" cy="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4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960" y="3640"/>
                <a:ext cx="0" cy="1523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346" name="Line 12"/>
            <p:cNvSpPr>
              <a:spLocks noChangeAspect="1" noChangeShapeType="1"/>
            </p:cNvSpPr>
            <p:nvPr/>
          </p:nvSpPr>
          <p:spPr bwMode="auto">
            <a:xfrm>
              <a:off x="1106" y="1740"/>
              <a:ext cx="0" cy="19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47" name="Line 13"/>
            <p:cNvSpPr>
              <a:spLocks noChangeAspect="1" noChangeShapeType="1"/>
            </p:cNvSpPr>
            <p:nvPr/>
          </p:nvSpPr>
          <p:spPr bwMode="auto">
            <a:xfrm>
              <a:off x="1106" y="367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48" name="Line 14"/>
            <p:cNvSpPr>
              <a:spLocks noChangeAspect="1" noChangeShapeType="1"/>
            </p:cNvSpPr>
            <p:nvPr/>
          </p:nvSpPr>
          <p:spPr bwMode="auto">
            <a:xfrm>
              <a:off x="1106" y="363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49" name="Line 15"/>
            <p:cNvSpPr>
              <a:spLocks noChangeAspect="1" noChangeShapeType="1"/>
            </p:cNvSpPr>
            <p:nvPr/>
          </p:nvSpPr>
          <p:spPr bwMode="auto">
            <a:xfrm>
              <a:off x="1106" y="359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0" name="Line 16"/>
            <p:cNvSpPr>
              <a:spLocks noChangeAspect="1" noChangeShapeType="1"/>
            </p:cNvSpPr>
            <p:nvPr/>
          </p:nvSpPr>
          <p:spPr bwMode="auto">
            <a:xfrm>
              <a:off x="1106" y="3555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1" name="Line 17"/>
            <p:cNvSpPr>
              <a:spLocks noChangeAspect="1" noChangeShapeType="1"/>
            </p:cNvSpPr>
            <p:nvPr/>
          </p:nvSpPr>
          <p:spPr bwMode="auto">
            <a:xfrm>
              <a:off x="1106" y="351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2" name="Line 18"/>
            <p:cNvSpPr>
              <a:spLocks noChangeAspect="1" noChangeShapeType="1"/>
            </p:cNvSpPr>
            <p:nvPr/>
          </p:nvSpPr>
          <p:spPr bwMode="auto">
            <a:xfrm>
              <a:off x="1106" y="3479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3" name="Line 19"/>
            <p:cNvSpPr>
              <a:spLocks noChangeAspect="1" noChangeShapeType="1"/>
            </p:cNvSpPr>
            <p:nvPr/>
          </p:nvSpPr>
          <p:spPr bwMode="auto">
            <a:xfrm>
              <a:off x="1106" y="3439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4" name="Line 20"/>
            <p:cNvSpPr>
              <a:spLocks noChangeAspect="1" noChangeShapeType="1"/>
            </p:cNvSpPr>
            <p:nvPr/>
          </p:nvSpPr>
          <p:spPr bwMode="auto">
            <a:xfrm>
              <a:off x="1106" y="340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5" name="Line 21"/>
            <p:cNvSpPr>
              <a:spLocks noChangeAspect="1" noChangeShapeType="1"/>
            </p:cNvSpPr>
            <p:nvPr/>
          </p:nvSpPr>
          <p:spPr bwMode="auto">
            <a:xfrm>
              <a:off x="1106" y="336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6" name="Line 22"/>
            <p:cNvSpPr>
              <a:spLocks noChangeAspect="1" noChangeShapeType="1"/>
            </p:cNvSpPr>
            <p:nvPr/>
          </p:nvSpPr>
          <p:spPr bwMode="auto">
            <a:xfrm>
              <a:off x="1106" y="332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7" name="Line 23"/>
            <p:cNvSpPr>
              <a:spLocks noChangeAspect="1" noChangeShapeType="1"/>
            </p:cNvSpPr>
            <p:nvPr/>
          </p:nvSpPr>
          <p:spPr bwMode="auto">
            <a:xfrm>
              <a:off x="1106" y="3285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8" name="Line 24"/>
            <p:cNvSpPr>
              <a:spLocks noChangeAspect="1" noChangeShapeType="1"/>
            </p:cNvSpPr>
            <p:nvPr/>
          </p:nvSpPr>
          <p:spPr bwMode="auto">
            <a:xfrm>
              <a:off x="1106" y="3249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59" name="Line 25"/>
            <p:cNvSpPr>
              <a:spLocks noChangeAspect="1" noChangeShapeType="1"/>
            </p:cNvSpPr>
            <p:nvPr/>
          </p:nvSpPr>
          <p:spPr bwMode="auto">
            <a:xfrm>
              <a:off x="1106" y="320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0" name="Line 26"/>
            <p:cNvSpPr>
              <a:spLocks noChangeAspect="1" noChangeShapeType="1"/>
            </p:cNvSpPr>
            <p:nvPr/>
          </p:nvSpPr>
          <p:spPr bwMode="auto">
            <a:xfrm>
              <a:off x="1106" y="317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1" name="Line 27"/>
            <p:cNvSpPr>
              <a:spLocks noChangeAspect="1" noChangeShapeType="1"/>
            </p:cNvSpPr>
            <p:nvPr/>
          </p:nvSpPr>
          <p:spPr bwMode="auto">
            <a:xfrm>
              <a:off x="1106" y="3131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2" name="Line 28"/>
            <p:cNvSpPr>
              <a:spLocks noChangeAspect="1" noChangeShapeType="1"/>
            </p:cNvSpPr>
            <p:nvPr/>
          </p:nvSpPr>
          <p:spPr bwMode="auto">
            <a:xfrm>
              <a:off x="1106" y="309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3" name="Line 29"/>
            <p:cNvSpPr>
              <a:spLocks noChangeAspect="1" noChangeShapeType="1"/>
            </p:cNvSpPr>
            <p:nvPr/>
          </p:nvSpPr>
          <p:spPr bwMode="auto">
            <a:xfrm>
              <a:off x="1106" y="3055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4" name="Line 30"/>
            <p:cNvSpPr>
              <a:spLocks noChangeAspect="1" noChangeShapeType="1"/>
            </p:cNvSpPr>
            <p:nvPr/>
          </p:nvSpPr>
          <p:spPr bwMode="auto">
            <a:xfrm>
              <a:off x="1106" y="301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5" name="Line 31"/>
            <p:cNvSpPr>
              <a:spLocks noChangeAspect="1" noChangeShapeType="1"/>
            </p:cNvSpPr>
            <p:nvPr/>
          </p:nvSpPr>
          <p:spPr bwMode="auto">
            <a:xfrm>
              <a:off x="1106" y="297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6" name="Line 32"/>
            <p:cNvSpPr>
              <a:spLocks noChangeAspect="1" noChangeShapeType="1"/>
            </p:cNvSpPr>
            <p:nvPr/>
          </p:nvSpPr>
          <p:spPr bwMode="auto">
            <a:xfrm>
              <a:off x="1106" y="2941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7" name="Line 33"/>
            <p:cNvSpPr>
              <a:spLocks noChangeAspect="1" noChangeShapeType="1"/>
            </p:cNvSpPr>
            <p:nvPr/>
          </p:nvSpPr>
          <p:spPr bwMode="auto">
            <a:xfrm>
              <a:off x="1106" y="2900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8" name="Line 34"/>
            <p:cNvSpPr>
              <a:spLocks noChangeAspect="1" noChangeShapeType="1"/>
            </p:cNvSpPr>
            <p:nvPr/>
          </p:nvSpPr>
          <p:spPr bwMode="auto">
            <a:xfrm>
              <a:off x="1106" y="286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69" name="Line 35"/>
            <p:cNvSpPr>
              <a:spLocks noChangeAspect="1" noChangeShapeType="1"/>
            </p:cNvSpPr>
            <p:nvPr/>
          </p:nvSpPr>
          <p:spPr bwMode="auto">
            <a:xfrm>
              <a:off x="1106" y="282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0" name="Line 36"/>
            <p:cNvSpPr>
              <a:spLocks noChangeAspect="1" noChangeShapeType="1"/>
            </p:cNvSpPr>
            <p:nvPr/>
          </p:nvSpPr>
          <p:spPr bwMode="auto">
            <a:xfrm>
              <a:off x="1106" y="278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1" name="Line 37"/>
            <p:cNvSpPr>
              <a:spLocks noChangeAspect="1" noChangeShapeType="1"/>
            </p:cNvSpPr>
            <p:nvPr/>
          </p:nvSpPr>
          <p:spPr bwMode="auto">
            <a:xfrm>
              <a:off x="1106" y="27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2" name="Line 38"/>
            <p:cNvSpPr>
              <a:spLocks noChangeAspect="1" noChangeShapeType="1"/>
            </p:cNvSpPr>
            <p:nvPr/>
          </p:nvSpPr>
          <p:spPr bwMode="auto">
            <a:xfrm>
              <a:off x="1106" y="270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3" name="Line 39"/>
            <p:cNvSpPr>
              <a:spLocks noChangeAspect="1" noChangeShapeType="1"/>
            </p:cNvSpPr>
            <p:nvPr/>
          </p:nvSpPr>
          <p:spPr bwMode="auto">
            <a:xfrm>
              <a:off x="1106" y="266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4" name="Line 40"/>
            <p:cNvSpPr>
              <a:spLocks noChangeAspect="1" noChangeShapeType="1"/>
            </p:cNvSpPr>
            <p:nvPr/>
          </p:nvSpPr>
          <p:spPr bwMode="auto">
            <a:xfrm>
              <a:off x="1106" y="262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5" name="Line 41"/>
            <p:cNvSpPr>
              <a:spLocks noChangeAspect="1" noChangeShapeType="1"/>
            </p:cNvSpPr>
            <p:nvPr/>
          </p:nvSpPr>
          <p:spPr bwMode="auto">
            <a:xfrm>
              <a:off x="1106" y="2585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6" name="Line 42"/>
            <p:cNvSpPr>
              <a:spLocks noChangeAspect="1" noChangeShapeType="1"/>
            </p:cNvSpPr>
            <p:nvPr/>
          </p:nvSpPr>
          <p:spPr bwMode="auto">
            <a:xfrm>
              <a:off x="1106" y="2549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7" name="Line 43"/>
            <p:cNvSpPr>
              <a:spLocks noChangeAspect="1" noChangeShapeType="1"/>
            </p:cNvSpPr>
            <p:nvPr/>
          </p:nvSpPr>
          <p:spPr bwMode="auto">
            <a:xfrm>
              <a:off x="1106" y="2509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8" name="Line 44"/>
            <p:cNvSpPr>
              <a:spLocks noChangeAspect="1" noChangeShapeType="1"/>
            </p:cNvSpPr>
            <p:nvPr/>
          </p:nvSpPr>
          <p:spPr bwMode="auto">
            <a:xfrm>
              <a:off x="1106" y="247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79" name="Line 45"/>
            <p:cNvSpPr>
              <a:spLocks noChangeAspect="1" noChangeShapeType="1"/>
            </p:cNvSpPr>
            <p:nvPr/>
          </p:nvSpPr>
          <p:spPr bwMode="auto">
            <a:xfrm>
              <a:off x="1106" y="2430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0" name="Line 46"/>
            <p:cNvSpPr>
              <a:spLocks noChangeAspect="1" noChangeShapeType="1"/>
            </p:cNvSpPr>
            <p:nvPr/>
          </p:nvSpPr>
          <p:spPr bwMode="auto">
            <a:xfrm>
              <a:off x="1106" y="2395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1" name="Line 47"/>
            <p:cNvSpPr>
              <a:spLocks noChangeAspect="1" noChangeShapeType="1"/>
            </p:cNvSpPr>
            <p:nvPr/>
          </p:nvSpPr>
          <p:spPr bwMode="auto">
            <a:xfrm>
              <a:off x="1106" y="235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2" name="Line 48"/>
            <p:cNvSpPr>
              <a:spLocks noChangeAspect="1" noChangeShapeType="1"/>
            </p:cNvSpPr>
            <p:nvPr/>
          </p:nvSpPr>
          <p:spPr bwMode="auto">
            <a:xfrm>
              <a:off x="1106" y="2319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3" name="Line 49"/>
            <p:cNvSpPr>
              <a:spLocks noChangeAspect="1" noChangeShapeType="1"/>
            </p:cNvSpPr>
            <p:nvPr/>
          </p:nvSpPr>
          <p:spPr bwMode="auto">
            <a:xfrm>
              <a:off x="1106" y="227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4" name="Line 50"/>
            <p:cNvSpPr>
              <a:spLocks noChangeAspect="1" noChangeShapeType="1"/>
            </p:cNvSpPr>
            <p:nvPr/>
          </p:nvSpPr>
          <p:spPr bwMode="auto">
            <a:xfrm>
              <a:off x="1106" y="2240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5" name="Line 51"/>
            <p:cNvSpPr>
              <a:spLocks noChangeAspect="1" noChangeShapeType="1"/>
            </p:cNvSpPr>
            <p:nvPr/>
          </p:nvSpPr>
          <p:spPr bwMode="auto">
            <a:xfrm>
              <a:off x="1106" y="2201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6" name="Line 52"/>
            <p:cNvSpPr>
              <a:spLocks noChangeAspect="1" noChangeShapeType="1"/>
            </p:cNvSpPr>
            <p:nvPr/>
          </p:nvSpPr>
          <p:spPr bwMode="auto">
            <a:xfrm>
              <a:off x="1106" y="216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7" name="Line 53"/>
            <p:cNvSpPr>
              <a:spLocks noChangeAspect="1" noChangeShapeType="1"/>
            </p:cNvSpPr>
            <p:nvPr/>
          </p:nvSpPr>
          <p:spPr bwMode="auto">
            <a:xfrm>
              <a:off x="1106" y="212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8" name="Line 54"/>
            <p:cNvSpPr>
              <a:spLocks noChangeAspect="1" noChangeShapeType="1"/>
            </p:cNvSpPr>
            <p:nvPr/>
          </p:nvSpPr>
          <p:spPr bwMode="auto">
            <a:xfrm>
              <a:off x="1106" y="208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89" name="Line 55"/>
            <p:cNvSpPr>
              <a:spLocks noChangeAspect="1" noChangeShapeType="1"/>
            </p:cNvSpPr>
            <p:nvPr/>
          </p:nvSpPr>
          <p:spPr bwMode="auto">
            <a:xfrm>
              <a:off x="1106" y="20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0" name="Line 56"/>
            <p:cNvSpPr>
              <a:spLocks noChangeAspect="1" noChangeShapeType="1"/>
            </p:cNvSpPr>
            <p:nvPr/>
          </p:nvSpPr>
          <p:spPr bwMode="auto">
            <a:xfrm>
              <a:off x="1106" y="2010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1" name="Line 57"/>
            <p:cNvSpPr>
              <a:spLocks noChangeAspect="1" noChangeShapeType="1"/>
            </p:cNvSpPr>
            <p:nvPr/>
          </p:nvSpPr>
          <p:spPr bwMode="auto">
            <a:xfrm>
              <a:off x="1106" y="1970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2" name="Line 58"/>
            <p:cNvSpPr>
              <a:spLocks noChangeAspect="1" noChangeShapeType="1"/>
            </p:cNvSpPr>
            <p:nvPr/>
          </p:nvSpPr>
          <p:spPr bwMode="auto">
            <a:xfrm>
              <a:off x="1106" y="193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3" name="Line 59"/>
            <p:cNvSpPr>
              <a:spLocks noChangeAspect="1" noChangeShapeType="1"/>
            </p:cNvSpPr>
            <p:nvPr/>
          </p:nvSpPr>
          <p:spPr bwMode="auto">
            <a:xfrm>
              <a:off x="1106" y="1894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4" name="Line 60"/>
            <p:cNvSpPr>
              <a:spLocks noChangeAspect="1" noChangeShapeType="1"/>
            </p:cNvSpPr>
            <p:nvPr/>
          </p:nvSpPr>
          <p:spPr bwMode="auto">
            <a:xfrm>
              <a:off x="1106" y="185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5" name="Line 61"/>
            <p:cNvSpPr>
              <a:spLocks noChangeAspect="1" noChangeShapeType="1"/>
            </p:cNvSpPr>
            <p:nvPr/>
          </p:nvSpPr>
          <p:spPr bwMode="auto">
            <a:xfrm>
              <a:off x="1106" y="181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6" name="Line 62"/>
            <p:cNvSpPr>
              <a:spLocks noChangeAspect="1" noChangeShapeType="1"/>
            </p:cNvSpPr>
            <p:nvPr/>
          </p:nvSpPr>
          <p:spPr bwMode="auto">
            <a:xfrm>
              <a:off x="1106" y="177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7" name="Line 63"/>
            <p:cNvSpPr>
              <a:spLocks noChangeAspect="1" noChangeShapeType="1"/>
            </p:cNvSpPr>
            <p:nvPr/>
          </p:nvSpPr>
          <p:spPr bwMode="auto">
            <a:xfrm>
              <a:off x="1106" y="1740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8" name="Line 64"/>
            <p:cNvSpPr>
              <a:spLocks noChangeAspect="1" noChangeShapeType="1"/>
            </p:cNvSpPr>
            <p:nvPr/>
          </p:nvSpPr>
          <p:spPr bwMode="auto">
            <a:xfrm>
              <a:off x="1106" y="3673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399" name="Line 65"/>
            <p:cNvSpPr>
              <a:spLocks noChangeAspect="1" noChangeShapeType="1"/>
            </p:cNvSpPr>
            <p:nvPr/>
          </p:nvSpPr>
          <p:spPr bwMode="auto">
            <a:xfrm>
              <a:off x="1106" y="3479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0" name="Line 66"/>
            <p:cNvSpPr>
              <a:spLocks noChangeAspect="1" noChangeShapeType="1"/>
            </p:cNvSpPr>
            <p:nvPr/>
          </p:nvSpPr>
          <p:spPr bwMode="auto">
            <a:xfrm>
              <a:off x="1106" y="3285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1" name="Line 67"/>
            <p:cNvSpPr>
              <a:spLocks noChangeAspect="1" noChangeShapeType="1"/>
            </p:cNvSpPr>
            <p:nvPr/>
          </p:nvSpPr>
          <p:spPr bwMode="auto">
            <a:xfrm>
              <a:off x="1106" y="3094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2" name="Line 68"/>
            <p:cNvSpPr>
              <a:spLocks noChangeAspect="1" noChangeShapeType="1"/>
            </p:cNvSpPr>
            <p:nvPr/>
          </p:nvSpPr>
          <p:spPr bwMode="auto">
            <a:xfrm>
              <a:off x="1106" y="2900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3" name="Line 69"/>
            <p:cNvSpPr>
              <a:spLocks noChangeAspect="1" noChangeShapeType="1"/>
            </p:cNvSpPr>
            <p:nvPr/>
          </p:nvSpPr>
          <p:spPr bwMode="auto">
            <a:xfrm>
              <a:off x="1106" y="2702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4" name="Line 70"/>
            <p:cNvSpPr>
              <a:spLocks noChangeAspect="1" noChangeShapeType="1"/>
            </p:cNvSpPr>
            <p:nvPr/>
          </p:nvSpPr>
          <p:spPr bwMode="auto">
            <a:xfrm>
              <a:off x="1106" y="2509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5" name="Line 71"/>
            <p:cNvSpPr>
              <a:spLocks noChangeAspect="1" noChangeShapeType="1"/>
            </p:cNvSpPr>
            <p:nvPr/>
          </p:nvSpPr>
          <p:spPr bwMode="auto">
            <a:xfrm>
              <a:off x="1106" y="2319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6" name="Line 72"/>
            <p:cNvSpPr>
              <a:spLocks noChangeAspect="1" noChangeShapeType="1"/>
            </p:cNvSpPr>
            <p:nvPr/>
          </p:nvSpPr>
          <p:spPr bwMode="auto">
            <a:xfrm>
              <a:off x="1106" y="2123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7" name="Line 73"/>
            <p:cNvSpPr>
              <a:spLocks noChangeAspect="1" noChangeShapeType="1"/>
            </p:cNvSpPr>
            <p:nvPr/>
          </p:nvSpPr>
          <p:spPr bwMode="auto">
            <a:xfrm>
              <a:off x="1106" y="1933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8" name="Line 74"/>
            <p:cNvSpPr>
              <a:spLocks noChangeAspect="1" noChangeShapeType="1"/>
            </p:cNvSpPr>
            <p:nvPr/>
          </p:nvSpPr>
          <p:spPr bwMode="auto">
            <a:xfrm>
              <a:off x="1106" y="1740"/>
              <a:ext cx="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09" name="Line 75"/>
            <p:cNvSpPr>
              <a:spLocks noChangeAspect="1" noChangeShapeType="1"/>
            </p:cNvSpPr>
            <p:nvPr/>
          </p:nvSpPr>
          <p:spPr bwMode="auto">
            <a:xfrm>
              <a:off x="1106" y="3673"/>
              <a:ext cx="331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0" name="Line 76"/>
            <p:cNvSpPr>
              <a:spLocks noChangeAspect="1" noChangeShapeType="1"/>
            </p:cNvSpPr>
            <p:nvPr/>
          </p:nvSpPr>
          <p:spPr bwMode="auto">
            <a:xfrm flipV="1">
              <a:off x="1106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1" name="Line 77"/>
            <p:cNvSpPr>
              <a:spLocks noChangeAspect="1" noChangeShapeType="1"/>
            </p:cNvSpPr>
            <p:nvPr/>
          </p:nvSpPr>
          <p:spPr bwMode="auto">
            <a:xfrm flipV="1">
              <a:off x="1357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2" name="Line 78"/>
            <p:cNvSpPr>
              <a:spLocks noChangeAspect="1" noChangeShapeType="1"/>
            </p:cNvSpPr>
            <p:nvPr/>
          </p:nvSpPr>
          <p:spPr bwMode="auto">
            <a:xfrm flipV="1">
              <a:off x="1500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3" name="Line 79"/>
            <p:cNvSpPr>
              <a:spLocks noChangeAspect="1" noChangeShapeType="1"/>
            </p:cNvSpPr>
            <p:nvPr/>
          </p:nvSpPr>
          <p:spPr bwMode="auto">
            <a:xfrm flipV="1">
              <a:off x="1610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4" name="Line 80"/>
            <p:cNvSpPr>
              <a:spLocks noChangeAspect="1" noChangeShapeType="1"/>
            </p:cNvSpPr>
            <p:nvPr/>
          </p:nvSpPr>
          <p:spPr bwMode="auto">
            <a:xfrm flipV="1">
              <a:off x="1688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5" name="Line 81"/>
            <p:cNvSpPr>
              <a:spLocks noChangeAspect="1" noChangeShapeType="1"/>
            </p:cNvSpPr>
            <p:nvPr/>
          </p:nvSpPr>
          <p:spPr bwMode="auto">
            <a:xfrm flipV="1">
              <a:off x="1753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6" name="Line 82"/>
            <p:cNvSpPr>
              <a:spLocks noChangeAspect="1" noChangeShapeType="1"/>
            </p:cNvSpPr>
            <p:nvPr/>
          </p:nvSpPr>
          <p:spPr bwMode="auto">
            <a:xfrm flipV="1">
              <a:off x="1811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7" name="Line 83"/>
            <p:cNvSpPr>
              <a:spLocks noChangeAspect="1" noChangeShapeType="1"/>
            </p:cNvSpPr>
            <p:nvPr/>
          </p:nvSpPr>
          <p:spPr bwMode="auto">
            <a:xfrm flipV="1">
              <a:off x="1853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8" name="Line 84"/>
            <p:cNvSpPr>
              <a:spLocks noChangeAspect="1" noChangeShapeType="1"/>
            </p:cNvSpPr>
            <p:nvPr/>
          </p:nvSpPr>
          <p:spPr bwMode="auto">
            <a:xfrm flipV="1">
              <a:off x="1896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19" name="Line 85"/>
            <p:cNvSpPr>
              <a:spLocks noChangeAspect="1" noChangeShapeType="1"/>
            </p:cNvSpPr>
            <p:nvPr/>
          </p:nvSpPr>
          <p:spPr bwMode="auto">
            <a:xfrm flipV="1">
              <a:off x="1939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0" name="Line 86"/>
            <p:cNvSpPr>
              <a:spLocks noChangeAspect="1" noChangeShapeType="1"/>
            </p:cNvSpPr>
            <p:nvPr/>
          </p:nvSpPr>
          <p:spPr bwMode="auto">
            <a:xfrm flipV="1">
              <a:off x="2184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1" name="Line 87"/>
            <p:cNvSpPr>
              <a:spLocks noChangeAspect="1" noChangeShapeType="1"/>
            </p:cNvSpPr>
            <p:nvPr/>
          </p:nvSpPr>
          <p:spPr bwMode="auto">
            <a:xfrm flipV="1">
              <a:off x="2335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2" name="Line 88"/>
            <p:cNvSpPr>
              <a:spLocks noChangeAspect="1" noChangeShapeType="1"/>
            </p:cNvSpPr>
            <p:nvPr/>
          </p:nvSpPr>
          <p:spPr bwMode="auto">
            <a:xfrm flipV="1">
              <a:off x="2435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3" name="Line 89"/>
            <p:cNvSpPr>
              <a:spLocks noChangeAspect="1" noChangeShapeType="1"/>
            </p:cNvSpPr>
            <p:nvPr/>
          </p:nvSpPr>
          <p:spPr bwMode="auto">
            <a:xfrm flipV="1">
              <a:off x="2514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4" name="Line 90"/>
            <p:cNvSpPr>
              <a:spLocks noChangeAspect="1" noChangeShapeType="1"/>
            </p:cNvSpPr>
            <p:nvPr/>
          </p:nvSpPr>
          <p:spPr bwMode="auto">
            <a:xfrm flipV="1">
              <a:off x="2579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5" name="Line 91"/>
            <p:cNvSpPr>
              <a:spLocks noChangeAspect="1" noChangeShapeType="1"/>
            </p:cNvSpPr>
            <p:nvPr/>
          </p:nvSpPr>
          <p:spPr bwMode="auto">
            <a:xfrm flipV="1">
              <a:off x="2636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6" name="Line 92"/>
            <p:cNvSpPr>
              <a:spLocks noChangeAspect="1" noChangeShapeType="1"/>
            </p:cNvSpPr>
            <p:nvPr/>
          </p:nvSpPr>
          <p:spPr bwMode="auto">
            <a:xfrm flipV="1">
              <a:off x="2685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7" name="Line 93"/>
            <p:cNvSpPr>
              <a:spLocks noChangeAspect="1" noChangeShapeType="1"/>
            </p:cNvSpPr>
            <p:nvPr/>
          </p:nvSpPr>
          <p:spPr bwMode="auto">
            <a:xfrm flipV="1">
              <a:off x="2730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8" name="Line 94"/>
            <p:cNvSpPr>
              <a:spLocks noChangeAspect="1" noChangeShapeType="1"/>
            </p:cNvSpPr>
            <p:nvPr/>
          </p:nvSpPr>
          <p:spPr bwMode="auto">
            <a:xfrm flipV="1">
              <a:off x="2766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29" name="Line 95"/>
            <p:cNvSpPr>
              <a:spLocks noChangeAspect="1" noChangeShapeType="1"/>
            </p:cNvSpPr>
            <p:nvPr/>
          </p:nvSpPr>
          <p:spPr bwMode="auto">
            <a:xfrm flipV="1">
              <a:off x="3017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0" name="Line 96"/>
            <p:cNvSpPr>
              <a:spLocks noChangeAspect="1" noChangeShapeType="1"/>
            </p:cNvSpPr>
            <p:nvPr/>
          </p:nvSpPr>
          <p:spPr bwMode="auto">
            <a:xfrm flipV="1">
              <a:off x="3161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1" name="Line 97"/>
            <p:cNvSpPr>
              <a:spLocks noChangeAspect="1" noChangeShapeType="1"/>
            </p:cNvSpPr>
            <p:nvPr/>
          </p:nvSpPr>
          <p:spPr bwMode="auto">
            <a:xfrm flipV="1">
              <a:off x="3267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2" name="Line 98"/>
            <p:cNvSpPr>
              <a:spLocks noChangeAspect="1" noChangeShapeType="1"/>
            </p:cNvSpPr>
            <p:nvPr/>
          </p:nvSpPr>
          <p:spPr bwMode="auto">
            <a:xfrm flipV="1">
              <a:off x="3349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3" name="Line 99"/>
            <p:cNvSpPr>
              <a:spLocks noChangeAspect="1" noChangeShapeType="1"/>
            </p:cNvSpPr>
            <p:nvPr/>
          </p:nvSpPr>
          <p:spPr bwMode="auto">
            <a:xfrm flipV="1">
              <a:off x="3412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4" name="Line 100"/>
            <p:cNvSpPr>
              <a:spLocks noChangeAspect="1" noChangeShapeType="1"/>
            </p:cNvSpPr>
            <p:nvPr/>
          </p:nvSpPr>
          <p:spPr bwMode="auto">
            <a:xfrm flipV="1">
              <a:off x="3469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5" name="Line 101"/>
            <p:cNvSpPr>
              <a:spLocks noChangeAspect="1" noChangeShapeType="1"/>
            </p:cNvSpPr>
            <p:nvPr/>
          </p:nvSpPr>
          <p:spPr bwMode="auto">
            <a:xfrm flipV="1">
              <a:off x="3514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6" name="Line 102"/>
            <p:cNvSpPr>
              <a:spLocks noChangeAspect="1" noChangeShapeType="1"/>
            </p:cNvSpPr>
            <p:nvPr/>
          </p:nvSpPr>
          <p:spPr bwMode="auto">
            <a:xfrm flipV="1">
              <a:off x="3558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7" name="Line 103"/>
            <p:cNvSpPr>
              <a:spLocks noChangeAspect="1" noChangeShapeType="1"/>
            </p:cNvSpPr>
            <p:nvPr/>
          </p:nvSpPr>
          <p:spPr bwMode="auto">
            <a:xfrm flipV="1">
              <a:off x="3600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8" name="Line 104"/>
            <p:cNvSpPr>
              <a:spLocks noChangeAspect="1" noChangeShapeType="1"/>
            </p:cNvSpPr>
            <p:nvPr/>
          </p:nvSpPr>
          <p:spPr bwMode="auto">
            <a:xfrm flipV="1">
              <a:off x="3845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39" name="Line 105"/>
            <p:cNvSpPr>
              <a:spLocks noChangeAspect="1" noChangeShapeType="1"/>
            </p:cNvSpPr>
            <p:nvPr/>
          </p:nvSpPr>
          <p:spPr bwMode="auto">
            <a:xfrm flipV="1">
              <a:off x="3997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0" name="Line 106"/>
            <p:cNvSpPr>
              <a:spLocks noChangeAspect="1" noChangeShapeType="1"/>
            </p:cNvSpPr>
            <p:nvPr/>
          </p:nvSpPr>
          <p:spPr bwMode="auto">
            <a:xfrm flipV="1">
              <a:off x="4096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1" name="Line 107"/>
            <p:cNvSpPr>
              <a:spLocks noChangeAspect="1" noChangeShapeType="1"/>
            </p:cNvSpPr>
            <p:nvPr/>
          </p:nvSpPr>
          <p:spPr bwMode="auto">
            <a:xfrm flipV="1">
              <a:off x="4174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2" name="Line 108"/>
            <p:cNvSpPr>
              <a:spLocks noChangeAspect="1" noChangeShapeType="1"/>
            </p:cNvSpPr>
            <p:nvPr/>
          </p:nvSpPr>
          <p:spPr bwMode="auto">
            <a:xfrm flipV="1">
              <a:off x="4239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3" name="Line 109"/>
            <p:cNvSpPr>
              <a:spLocks noChangeAspect="1" noChangeShapeType="1"/>
            </p:cNvSpPr>
            <p:nvPr/>
          </p:nvSpPr>
          <p:spPr bwMode="auto">
            <a:xfrm flipV="1">
              <a:off x="4296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4" name="Line 110"/>
            <p:cNvSpPr>
              <a:spLocks noChangeAspect="1" noChangeShapeType="1"/>
            </p:cNvSpPr>
            <p:nvPr/>
          </p:nvSpPr>
          <p:spPr bwMode="auto">
            <a:xfrm flipV="1">
              <a:off x="4347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5" name="Line 111"/>
            <p:cNvSpPr>
              <a:spLocks noChangeAspect="1" noChangeShapeType="1"/>
            </p:cNvSpPr>
            <p:nvPr/>
          </p:nvSpPr>
          <p:spPr bwMode="auto">
            <a:xfrm flipV="1">
              <a:off x="4390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6" name="Line 112"/>
            <p:cNvSpPr>
              <a:spLocks noChangeAspect="1" noChangeShapeType="1"/>
            </p:cNvSpPr>
            <p:nvPr/>
          </p:nvSpPr>
          <p:spPr bwMode="auto">
            <a:xfrm flipV="1">
              <a:off x="4427" y="3659"/>
              <a:ext cx="0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7" name="Line 113"/>
            <p:cNvSpPr>
              <a:spLocks noChangeAspect="1" noChangeShapeType="1"/>
            </p:cNvSpPr>
            <p:nvPr/>
          </p:nvSpPr>
          <p:spPr bwMode="auto">
            <a:xfrm flipV="1">
              <a:off x="1106" y="3651"/>
              <a:ext cx="0" cy="2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8" name="Line 114"/>
            <p:cNvSpPr>
              <a:spLocks noChangeAspect="1" noChangeShapeType="1"/>
            </p:cNvSpPr>
            <p:nvPr/>
          </p:nvSpPr>
          <p:spPr bwMode="auto">
            <a:xfrm flipV="1">
              <a:off x="1939" y="3651"/>
              <a:ext cx="0" cy="2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49" name="Line 115"/>
            <p:cNvSpPr>
              <a:spLocks noChangeAspect="1" noChangeShapeType="1"/>
            </p:cNvSpPr>
            <p:nvPr/>
          </p:nvSpPr>
          <p:spPr bwMode="auto">
            <a:xfrm flipV="1">
              <a:off x="2766" y="3651"/>
              <a:ext cx="0" cy="2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50" name="Line 116"/>
            <p:cNvSpPr>
              <a:spLocks noChangeAspect="1" noChangeShapeType="1"/>
            </p:cNvSpPr>
            <p:nvPr/>
          </p:nvSpPr>
          <p:spPr bwMode="auto">
            <a:xfrm flipV="1">
              <a:off x="3600" y="3651"/>
              <a:ext cx="0" cy="2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51" name="Line 117"/>
            <p:cNvSpPr>
              <a:spLocks noChangeAspect="1" noChangeShapeType="1"/>
            </p:cNvSpPr>
            <p:nvPr/>
          </p:nvSpPr>
          <p:spPr bwMode="auto">
            <a:xfrm flipV="1">
              <a:off x="4427" y="3651"/>
              <a:ext cx="0" cy="2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4452" name="Group 118"/>
            <p:cNvGrpSpPr>
              <a:grpSpLocks noChangeAspect="1"/>
            </p:cNvGrpSpPr>
            <p:nvPr/>
          </p:nvGrpSpPr>
          <p:grpSpPr bwMode="auto">
            <a:xfrm>
              <a:off x="768" y="1642"/>
              <a:ext cx="354" cy="2105"/>
              <a:chOff x="712" y="3563"/>
              <a:chExt cx="260" cy="1658"/>
            </a:xfrm>
          </p:grpSpPr>
          <p:sp>
            <p:nvSpPr>
              <p:cNvPr id="14470" name="Rectangle 119"/>
              <p:cNvSpPr>
                <a:spLocks noChangeAspect="1" noChangeArrowheads="1"/>
              </p:cNvSpPr>
              <p:nvPr/>
            </p:nvSpPr>
            <p:spPr bwMode="auto">
              <a:xfrm>
                <a:off x="775" y="5086"/>
                <a:ext cx="189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0%</a:t>
                </a:r>
              </a:p>
            </p:txBody>
          </p:sp>
          <p:sp>
            <p:nvSpPr>
              <p:cNvPr id="14471" name="Rectangle 120"/>
              <p:cNvSpPr>
                <a:spLocks noChangeAspect="1" noChangeArrowheads="1"/>
              </p:cNvSpPr>
              <p:nvPr/>
            </p:nvSpPr>
            <p:spPr bwMode="auto">
              <a:xfrm>
                <a:off x="743" y="4936"/>
                <a:ext cx="225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10%</a:t>
                </a:r>
              </a:p>
            </p:txBody>
          </p:sp>
          <p:sp>
            <p:nvSpPr>
              <p:cNvPr id="14472" name="Rectangle 121"/>
              <p:cNvSpPr>
                <a:spLocks noChangeAspect="1" noChangeArrowheads="1"/>
              </p:cNvSpPr>
              <p:nvPr/>
            </p:nvSpPr>
            <p:spPr bwMode="auto">
              <a:xfrm>
                <a:off x="743" y="4782"/>
                <a:ext cx="225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20%</a:t>
                </a:r>
              </a:p>
            </p:txBody>
          </p:sp>
          <p:sp>
            <p:nvSpPr>
              <p:cNvPr id="14473" name="Rectangle 122"/>
              <p:cNvSpPr>
                <a:spLocks noChangeAspect="1" noChangeArrowheads="1"/>
              </p:cNvSpPr>
              <p:nvPr/>
            </p:nvSpPr>
            <p:spPr bwMode="auto">
              <a:xfrm>
                <a:off x="743" y="4632"/>
                <a:ext cx="225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30%</a:t>
                </a:r>
              </a:p>
            </p:txBody>
          </p:sp>
          <p:sp>
            <p:nvSpPr>
              <p:cNvPr id="14474" name="Rectangle 123"/>
              <p:cNvSpPr>
                <a:spLocks noChangeAspect="1" noChangeArrowheads="1"/>
              </p:cNvSpPr>
              <p:nvPr/>
            </p:nvSpPr>
            <p:spPr bwMode="auto">
              <a:xfrm>
                <a:off x="743" y="4480"/>
                <a:ext cx="225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40%</a:t>
                </a:r>
              </a:p>
            </p:txBody>
          </p:sp>
          <p:sp>
            <p:nvSpPr>
              <p:cNvPr id="14475" name="Rectangle 124"/>
              <p:cNvSpPr>
                <a:spLocks noChangeAspect="1" noChangeArrowheads="1"/>
              </p:cNvSpPr>
              <p:nvPr/>
            </p:nvSpPr>
            <p:spPr bwMode="auto">
              <a:xfrm>
                <a:off x="743" y="4323"/>
                <a:ext cx="225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50%</a:t>
                </a:r>
              </a:p>
            </p:txBody>
          </p:sp>
          <p:sp>
            <p:nvSpPr>
              <p:cNvPr id="14476" name="Rectangle 125"/>
              <p:cNvSpPr>
                <a:spLocks noChangeAspect="1" noChangeArrowheads="1"/>
              </p:cNvSpPr>
              <p:nvPr/>
            </p:nvSpPr>
            <p:spPr bwMode="auto">
              <a:xfrm>
                <a:off x="743" y="4170"/>
                <a:ext cx="225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60%</a:t>
                </a:r>
              </a:p>
            </p:txBody>
          </p:sp>
          <p:sp>
            <p:nvSpPr>
              <p:cNvPr id="14477" name="Rectangle 126"/>
              <p:cNvSpPr>
                <a:spLocks noChangeAspect="1" noChangeArrowheads="1"/>
              </p:cNvSpPr>
              <p:nvPr/>
            </p:nvSpPr>
            <p:spPr bwMode="auto">
              <a:xfrm>
                <a:off x="743" y="4016"/>
                <a:ext cx="225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70%</a:t>
                </a:r>
              </a:p>
            </p:txBody>
          </p:sp>
          <p:sp>
            <p:nvSpPr>
              <p:cNvPr id="14478" name="Rectangle 127"/>
              <p:cNvSpPr>
                <a:spLocks noChangeAspect="1" noChangeArrowheads="1"/>
              </p:cNvSpPr>
              <p:nvPr/>
            </p:nvSpPr>
            <p:spPr bwMode="auto">
              <a:xfrm>
                <a:off x="743" y="3867"/>
                <a:ext cx="225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80%</a:t>
                </a:r>
              </a:p>
            </p:txBody>
          </p:sp>
          <p:sp>
            <p:nvSpPr>
              <p:cNvPr id="14479" name="Rectangle 128"/>
              <p:cNvSpPr>
                <a:spLocks noChangeAspect="1" noChangeArrowheads="1"/>
              </p:cNvSpPr>
              <p:nvPr/>
            </p:nvSpPr>
            <p:spPr bwMode="auto">
              <a:xfrm>
                <a:off x="743" y="3714"/>
                <a:ext cx="225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90%</a:t>
                </a:r>
              </a:p>
            </p:txBody>
          </p:sp>
          <p:sp>
            <p:nvSpPr>
              <p:cNvPr id="14480" name="Rectangle 129"/>
              <p:cNvSpPr>
                <a:spLocks noChangeAspect="1" noChangeArrowheads="1"/>
              </p:cNvSpPr>
              <p:nvPr/>
            </p:nvSpPr>
            <p:spPr bwMode="auto">
              <a:xfrm>
                <a:off x="712" y="3563"/>
                <a:ext cx="260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100%</a:t>
                </a:r>
              </a:p>
            </p:txBody>
          </p:sp>
        </p:grpSp>
        <p:grpSp>
          <p:nvGrpSpPr>
            <p:cNvPr id="14453" name="Group 130"/>
            <p:cNvGrpSpPr>
              <a:grpSpLocks noChangeAspect="1"/>
            </p:cNvGrpSpPr>
            <p:nvPr/>
          </p:nvGrpSpPr>
          <p:grpSpPr bwMode="auto">
            <a:xfrm>
              <a:off x="953" y="3677"/>
              <a:ext cx="3619" cy="171"/>
              <a:chOff x="848" y="5166"/>
              <a:chExt cx="2655" cy="135"/>
            </a:xfrm>
          </p:grpSpPr>
          <p:sp>
            <p:nvSpPr>
              <p:cNvPr id="14465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848" y="5166"/>
                <a:ext cx="220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0.01</a:t>
                </a:r>
              </a:p>
            </p:txBody>
          </p:sp>
          <p:sp>
            <p:nvSpPr>
              <p:cNvPr id="14466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1477" y="5166"/>
                <a:ext cx="184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0.1</a:t>
                </a:r>
              </a:p>
            </p:txBody>
          </p:sp>
          <p:sp>
            <p:nvSpPr>
              <p:cNvPr id="14467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2099" y="5182"/>
                <a:ext cx="138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800">
                    <a:solidFill>
                      <a:srgbClr val="000000"/>
                    </a:solidFill>
                  </a:rPr>
                  <a:t>1.</a:t>
                </a:r>
              </a:p>
            </p:txBody>
          </p:sp>
          <p:sp>
            <p:nvSpPr>
              <p:cNvPr id="14468" name="Rectangle 134"/>
              <p:cNvSpPr>
                <a:spLocks noChangeAspect="1" noChangeArrowheads="1"/>
              </p:cNvSpPr>
              <p:nvPr/>
            </p:nvSpPr>
            <p:spPr bwMode="auto">
              <a:xfrm>
                <a:off x="2695" y="5166"/>
                <a:ext cx="181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10</a:t>
                </a:r>
                <a:r>
                  <a:rPr lang="en-GB" sz="800">
                    <a:solidFill>
                      <a:srgbClr val="000000"/>
                    </a:solidFill>
                  </a:rPr>
                  <a:t>.</a:t>
                </a:r>
              </a:p>
            </p:txBody>
          </p:sp>
          <p:sp>
            <p:nvSpPr>
              <p:cNvPr id="14469" name="Rectangle 135"/>
              <p:cNvSpPr>
                <a:spLocks noChangeAspect="1" noChangeArrowheads="1"/>
              </p:cNvSpPr>
              <p:nvPr/>
            </p:nvSpPr>
            <p:spPr bwMode="auto">
              <a:xfrm>
                <a:off x="3286" y="5166"/>
                <a:ext cx="217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GB" sz="1000">
                    <a:solidFill>
                      <a:srgbClr val="000000"/>
                    </a:solidFill>
                  </a:rPr>
                  <a:t>100</a:t>
                </a:r>
                <a:r>
                  <a:rPr lang="en-GB" sz="800">
                    <a:solidFill>
                      <a:srgbClr val="000000"/>
                    </a:solidFill>
                  </a:rPr>
                  <a:t>.</a:t>
                </a:r>
              </a:p>
            </p:txBody>
          </p:sp>
        </p:grpSp>
        <p:sp>
          <p:nvSpPr>
            <p:cNvPr id="14454" name="Arc 137"/>
            <p:cNvSpPr>
              <a:spLocks noChangeAspect="1"/>
            </p:cNvSpPr>
            <p:nvPr/>
          </p:nvSpPr>
          <p:spPr bwMode="auto">
            <a:xfrm>
              <a:off x="2283" y="3112"/>
              <a:ext cx="457" cy="568"/>
            </a:xfrm>
            <a:custGeom>
              <a:avLst/>
              <a:gdLst>
                <a:gd name="T0" fmla="*/ 0 w 21665"/>
                <a:gd name="T1" fmla="*/ 0 h 21697"/>
                <a:gd name="T2" fmla="*/ 0 w 21665"/>
                <a:gd name="T3" fmla="*/ 0 h 21697"/>
                <a:gd name="T4" fmla="*/ 0 w 21665"/>
                <a:gd name="T5" fmla="*/ 0 h 21697"/>
                <a:gd name="T6" fmla="*/ 0 60000 65536"/>
                <a:gd name="T7" fmla="*/ 0 60000 65536"/>
                <a:gd name="T8" fmla="*/ 0 60000 65536"/>
                <a:gd name="T9" fmla="*/ 0 w 21665"/>
                <a:gd name="T10" fmla="*/ 0 h 21697"/>
                <a:gd name="T11" fmla="*/ 21665 w 21665"/>
                <a:gd name="T12" fmla="*/ 21697 h 216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65" h="21697" fill="none" extrusionOk="0">
                  <a:moveTo>
                    <a:pt x="21664" y="0"/>
                  </a:moveTo>
                  <a:cubicBezTo>
                    <a:pt x="21664" y="32"/>
                    <a:pt x="21665" y="64"/>
                    <a:pt x="21665" y="97"/>
                  </a:cubicBezTo>
                  <a:cubicBezTo>
                    <a:pt x="21665" y="12026"/>
                    <a:pt x="11994" y="21697"/>
                    <a:pt x="65" y="21697"/>
                  </a:cubicBezTo>
                  <a:cubicBezTo>
                    <a:pt x="43" y="21697"/>
                    <a:pt x="21" y="21696"/>
                    <a:pt x="0" y="21696"/>
                  </a:cubicBezTo>
                </a:path>
                <a:path w="21665" h="21697" stroke="0" extrusionOk="0">
                  <a:moveTo>
                    <a:pt x="21664" y="0"/>
                  </a:moveTo>
                  <a:cubicBezTo>
                    <a:pt x="21664" y="32"/>
                    <a:pt x="21665" y="64"/>
                    <a:pt x="21665" y="97"/>
                  </a:cubicBezTo>
                  <a:cubicBezTo>
                    <a:pt x="21665" y="12026"/>
                    <a:pt x="11994" y="21697"/>
                    <a:pt x="65" y="21697"/>
                  </a:cubicBezTo>
                  <a:cubicBezTo>
                    <a:pt x="43" y="21697"/>
                    <a:pt x="21" y="21696"/>
                    <a:pt x="0" y="21696"/>
                  </a:cubicBezTo>
                  <a:lnTo>
                    <a:pt x="65" y="97"/>
                  </a:lnTo>
                  <a:lnTo>
                    <a:pt x="21664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55" name="Arc 138"/>
            <p:cNvSpPr>
              <a:spLocks noChangeAspect="1"/>
            </p:cNvSpPr>
            <p:nvPr/>
          </p:nvSpPr>
          <p:spPr bwMode="auto">
            <a:xfrm>
              <a:off x="2773" y="1752"/>
              <a:ext cx="437" cy="4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469"/>
                  </a:moveTo>
                  <a:cubicBezTo>
                    <a:pt x="72" y="9643"/>
                    <a:pt x="9640" y="73"/>
                    <a:pt x="21466" y="0"/>
                  </a:cubicBezTo>
                </a:path>
                <a:path w="21600" h="21600" stroke="0" extrusionOk="0">
                  <a:moveTo>
                    <a:pt x="0" y="21469"/>
                  </a:moveTo>
                  <a:cubicBezTo>
                    <a:pt x="72" y="9643"/>
                    <a:pt x="9640" y="73"/>
                    <a:pt x="21466" y="0"/>
                  </a:cubicBezTo>
                  <a:lnTo>
                    <a:pt x="21600" y="21600"/>
                  </a:lnTo>
                  <a:lnTo>
                    <a:pt x="0" y="21469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56" name="Line 139"/>
            <p:cNvSpPr>
              <a:spLocks noChangeAspect="1" noChangeShapeType="1"/>
            </p:cNvSpPr>
            <p:nvPr/>
          </p:nvSpPr>
          <p:spPr bwMode="auto">
            <a:xfrm flipH="1">
              <a:off x="2730" y="2170"/>
              <a:ext cx="35" cy="9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57" name="Line 140"/>
            <p:cNvSpPr>
              <a:spLocks noChangeAspect="1" noChangeShapeType="1"/>
            </p:cNvSpPr>
            <p:nvPr/>
          </p:nvSpPr>
          <p:spPr bwMode="auto">
            <a:xfrm>
              <a:off x="1106" y="2708"/>
              <a:ext cx="331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458" name="Line 141"/>
            <p:cNvSpPr>
              <a:spLocks noChangeAspect="1" noChangeShapeType="1"/>
            </p:cNvSpPr>
            <p:nvPr/>
          </p:nvSpPr>
          <p:spPr bwMode="auto">
            <a:xfrm>
              <a:off x="2741" y="1712"/>
              <a:ext cx="0" cy="1929"/>
            </a:xfrm>
            <a:prstGeom prst="line">
              <a:avLst/>
            </a:prstGeom>
            <a:noFill/>
            <a:ln w="19050">
              <a:solidFill>
                <a:srgbClr val="A1083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4459" name="Group 142"/>
            <p:cNvGrpSpPr>
              <a:grpSpLocks noChangeAspect="1"/>
            </p:cNvGrpSpPr>
            <p:nvPr/>
          </p:nvGrpSpPr>
          <p:grpSpPr bwMode="auto">
            <a:xfrm>
              <a:off x="1106" y="2297"/>
              <a:ext cx="1488" cy="405"/>
              <a:chOff x="1106" y="2297"/>
              <a:chExt cx="1488" cy="405"/>
            </a:xfrm>
          </p:grpSpPr>
          <p:sp>
            <p:nvSpPr>
              <p:cNvPr id="14463" name="Line 143"/>
              <p:cNvSpPr>
                <a:spLocks noChangeAspect="1" noChangeShapeType="1"/>
              </p:cNvSpPr>
              <p:nvPr/>
            </p:nvSpPr>
            <p:spPr bwMode="auto">
              <a:xfrm>
                <a:off x="1106" y="2702"/>
                <a:ext cx="1488" cy="0"/>
              </a:xfrm>
              <a:prstGeom prst="line">
                <a:avLst/>
              </a:prstGeom>
              <a:noFill/>
              <a:ln w="25400">
                <a:solidFill>
                  <a:srgbClr val="A1083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4" name="Text Box 144"/>
              <p:cNvSpPr txBox="1">
                <a:spLocks noChangeAspect="1" noChangeArrowheads="1"/>
              </p:cNvSpPr>
              <p:nvPr/>
            </p:nvSpPr>
            <p:spPr bwMode="auto">
              <a:xfrm>
                <a:off x="1357" y="2297"/>
                <a:ext cx="891" cy="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fi-FI" sz="2400">
                    <a:solidFill>
                      <a:srgbClr val="A10830"/>
                    </a:solidFill>
                  </a:rPr>
                  <a:t>50%</a:t>
                </a:r>
                <a:endParaRPr lang="en-GB" sz="2400">
                  <a:solidFill>
                    <a:srgbClr val="A10830"/>
                  </a:solidFill>
                </a:endParaRPr>
              </a:p>
            </p:txBody>
          </p:sp>
        </p:grpSp>
        <p:grpSp>
          <p:nvGrpSpPr>
            <p:cNvPr id="14460" name="Group 145"/>
            <p:cNvGrpSpPr>
              <a:grpSpLocks noChangeAspect="1"/>
            </p:cNvGrpSpPr>
            <p:nvPr/>
          </p:nvGrpSpPr>
          <p:grpSpPr bwMode="auto">
            <a:xfrm>
              <a:off x="2740" y="2746"/>
              <a:ext cx="1104" cy="809"/>
              <a:chOff x="2741" y="2746"/>
              <a:chExt cx="1104" cy="809"/>
            </a:xfrm>
          </p:grpSpPr>
          <p:sp>
            <p:nvSpPr>
              <p:cNvPr id="14461" name="Line 146"/>
              <p:cNvSpPr>
                <a:spLocks noChangeAspect="1" noChangeShapeType="1"/>
              </p:cNvSpPr>
              <p:nvPr/>
            </p:nvSpPr>
            <p:spPr bwMode="auto">
              <a:xfrm flipH="1">
                <a:off x="2741" y="2746"/>
                <a:ext cx="10" cy="809"/>
              </a:xfrm>
              <a:prstGeom prst="line">
                <a:avLst/>
              </a:prstGeom>
              <a:noFill/>
              <a:ln w="25400">
                <a:solidFill>
                  <a:srgbClr val="A1083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2" name="Text Box 147"/>
              <p:cNvSpPr txBox="1">
                <a:spLocks noChangeAspect="1" noChangeArrowheads="1"/>
              </p:cNvSpPr>
              <p:nvPr/>
            </p:nvSpPr>
            <p:spPr bwMode="auto">
              <a:xfrm>
                <a:off x="2850" y="2900"/>
                <a:ext cx="995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fi-FI" sz="2400">
                    <a:solidFill>
                      <a:srgbClr val="A10830"/>
                    </a:solidFill>
                  </a:rPr>
                  <a:t>D50</a:t>
                </a:r>
                <a:endParaRPr lang="en-GB" sz="2400">
                  <a:solidFill>
                    <a:srgbClr val="A1083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236882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5148263" y="1752600"/>
            <a:ext cx="39957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2400">
                <a:solidFill>
                  <a:srgbClr val="000000"/>
                </a:solidFill>
              </a:rPr>
              <a:t>Change in the flow and     cutpoints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fi-FI" sz="240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GB" sz="2400">
                <a:solidFill>
                  <a:srgbClr val="000000"/>
                </a:solidFill>
                <a:sym typeface="Wingdings" pitchFamily="2" charset="2"/>
              </a:rPr>
              <a:t> Shorter samples or diluting</a:t>
            </a:r>
            <a:endParaRPr lang="en-GB" sz="2400">
              <a:solidFill>
                <a:srgbClr val="000000"/>
              </a:solidFill>
            </a:endParaRPr>
          </a:p>
        </p:txBody>
      </p:sp>
      <p:grpSp>
        <p:nvGrpSpPr>
          <p:cNvPr id="13317" name="Group 4"/>
          <p:cNvGrpSpPr>
            <a:grpSpLocks/>
          </p:cNvGrpSpPr>
          <p:nvPr/>
        </p:nvGrpSpPr>
        <p:grpSpPr bwMode="auto">
          <a:xfrm>
            <a:off x="1116013" y="1557338"/>
            <a:ext cx="3241675" cy="3478212"/>
            <a:chOff x="2245" y="1480"/>
            <a:chExt cx="1332" cy="1058"/>
          </a:xfrm>
        </p:grpSpPr>
        <p:sp>
          <p:nvSpPr>
            <p:cNvPr id="13318" name="Freeform 5"/>
            <p:cNvSpPr>
              <a:spLocks noChangeAspect="1"/>
            </p:cNvSpPr>
            <p:nvPr/>
          </p:nvSpPr>
          <p:spPr bwMode="auto">
            <a:xfrm>
              <a:off x="2319" y="1691"/>
              <a:ext cx="461" cy="517"/>
            </a:xfrm>
            <a:custGeom>
              <a:avLst/>
              <a:gdLst>
                <a:gd name="T0" fmla="*/ 0 w 768"/>
                <a:gd name="T1" fmla="*/ 0 h 1056"/>
                <a:gd name="T2" fmla="*/ 0 w 768"/>
                <a:gd name="T3" fmla="*/ 0 h 1056"/>
                <a:gd name="T4" fmla="*/ 1 w 768"/>
                <a:gd name="T5" fmla="*/ 0 h 1056"/>
                <a:gd name="T6" fmla="*/ 1 w 768"/>
                <a:gd name="T7" fmla="*/ 0 h 1056"/>
                <a:gd name="T8" fmla="*/ 1 w 768"/>
                <a:gd name="T9" fmla="*/ 0 h 1056"/>
                <a:gd name="T10" fmla="*/ 0 w 768"/>
                <a:gd name="T11" fmla="*/ 0 h 10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8"/>
                <a:gd name="T19" fmla="*/ 0 h 1056"/>
                <a:gd name="T20" fmla="*/ 768 w 768"/>
                <a:gd name="T21" fmla="*/ 1056 h 10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8" h="1056">
                  <a:moveTo>
                    <a:pt x="0" y="1056"/>
                  </a:moveTo>
                  <a:lnTo>
                    <a:pt x="0" y="0"/>
                  </a:lnTo>
                  <a:lnTo>
                    <a:pt x="480" y="0"/>
                  </a:lnTo>
                  <a:lnTo>
                    <a:pt x="768" y="192"/>
                  </a:lnTo>
                  <a:lnTo>
                    <a:pt x="768" y="1056"/>
                  </a:lnTo>
                  <a:lnTo>
                    <a:pt x="0" y="1056"/>
                  </a:lnTo>
                  <a:close/>
                </a:path>
              </a:pathLst>
            </a:custGeom>
            <a:gradFill rotWithShape="0">
              <a:gsLst>
                <a:gs pos="0">
                  <a:srgbClr val="666666"/>
                </a:gs>
                <a:gs pos="100000">
                  <a:srgbClr val="DDDDDD"/>
                </a:gs>
              </a:gsLst>
              <a:lin ang="27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19" name="Freeform 6"/>
            <p:cNvSpPr>
              <a:spLocks noChangeAspect="1"/>
            </p:cNvSpPr>
            <p:nvPr/>
          </p:nvSpPr>
          <p:spPr bwMode="auto">
            <a:xfrm flipH="1">
              <a:off x="3057" y="1692"/>
              <a:ext cx="461" cy="517"/>
            </a:xfrm>
            <a:custGeom>
              <a:avLst/>
              <a:gdLst>
                <a:gd name="T0" fmla="*/ 0 w 768"/>
                <a:gd name="T1" fmla="*/ 0 h 1056"/>
                <a:gd name="T2" fmla="*/ 0 w 768"/>
                <a:gd name="T3" fmla="*/ 0 h 1056"/>
                <a:gd name="T4" fmla="*/ 1 w 768"/>
                <a:gd name="T5" fmla="*/ 0 h 1056"/>
                <a:gd name="T6" fmla="*/ 1 w 768"/>
                <a:gd name="T7" fmla="*/ 0 h 1056"/>
                <a:gd name="T8" fmla="*/ 1 w 768"/>
                <a:gd name="T9" fmla="*/ 0 h 1056"/>
                <a:gd name="T10" fmla="*/ 0 w 768"/>
                <a:gd name="T11" fmla="*/ 0 h 10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8"/>
                <a:gd name="T19" fmla="*/ 0 h 1056"/>
                <a:gd name="T20" fmla="*/ 768 w 768"/>
                <a:gd name="T21" fmla="*/ 1056 h 10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8" h="1056">
                  <a:moveTo>
                    <a:pt x="0" y="1056"/>
                  </a:moveTo>
                  <a:lnTo>
                    <a:pt x="0" y="0"/>
                  </a:lnTo>
                  <a:lnTo>
                    <a:pt x="480" y="0"/>
                  </a:lnTo>
                  <a:lnTo>
                    <a:pt x="768" y="192"/>
                  </a:lnTo>
                  <a:lnTo>
                    <a:pt x="768" y="1056"/>
                  </a:lnTo>
                  <a:lnTo>
                    <a:pt x="0" y="1056"/>
                  </a:lnTo>
                  <a:close/>
                </a:path>
              </a:pathLst>
            </a:custGeom>
            <a:gradFill rotWithShape="0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189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0" name="Rectangle 7"/>
            <p:cNvSpPr>
              <a:spLocks noChangeAspect="1" noChangeArrowheads="1"/>
            </p:cNvSpPr>
            <p:nvPr/>
          </p:nvSpPr>
          <p:spPr bwMode="auto">
            <a:xfrm>
              <a:off x="2307" y="2421"/>
              <a:ext cx="1240" cy="117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540000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 i="1" noProof="1">
                  <a:solidFill>
                    <a:srgbClr val="A10830"/>
                  </a:solidFill>
                </a:rPr>
                <a:t>Collection plate</a:t>
              </a:r>
              <a:r>
                <a:rPr lang="en-US" sz="1200" i="1" noProof="1">
                  <a:solidFill>
                    <a:srgbClr val="A10830"/>
                  </a:solidFill>
                </a:rPr>
                <a:t> </a:t>
              </a:r>
              <a:endParaRPr lang="en-US" sz="1200" noProof="1">
                <a:solidFill>
                  <a:srgbClr val="A10830"/>
                </a:solidFill>
              </a:endParaRPr>
            </a:p>
          </p:txBody>
        </p:sp>
        <p:sp>
          <p:nvSpPr>
            <p:cNvPr id="13321" name="Freeform 8"/>
            <p:cNvSpPr>
              <a:spLocks noChangeAspect="1"/>
            </p:cNvSpPr>
            <p:nvPr/>
          </p:nvSpPr>
          <p:spPr bwMode="auto">
            <a:xfrm>
              <a:off x="2245" y="1551"/>
              <a:ext cx="597" cy="733"/>
            </a:xfrm>
            <a:custGeom>
              <a:avLst/>
              <a:gdLst>
                <a:gd name="T0" fmla="*/ 5 w 817"/>
                <a:gd name="T1" fmla="*/ 0 h 1241"/>
                <a:gd name="T2" fmla="*/ 6 w 817"/>
                <a:gd name="T3" fmla="*/ 1 h 1241"/>
                <a:gd name="T4" fmla="*/ 7 w 817"/>
                <a:gd name="T5" fmla="*/ 1 h 1241"/>
                <a:gd name="T6" fmla="*/ 7 w 817"/>
                <a:gd name="T7" fmla="*/ 1 h 1241"/>
                <a:gd name="T8" fmla="*/ 7 w 817"/>
                <a:gd name="T9" fmla="*/ 1 h 1241"/>
                <a:gd name="T10" fmla="*/ 6 w 817"/>
                <a:gd name="T11" fmla="*/ 1 h 1241"/>
                <a:gd name="T12" fmla="*/ 3 w 817"/>
                <a:gd name="T13" fmla="*/ 1 h 1241"/>
                <a:gd name="T14" fmla="*/ 0 w 817"/>
                <a:gd name="T15" fmla="*/ 1 h 1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"/>
                <a:gd name="T25" fmla="*/ 0 h 1241"/>
                <a:gd name="T26" fmla="*/ 817 w 817"/>
                <a:gd name="T27" fmla="*/ 1241 h 12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" h="1241">
                  <a:moveTo>
                    <a:pt x="514" y="0"/>
                  </a:moveTo>
                  <a:cubicBezTo>
                    <a:pt x="552" y="20"/>
                    <a:pt x="594" y="42"/>
                    <a:pt x="631" y="79"/>
                  </a:cubicBezTo>
                  <a:cubicBezTo>
                    <a:pt x="669" y="117"/>
                    <a:pt x="710" y="134"/>
                    <a:pt x="740" y="224"/>
                  </a:cubicBezTo>
                  <a:cubicBezTo>
                    <a:pt x="769" y="313"/>
                    <a:pt x="803" y="493"/>
                    <a:pt x="810" y="613"/>
                  </a:cubicBezTo>
                  <a:cubicBezTo>
                    <a:pt x="817" y="733"/>
                    <a:pt x="811" y="847"/>
                    <a:pt x="782" y="942"/>
                  </a:cubicBezTo>
                  <a:cubicBezTo>
                    <a:pt x="753" y="1037"/>
                    <a:pt x="722" y="1137"/>
                    <a:pt x="638" y="1186"/>
                  </a:cubicBezTo>
                  <a:cubicBezTo>
                    <a:pt x="554" y="1235"/>
                    <a:pt x="387" y="1225"/>
                    <a:pt x="281" y="1233"/>
                  </a:cubicBezTo>
                  <a:cubicBezTo>
                    <a:pt x="175" y="1241"/>
                    <a:pt x="59" y="1233"/>
                    <a:pt x="0" y="1233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2" name="Freeform 9"/>
            <p:cNvSpPr>
              <a:spLocks noChangeAspect="1"/>
            </p:cNvSpPr>
            <p:nvPr/>
          </p:nvSpPr>
          <p:spPr bwMode="auto">
            <a:xfrm>
              <a:off x="2253" y="1503"/>
              <a:ext cx="617" cy="818"/>
            </a:xfrm>
            <a:custGeom>
              <a:avLst/>
              <a:gdLst>
                <a:gd name="T0" fmla="*/ 5 w 844"/>
                <a:gd name="T1" fmla="*/ 0 h 1383"/>
                <a:gd name="T2" fmla="*/ 6 w 844"/>
                <a:gd name="T3" fmla="*/ 1 h 1383"/>
                <a:gd name="T4" fmla="*/ 7 w 844"/>
                <a:gd name="T5" fmla="*/ 1 h 1383"/>
                <a:gd name="T6" fmla="*/ 8 w 844"/>
                <a:gd name="T7" fmla="*/ 1 h 1383"/>
                <a:gd name="T8" fmla="*/ 7 w 844"/>
                <a:gd name="T9" fmla="*/ 1 h 1383"/>
                <a:gd name="T10" fmla="*/ 7 w 844"/>
                <a:gd name="T11" fmla="*/ 1 h 1383"/>
                <a:gd name="T12" fmla="*/ 5 w 844"/>
                <a:gd name="T13" fmla="*/ 1 h 1383"/>
                <a:gd name="T14" fmla="*/ 0 w 844"/>
                <a:gd name="T15" fmla="*/ 1 h 13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4"/>
                <a:gd name="T25" fmla="*/ 0 h 1383"/>
                <a:gd name="T26" fmla="*/ 844 w 844"/>
                <a:gd name="T27" fmla="*/ 1383 h 13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4" h="1383">
                  <a:moveTo>
                    <a:pt x="539" y="0"/>
                  </a:moveTo>
                  <a:cubicBezTo>
                    <a:pt x="581" y="22"/>
                    <a:pt x="623" y="47"/>
                    <a:pt x="664" y="89"/>
                  </a:cubicBezTo>
                  <a:cubicBezTo>
                    <a:pt x="703" y="130"/>
                    <a:pt x="748" y="149"/>
                    <a:pt x="777" y="251"/>
                  </a:cubicBezTo>
                  <a:cubicBezTo>
                    <a:pt x="807" y="353"/>
                    <a:pt x="836" y="566"/>
                    <a:pt x="840" y="703"/>
                  </a:cubicBezTo>
                  <a:cubicBezTo>
                    <a:pt x="844" y="840"/>
                    <a:pt x="819" y="982"/>
                    <a:pt x="799" y="1074"/>
                  </a:cubicBezTo>
                  <a:cubicBezTo>
                    <a:pt x="779" y="1166"/>
                    <a:pt x="764" y="1212"/>
                    <a:pt x="719" y="1258"/>
                  </a:cubicBezTo>
                  <a:cubicBezTo>
                    <a:pt x="674" y="1304"/>
                    <a:pt x="651" y="1329"/>
                    <a:pt x="531" y="1350"/>
                  </a:cubicBezTo>
                  <a:cubicBezTo>
                    <a:pt x="411" y="1371"/>
                    <a:pt x="111" y="1376"/>
                    <a:pt x="0" y="1383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3" name="Freeform 10"/>
            <p:cNvSpPr>
              <a:spLocks noChangeAspect="1"/>
            </p:cNvSpPr>
            <p:nvPr/>
          </p:nvSpPr>
          <p:spPr bwMode="auto">
            <a:xfrm>
              <a:off x="2253" y="1480"/>
              <a:ext cx="638" cy="882"/>
            </a:xfrm>
            <a:custGeom>
              <a:avLst/>
              <a:gdLst>
                <a:gd name="T0" fmla="*/ 5 w 872"/>
                <a:gd name="T1" fmla="*/ 0 h 1492"/>
                <a:gd name="T2" fmla="*/ 7 w 872"/>
                <a:gd name="T3" fmla="*/ 1 h 1492"/>
                <a:gd name="T4" fmla="*/ 8 w 872"/>
                <a:gd name="T5" fmla="*/ 1 h 1492"/>
                <a:gd name="T6" fmla="*/ 8 w 872"/>
                <a:gd name="T7" fmla="*/ 1 h 1492"/>
                <a:gd name="T8" fmla="*/ 8 w 872"/>
                <a:gd name="T9" fmla="*/ 1 h 1492"/>
                <a:gd name="T10" fmla="*/ 7 w 872"/>
                <a:gd name="T11" fmla="*/ 1 h 1492"/>
                <a:gd name="T12" fmla="*/ 4 w 872"/>
                <a:gd name="T13" fmla="*/ 1 h 1492"/>
                <a:gd name="T14" fmla="*/ 0 w 872"/>
                <a:gd name="T15" fmla="*/ 1 h 14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72"/>
                <a:gd name="T25" fmla="*/ 0 h 1492"/>
                <a:gd name="T26" fmla="*/ 872 w 872"/>
                <a:gd name="T27" fmla="*/ 1492 h 14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72" h="1492">
                  <a:moveTo>
                    <a:pt x="580" y="0"/>
                  </a:moveTo>
                  <a:cubicBezTo>
                    <a:pt x="624" y="24"/>
                    <a:pt x="670" y="51"/>
                    <a:pt x="712" y="96"/>
                  </a:cubicBezTo>
                  <a:cubicBezTo>
                    <a:pt x="756" y="140"/>
                    <a:pt x="809" y="168"/>
                    <a:pt x="836" y="271"/>
                  </a:cubicBezTo>
                  <a:cubicBezTo>
                    <a:pt x="863" y="374"/>
                    <a:pt x="872" y="563"/>
                    <a:pt x="871" y="713"/>
                  </a:cubicBezTo>
                  <a:cubicBezTo>
                    <a:pt x="870" y="863"/>
                    <a:pt x="853" y="1065"/>
                    <a:pt x="827" y="1174"/>
                  </a:cubicBezTo>
                  <a:cubicBezTo>
                    <a:pt x="801" y="1283"/>
                    <a:pt x="774" y="1322"/>
                    <a:pt x="715" y="1370"/>
                  </a:cubicBezTo>
                  <a:cubicBezTo>
                    <a:pt x="656" y="1418"/>
                    <a:pt x="590" y="1442"/>
                    <a:pt x="471" y="1462"/>
                  </a:cubicBezTo>
                  <a:cubicBezTo>
                    <a:pt x="352" y="1482"/>
                    <a:pt x="98" y="1486"/>
                    <a:pt x="0" y="1492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4" name="Freeform 11"/>
            <p:cNvSpPr>
              <a:spLocks noChangeAspect="1"/>
            </p:cNvSpPr>
            <p:nvPr/>
          </p:nvSpPr>
          <p:spPr bwMode="auto">
            <a:xfrm>
              <a:off x="2984" y="1551"/>
              <a:ext cx="593" cy="741"/>
            </a:xfrm>
            <a:custGeom>
              <a:avLst/>
              <a:gdLst>
                <a:gd name="T0" fmla="*/ 3 w 810"/>
                <a:gd name="T1" fmla="*/ 0 h 1254"/>
                <a:gd name="T2" fmla="*/ 1 w 810"/>
                <a:gd name="T3" fmla="*/ 1 h 1254"/>
                <a:gd name="T4" fmla="*/ 1 w 810"/>
                <a:gd name="T5" fmla="*/ 1 h 1254"/>
                <a:gd name="T6" fmla="*/ 1 w 810"/>
                <a:gd name="T7" fmla="*/ 1 h 1254"/>
                <a:gd name="T8" fmla="*/ 1 w 810"/>
                <a:gd name="T9" fmla="*/ 1 h 1254"/>
                <a:gd name="T10" fmla="*/ 1 w 810"/>
                <a:gd name="T11" fmla="*/ 1 h 1254"/>
                <a:gd name="T12" fmla="*/ 1 w 810"/>
                <a:gd name="T13" fmla="*/ 1 h 1254"/>
                <a:gd name="T14" fmla="*/ 1 w 810"/>
                <a:gd name="T15" fmla="*/ 1 h 1254"/>
                <a:gd name="T16" fmla="*/ 5 w 810"/>
                <a:gd name="T17" fmla="*/ 1 h 1254"/>
                <a:gd name="T18" fmla="*/ 7 w 810"/>
                <a:gd name="T19" fmla="*/ 1 h 12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10"/>
                <a:gd name="T31" fmla="*/ 0 h 1254"/>
                <a:gd name="T32" fmla="*/ 810 w 810"/>
                <a:gd name="T33" fmla="*/ 1254 h 12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10" h="1254">
                  <a:moveTo>
                    <a:pt x="270" y="0"/>
                  </a:moveTo>
                  <a:cubicBezTo>
                    <a:pt x="229" y="20"/>
                    <a:pt x="181" y="41"/>
                    <a:pt x="146" y="79"/>
                  </a:cubicBezTo>
                  <a:cubicBezTo>
                    <a:pt x="112" y="118"/>
                    <a:pt x="85" y="170"/>
                    <a:pt x="62" y="231"/>
                  </a:cubicBezTo>
                  <a:cubicBezTo>
                    <a:pt x="39" y="292"/>
                    <a:pt x="21" y="374"/>
                    <a:pt x="11" y="447"/>
                  </a:cubicBezTo>
                  <a:cubicBezTo>
                    <a:pt x="1" y="520"/>
                    <a:pt x="2" y="603"/>
                    <a:pt x="1" y="673"/>
                  </a:cubicBezTo>
                  <a:cubicBezTo>
                    <a:pt x="0" y="743"/>
                    <a:pt x="1" y="802"/>
                    <a:pt x="7" y="870"/>
                  </a:cubicBezTo>
                  <a:cubicBezTo>
                    <a:pt x="13" y="938"/>
                    <a:pt x="6" y="1023"/>
                    <a:pt x="35" y="1082"/>
                  </a:cubicBezTo>
                  <a:cubicBezTo>
                    <a:pt x="64" y="1141"/>
                    <a:pt x="100" y="1198"/>
                    <a:pt x="179" y="1226"/>
                  </a:cubicBezTo>
                  <a:cubicBezTo>
                    <a:pt x="258" y="1254"/>
                    <a:pt x="406" y="1249"/>
                    <a:pt x="511" y="1250"/>
                  </a:cubicBezTo>
                  <a:cubicBezTo>
                    <a:pt x="616" y="1251"/>
                    <a:pt x="748" y="1237"/>
                    <a:pt x="810" y="1233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5" name="Freeform 12"/>
            <p:cNvSpPr>
              <a:spLocks noChangeAspect="1"/>
            </p:cNvSpPr>
            <p:nvPr/>
          </p:nvSpPr>
          <p:spPr bwMode="auto">
            <a:xfrm>
              <a:off x="2948" y="1503"/>
              <a:ext cx="599" cy="818"/>
            </a:xfrm>
            <a:custGeom>
              <a:avLst/>
              <a:gdLst>
                <a:gd name="T0" fmla="*/ 3 w 819"/>
                <a:gd name="T1" fmla="*/ 0 h 1383"/>
                <a:gd name="T2" fmla="*/ 1 w 819"/>
                <a:gd name="T3" fmla="*/ 1 h 1383"/>
                <a:gd name="T4" fmla="*/ 1 w 819"/>
                <a:gd name="T5" fmla="*/ 1 h 1383"/>
                <a:gd name="T6" fmla="*/ 1 w 819"/>
                <a:gd name="T7" fmla="*/ 1 h 1383"/>
                <a:gd name="T8" fmla="*/ 1 w 819"/>
                <a:gd name="T9" fmla="*/ 1 h 1383"/>
                <a:gd name="T10" fmla="*/ 1 w 819"/>
                <a:gd name="T11" fmla="*/ 1 h 1383"/>
                <a:gd name="T12" fmla="*/ 3 w 819"/>
                <a:gd name="T13" fmla="*/ 1 h 1383"/>
                <a:gd name="T14" fmla="*/ 7 w 819"/>
                <a:gd name="T15" fmla="*/ 1 h 13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9"/>
                <a:gd name="T25" fmla="*/ 0 h 1383"/>
                <a:gd name="T26" fmla="*/ 819 w 819"/>
                <a:gd name="T27" fmla="*/ 1383 h 13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9" h="1383">
                  <a:moveTo>
                    <a:pt x="281" y="0"/>
                  </a:moveTo>
                  <a:cubicBezTo>
                    <a:pt x="239" y="22"/>
                    <a:pt x="196" y="47"/>
                    <a:pt x="156" y="89"/>
                  </a:cubicBezTo>
                  <a:cubicBezTo>
                    <a:pt x="116" y="130"/>
                    <a:pt x="68" y="155"/>
                    <a:pt x="42" y="251"/>
                  </a:cubicBezTo>
                  <a:cubicBezTo>
                    <a:pt x="17" y="347"/>
                    <a:pt x="2" y="516"/>
                    <a:pt x="1" y="665"/>
                  </a:cubicBezTo>
                  <a:cubicBezTo>
                    <a:pt x="0" y="814"/>
                    <a:pt x="14" y="1037"/>
                    <a:pt x="37" y="1146"/>
                  </a:cubicBezTo>
                  <a:cubicBezTo>
                    <a:pt x="60" y="1255"/>
                    <a:pt x="88" y="1281"/>
                    <a:pt x="141" y="1318"/>
                  </a:cubicBezTo>
                  <a:cubicBezTo>
                    <a:pt x="194" y="1355"/>
                    <a:pt x="240" y="1359"/>
                    <a:pt x="353" y="1370"/>
                  </a:cubicBezTo>
                  <a:cubicBezTo>
                    <a:pt x="466" y="1381"/>
                    <a:pt x="722" y="1380"/>
                    <a:pt x="819" y="1383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6" name="Freeform 13"/>
            <p:cNvSpPr>
              <a:spLocks noChangeAspect="1"/>
            </p:cNvSpPr>
            <p:nvPr/>
          </p:nvSpPr>
          <p:spPr bwMode="auto">
            <a:xfrm>
              <a:off x="2905" y="1480"/>
              <a:ext cx="642" cy="882"/>
            </a:xfrm>
            <a:custGeom>
              <a:avLst/>
              <a:gdLst>
                <a:gd name="T0" fmla="*/ 3 w 877"/>
                <a:gd name="T1" fmla="*/ 0 h 1492"/>
                <a:gd name="T2" fmla="*/ 1 w 877"/>
                <a:gd name="T3" fmla="*/ 1 h 1492"/>
                <a:gd name="T4" fmla="*/ 1 w 877"/>
                <a:gd name="T5" fmla="*/ 1 h 1492"/>
                <a:gd name="T6" fmla="*/ 1 w 877"/>
                <a:gd name="T7" fmla="*/ 1 h 1492"/>
                <a:gd name="T8" fmla="*/ 1 w 877"/>
                <a:gd name="T9" fmla="*/ 1 h 1492"/>
                <a:gd name="T10" fmla="*/ 1 w 877"/>
                <a:gd name="T11" fmla="*/ 1 h 1492"/>
                <a:gd name="T12" fmla="*/ 4 w 877"/>
                <a:gd name="T13" fmla="*/ 1 h 1492"/>
                <a:gd name="T14" fmla="*/ 8 w 877"/>
                <a:gd name="T15" fmla="*/ 1 h 14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77"/>
                <a:gd name="T25" fmla="*/ 0 h 1492"/>
                <a:gd name="T26" fmla="*/ 877 w 877"/>
                <a:gd name="T27" fmla="*/ 1492 h 14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77" h="1492">
                  <a:moveTo>
                    <a:pt x="297" y="0"/>
                  </a:moveTo>
                  <a:cubicBezTo>
                    <a:pt x="252" y="24"/>
                    <a:pt x="206" y="51"/>
                    <a:pt x="164" y="96"/>
                  </a:cubicBezTo>
                  <a:cubicBezTo>
                    <a:pt x="121" y="140"/>
                    <a:pt x="65" y="171"/>
                    <a:pt x="40" y="271"/>
                  </a:cubicBezTo>
                  <a:cubicBezTo>
                    <a:pt x="16" y="370"/>
                    <a:pt x="20" y="557"/>
                    <a:pt x="17" y="695"/>
                  </a:cubicBezTo>
                  <a:cubicBezTo>
                    <a:pt x="14" y="833"/>
                    <a:pt x="0" y="992"/>
                    <a:pt x="19" y="1102"/>
                  </a:cubicBezTo>
                  <a:cubicBezTo>
                    <a:pt x="38" y="1212"/>
                    <a:pt x="72" y="1299"/>
                    <a:pt x="131" y="1358"/>
                  </a:cubicBezTo>
                  <a:cubicBezTo>
                    <a:pt x="190" y="1417"/>
                    <a:pt x="251" y="1432"/>
                    <a:pt x="375" y="1454"/>
                  </a:cubicBezTo>
                  <a:cubicBezTo>
                    <a:pt x="499" y="1476"/>
                    <a:pt x="773" y="1484"/>
                    <a:pt x="877" y="1492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7" name="Oval 14"/>
            <p:cNvSpPr>
              <a:spLocks noChangeAspect="1" noChangeArrowheads="1"/>
            </p:cNvSpPr>
            <p:nvPr/>
          </p:nvSpPr>
          <p:spPr bwMode="auto">
            <a:xfrm>
              <a:off x="2797" y="1551"/>
              <a:ext cx="29" cy="23"/>
            </a:xfrm>
            <a:prstGeom prst="ellipse">
              <a:avLst/>
            </a:prstGeom>
            <a:solidFill>
              <a:srgbClr val="A1083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328" name="Oval 15"/>
            <p:cNvSpPr>
              <a:spLocks noChangeAspect="1" noChangeArrowheads="1"/>
            </p:cNvSpPr>
            <p:nvPr/>
          </p:nvSpPr>
          <p:spPr bwMode="auto">
            <a:xfrm>
              <a:off x="2768" y="2397"/>
              <a:ext cx="29" cy="24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329" name="Oval 16"/>
            <p:cNvSpPr>
              <a:spLocks noChangeAspect="1" noChangeArrowheads="1"/>
            </p:cNvSpPr>
            <p:nvPr/>
          </p:nvSpPr>
          <p:spPr bwMode="auto">
            <a:xfrm>
              <a:off x="2991" y="1551"/>
              <a:ext cx="15" cy="11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330" name="Oval 17"/>
            <p:cNvSpPr>
              <a:spLocks noChangeAspect="1" noChangeArrowheads="1"/>
            </p:cNvSpPr>
            <p:nvPr/>
          </p:nvSpPr>
          <p:spPr bwMode="auto">
            <a:xfrm flipH="1">
              <a:off x="2707" y="2355"/>
              <a:ext cx="14" cy="10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331" name="Freeform 18"/>
            <p:cNvSpPr>
              <a:spLocks noChangeAspect="1"/>
            </p:cNvSpPr>
            <p:nvPr/>
          </p:nvSpPr>
          <p:spPr bwMode="auto">
            <a:xfrm>
              <a:off x="2819" y="1568"/>
              <a:ext cx="58" cy="133"/>
            </a:xfrm>
            <a:custGeom>
              <a:avLst/>
              <a:gdLst>
                <a:gd name="T0" fmla="*/ 0 w 96"/>
                <a:gd name="T1" fmla="*/ 0 h 270"/>
                <a:gd name="T2" fmla="*/ 1 w 96"/>
                <a:gd name="T3" fmla="*/ 0 h 270"/>
                <a:gd name="T4" fmla="*/ 1 w 96"/>
                <a:gd name="T5" fmla="*/ 0 h 270"/>
                <a:gd name="T6" fmla="*/ 0 60000 65536"/>
                <a:gd name="T7" fmla="*/ 0 60000 65536"/>
                <a:gd name="T8" fmla="*/ 0 60000 65536"/>
                <a:gd name="T9" fmla="*/ 0 w 96"/>
                <a:gd name="T10" fmla="*/ 0 h 270"/>
                <a:gd name="T11" fmla="*/ 96 w 96"/>
                <a:gd name="T12" fmla="*/ 270 h 2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270">
                  <a:moveTo>
                    <a:pt x="0" y="0"/>
                  </a:moveTo>
                  <a:cubicBezTo>
                    <a:pt x="22" y="19"/>
                    <a:pt x="44" y="39"/>
                    <a:pt x="60" y="84"/>
                  </a:cubicBezTo>
                  <a:cubicBezTo>
                    <a:pt x="76" y="129"/>
                    <a:pt x="86" y="199"/>
                    <a:pt x="96" y="270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2" name="Freeform 19"/>
            <p:cNvSpPr>
              <a:spLocks noChangeAspect="1"/>
            </p:cNvSpPr>
            <p:nvPr/>
          </p:nvSpPr>
          <p:spPr bwMode="auto">
            <a:xfrm flipH="1">
              <a:off x="2931" y="1562"/>
              <a:ext cx="58" cy="133"/>
            </a:xfrm>
            <a:custGeom>
              <a:avLst/>
              <a:gdLst>
                <a:gd name="T0" fmla="*/ 0 w 96"/>
                <a:gd name="T1" fmla="*/ 0 h 270"/>
                <a:gd name="T2" fmla="*/ 1 w 96"/>
                <a:gd name="T3" fmla="*/ 0 h 270"/>
                <a:gd name="T4" fmla="*/ 1 w 96"/>
                <a:gd name="T5" fmla="*/ 0 h 270"/>
                <a:gd name="T6" fmla="*/ 0 60000 65536"/>
                <a:gd name="T7" fmla="*/ 0 60000 65536"/>
                <a:gd name="T8" fmla="*/ 0 60000 65536"/>
                <a:gd name="T9" fmla="*/ 0 w 96"/>
                <a:gd name="T10" fmla="*/ 0 h 270"/>
                <a:gd name="T11" fmla="*/ 96 w 96"/>
                <a:gd name="T12" fmla="*/ 270 h 2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270">
                  <a:moveTo>
                    <a:pt x="0" y="0"/>
                  </a:moveTo>
                  <a:cubicBezTo>
                    <a:pt x="22" y="19"/>
                    <a:pt x="44" y="39"/>
                    <a:pt x="60" y="84"/>
                  </a:cubicBezTo>
                  <a:cubicBezTo>
                    <a:pt x="76" y="129"/>
                    <a:pt x="86" y="199"/>
                    <a:pt x="96" y="270"/>
                  </a:cubicBezTo>
                </a:path>
              </a:pathLst>
            </a:custGeom>
            <a:noFill/>
            <a:ln w="25400">
              <a:solidFill>
                <a:srgbClr val="A1083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3" name="Line 20"/>
            <p:cNvSpPr>
              <a:spLocks noChangeAspect="1" noChangeShapeType="1"/>
            </p:cNvSpPr>
            <p:nvPr/>
          </p:nvSpPr>
          <p:spPr bwMode="auto">
            <a:xfrm>
              <a:off x="2775" y="1829"/>
              <a:ext cx="289" cy="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sysDot"/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4" name="Line 21"/>
            <p:cNvSpPr>
              <a:spLocks noChangeAspect="1" noChangeShapeType="1"/>
            </p:cNvSpPr>
            <p:nvPr/>
          </p:nvSpPr>
          <p:spPr bwMode="auto">
            <a:xfrm>
              <a:off x="2519" y="2213"/>
              <a:ext cx="0" cy="21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sysDot"/>
              <a:round/>
              <a:headEnd type="triangle" w="lg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5" name="Freeform 22"/>
            <p:cNvSpPr>
              <a:spLocks noChangeAspect="1"/>
            </p:cNvSpPr>
            <p:nvPr/>
          </p:nvSpPr>
          <p:spPr bwMode="auto">
            <a:xfrm flipH="1">
              <a:off x="3012" y="1842"/>
              <a:ext cx="45" cy="324"/>
            </a:xfrm>
            <a:custGeom>
              <a:avLst/>
              <a:gdLst>
                <a:gd name="T0" fmla="*/ 0 w 96"/>
                <a:gd name="T1" fmla="*/ 0 h 672"/>
                <a:gd name="T2" fmla="*/ 0 w 96"/>
                <a:gd name="T3" fmla="*/ 0 h 672"/>
                <a:gd name="T4" fmla="*/ 0 w 96"/>
                <a:gd name="T5" fmla="*/ 0 h 672"/>
                <a:gd name="T6" fmla="*/ 0 60000 65536"/>
                <a:gd name="T7" fmla="*/ 0 60000 65536"/>
                <a:gd name="T8" fmla="*/ 0 60000 65536"/>
                <a:gd name="T9" fmla="*/ 0 w 96"/>
                <a:gd name="T10" fmla="*/ 0 h 672"/>
                <a:gd name="T11" fmla="*/ 96 w 96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72">
                  <a:moveTo>
                    <a:pt x="0" y="672"/>
                  </a:moveTo>
                  <a:cubicBezTo>
                    <a:pt x="48" y="536"/>
                    <a:pt x="96" y="400"/>
                    <a:pt x="96" y="288"/>
                  </a:cubicBezTo>
                  <a:cubicBezTo>
                    <a:pt x="96" y="176"/>
                    <a:pt x="16" y="48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6" name="Freeform 23"/>
            <p:cNvSpPr>
              <a:spLocks noChangeAspect="1"/>
            </p:cNvSpPr>
            <p:nvPr/>
          </p:nvSpPr>
          <p:spPr bwMode="auto">
            <a:xfrm>
              <a:off x="2778" y="1848"/>
              <a:ext cx="45" cy="309"/>
            </a:xfrm>
            <a:custGeom>
              <a:avLst/>
              <a:gdLst>
                <a:gd name="T0" fmla="*/ 0 w 96"/>
                <a:gd name="T1" fmla="*/ 0 h 672"/>
                <a:gd name="T2" fmla="*/ 0 w 96"/>
                <a:gd name="T3" fmla="*/ 0 h 672"/>
                <a:gd name="T4" fmla="*/ 0 w 96"/>
                <a:gd name="T5" fmla="*/ 0 h 672"/>
                <a:gd name="T6" fmla="*/ 0 60000 65536"/>
                <a:gd name="T7" fmla="*/ 0 60000 65536"/>
                <a:gd name="T8" fmla="*/ 0 60000 65536"/>
                <a:gd name="T9" fmla="*/ 0 w 96"/>
                <a:gd name="T10" fmla="*/ 0 h 672"/>
                <a:gd name="T11" fmla="*/ 96 w 96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72">
                  <a:moveTo>
                    <a:pt x="0" y="672"/>
                  </a:moveTo>
                  <a:cubicBezTo>
                    <a:pt x="48" y="536"/>
                    <a:pt x="96" y="400"/>
                    <a:pt x="96" y="288"/>
                  </a:cubicBezTo>
                  <a:cubicBezTo>
                    <a:pt x="96" y="176"/>
                    <a:pt x="16" y="48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7" name="Freeform 24"/>
            <p:cNvSpPr>
              <a:spLocks noChangeAspect="1"/>
            </p:cNvSpPr>
            <p:nvPr/>
          </p:nvSpPr>
          <p:spPr bwMode="auto">
            <a:xfrm rot="-5400000">
              <a:off x="2883" y="2040"/>
              <a:ext cx="129" cy="633"/>
            </a:xfrm>
            <a:custGeom>
              <a:avLst/>
              <a:gdLst>
                <a:gd name="T0" fmla="*/ 0 w 96"/>
                <a:gd name="T1" fmla="*/ 273 h 672"/>
                <a:gd name="T2" fmla="*/ 8046 w 96"/>
                <a:gd name="T3" fmla="*/ 117 h 672"/>
                <a:gd name="T4" fmla="*/ 0 w 96"/>
                <a:gd name="T5" fmla="*/ 0 h 672"/>
                <a:gd name="T6" fmla="*/ 0 60000 65536"/>
                <a:gd name="T7" fmla="*/ 0 60000 65536"/>
                <a:gd name="T8" fmla="*/ 0 60000 65536"/>
                <a:gd name="T9" fmla="*/ 0 w 96"/>
                <a:gd name="T10" fmla="*/ 0 h 672"/>
                <a:gd name="T11" fmla="*/ 96 w 96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72">
                  <a:moveTo>
                    <a:pt x="0" y="672"/>
                  </a:moveTo>
                  <a:cubicBezTo>
                    <a:pt x="48" y="536"/>
                    <a:pt x="96" y="400"/>
                    <a:pt x="96" y="288"/>
                  </a:cubicBezTo>
                  <a:cubicBezTo>
                    <a:pt x="96" y="176"/>
                    <a:pt x="16" y="48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8" name="Freeform 25"/>
            <p:cNvSpPr>
              <a:spLocks noChangeAspect="1"/>
            </p:cNvSpPr>
            <p:nvPr/>
          </p:nvSpPr>
          <p:spPr bwMode="auto">
            <a:xfrm rot="16200000" flipH="1">
              <a:off x="2512" y="2015"/>
              <a:ext cx="16" cy="402"/>
            </a:xfrm>
            <a:custGeom>
              <a:avLst/>
              <a:gdLst>
                <a:gd name="T0" fmla="*/ 0 w 96"/>
                <a:gd name="T1" fmla="*/ 1 h 672"/>
                <a:gd name="T2" fmla="*/ 0 w 96"/>
                <a:gd name="T3" fmla="*/ 1 h 672"/>
                <a:gd name="T4" fmla="*/ 0 w 96"/>
                <a:gd name="T5" fmla="*/ 0 h 672"/>
                <a:gd name="T6" fmla="*/ 0 60000 65536"/>
                <a:gd name="T7" fmla="*/ 0 60000 65536"/>
                <a:gd name="T8" fmla="*/ 0 60000 65536"/>
                <a:gd name="T9" fmla="*/ 0 w 96"/>
                <a:gd name="T10" fmla="*/ 0 h 672"/>
                <a:gd name="T11" fmla="*/ 96 w 96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72">
                  <a:moveTo>
                    <a:pt x="0" y="672"/>
                  </a:moveTo>
                  <a:cubicBezTo>
                    <a:pt x="48" y="536"/>
                    <a:pt x="96" y="400"/>
                    <a:pt x="96" y="288"/>
                  </a:cubicBezTo>
                  <a:cubicBezTo>
                    <a:pt x="96" y="176"/>
                    <a:pt x="16" y="48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9" name="Freeform 26"/>
            <p:cNvSpPr>
              <a:spLocks noChangeAspect="1"/>
            </p:cNvSpPr>
            <p:nvPr/>
          </p:nvSpPr>
          <p:spPr bwMode="auto">
            <a:xfrm rot="16200000" flipH="1">
              <a:off x="3275" y="2016"/>
              <a:ext cx="16" cy="401"/>
            </a:xfrm>
            <a:custGeom>
              <a:avLst/>
              <a:gdLst>
                <a:gd name="T0" fmla="*/ 0 w 96"/>
                <a:gd name="T1" fmla="*/ 1 h 672"/>
                <a:gd name="T2" fmla="*/ 0 w 96"/>
                <a:gd name="T3" fmla="*/ 1 h 672"/>
                <a:gd name="T4" fmla="*/ 0 w 96"/>
                <a:gd name="T5" fmla="*/ 0 h 672"/>
                <a:gd name="T6" fmla="*/ 0 60000 65536"/>
                <a:gd name="T7" fmla="*/ 0 60000 65536"/>
                <a:gd name="T8" fmla="*/ 0 60000 65536"/>
                <a:gd name="T9" fmla="*/ 0 w 96"/>
                <a:gd name="T10" fmla="*/ 0 h 672"/>
                <a:gd name="T11" fmla="*/ 96 w 96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72">
                  <a:moveTo>
                    <a:pt x="0" y="672"/>
                  </a:moveTo>
                  <a:cubicBezTo>
                    <a:pt x="48" y="536"/>
                    <a:pt x="96" y="400"/>
                    <a:pt x="96" y="288"/>
                  </a:cubicBezTo>
                  <a:cubicBezTo>
                    <a:pt x="96" y="176"/>
                    <a:pt x="16" y="48"/>
                    <a:pt x="0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/>
            <a:r>
              <a:rPr lang="fi-FI" dirty="0"/>
              <a:t>Collection efficiency - overloading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024668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Cascade Impactor - example</a:t>
            </a:r>
            <a:endParaRPr lang="en-GB"/>
          </a:p>
        </p:txBody>
      </p:sp>
      <p:sp>
        <p:nvSpPr>
          <p:cNvPr id="10244" name="Text Box 3"/>
          <p:cNvSpPr txBox="1">
            <a:spLocks noChangeAspect="1" noChangeArrowheads="1"/>
          </p:cNvSpPr>
          <p:nvPr/>
        </p:nvSpPr>
        <p:spPr bwMode="auto">
          <a:xfrm>
            <a:off x="7100888" y="2347913"/>
            <a:ext cx="1701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1600" i="1">
                <a:solidFill>
                  <a:srgbClr val="000000"/>
                </a:solidFill>
              </a:rPr>
              <a:t>Stage</a:t>
            </a:r>
            <a:r>
              <a:rPr lang="fi-FI" sz="1600" i="1">
                <a:solidFill>
                  <a:srgbClr val="000000"/>
                </a:solidFill>
              </a:rPr>
              <a:t> 3: &gt;10 µm</a:t>
            </a:r>
          </a:p>
        </p:txBody>
      </p:sp>
      <p:sp>
        <p:nvSpPr>
          <p:cNvPr id="10245" name="Text Box 4"/>
          <p:cNvSpPr txBox="1">
            <a:spLocks noChangeAspect="1" noChangeArrowheads="1"/>
          </p:cNvSpPr>
          <p:nvPr/>
        </p:nvSpPr>
        <p:spPr bwMode="auto">
          <a:xfrm>
            <a:off x="7072313" y="4795838"/>
            <a:ext cx="17605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1600" i="1">
                <a:solidFill>
                  <a:srgbClr val="000000"/>
                </a:solidFill>
              </a:rPr>
              <a:t>Stage</a:t>
            </a:r>
            <a:r>
              <a:rPr lang="fi-FI" sz="1600" i="1">
                <a:solidFill>
                  <a:srgbClr val="000000"/>
                </a:solidFill>
              </a:rPr>
              <a:t> 1: &gt;1.0 µm</a:t>
            </a:r>
          </a:p>
        </p:txBody>
      </p:sp>
      <p:sp>
        <p:nvSpPr>
          <p:cNvPr id="10246" name="Text Box 5"/>
          <p:cNvSpPr txBox="1">
            <a:spLocks noChangeAspect="1" noChangeArrowheads="1"/>
          </p:cNvSpPr>
          <p:nvPr/>
        </p:nvSpPr>
        <p:spPr bwMode="auto">
          <a:xfrm>
            <a:off x="7072313" y="3643313"/>
            <a:ext cx="1758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1600" i="1">
                <a:solidFill>
                  <a:srgbClr val="000000"/>
                </a:solidFill>
              </a:rPr>
              <a:t>Stage</a:t>
            </a:r>
            <a:r>
              <a:rPr lang="fi-FI" sz="1600" i="1">
                <a:solidFill>
                  <a:srgbClr val="000000"/>
                </a:solidFill>
              </a:rPr>
              <a:t> 2: &gt;2.5 µm</a:t>
            </a:r>
          </a:p>
        </p:txBody>
      </p:sp>
      <p:sp>
        <p:nvSpPr>
          <p:cNvPr id="10247" name="Text Box 6"/>
          <p:cNvSpPr txBox="1">
            <a:spLocks noChangeAspect="1" noChangeArrowheads="1"/>
          </p:cNvSpPr>
          <p:nvPr/>
        </p:nvSpPr>
        <p:spPr bwMode="auto">
          <a:xfrm>
            <a:off x="2476500" y="4210050"/>
            <a:ext cx="2251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1600" b="1" i="1">
                <a:solidFill>
                  <a:srgbClr val="000000"/>
                </a:solidFill>
              </a:rPr>
              <a:t>Collection substrates</a:t>
            </a:r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auto">
          <a:xfrm flipH="1">
            <a:off x="1860550" y="3198813"/>
            <a:ext cx="3810000" cy="838200"/>
          </a:xfrm>
          <a:prstGeom prst="line">
            <a:avLst/>
          </a:prstGeom>
          <a:noFill/>
          <a:ln w="15875">
            <a:solidFill>
              <a:srgbClr val="969696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49" name="Line 8"/>
          <p:cNvSpPr>
            <a:spLocks noChangeShapeType="1"/>
          </p:cNvSpPr>
          <p:nvPr/>
        </p:nvSpPr>
        <p:spPr bwMode="auto">
          <a:xfrm flipH="1" flipV="1">
            <a:off x="1881188" y="1341438"/>
            <a:ext cx="3892550" cy="574675"/>
          </a:xfrm>
          <a:prstGeom prst="line">
            <a:avLst/>
          </a:prstGeom>
          <a:noFill/>
          <a:ln w="15875">
            <a:solidFill>
              <a:srgbClr val="969696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0250" name="Group 9"/>
          <p:cNvGrpSpPr>
            <a:grpSpLocks/>
          </p:cNvGrpSpPr>
          <p:nvPr/>
        </p:nvGrpSpPr>
        <p:grpSpPr bwMode="auto">
          <a:xfrm>
            <a:off x="4675188" y="1371600"/>
            <a:ext cx="2451100" cy="4351338"/>
            <a:chOff x="2945" y="864"/>
            <a:chExt cx="1544" cy="2741"/>
          </a:xfrm>
        </p:grpSpPr>
        <p:sp>
          <p:nvSpPr>
            <p:cNvPr id="10286" name="Freeform 10"/>
            <p:cNvSpPr>
              <a:spLocks noChangeAspect="1"/>
            </p:cNvSpPr>
            <p:nvPr/>
          </p:nvSpPr>
          <p:spPr bwMode="auto">
            <a:xfrm>
              <a:off x="3045" y="921"/>
              <a:ext cx="676" cy="2684"/>
            </a:xfrm>
            <a:custGeom>
              <a:avLst/>
              <a:gdLst>
                <a:gd name="T0" fmla="*/ 0 w 676"/>
                <a:gd name="T1" fmla="*/ 0 h 2684"/>
                <a:gd name="T2" fmla="*/ 432 w 676"/>
                <a:gd name="T3" fmla="*/ 0 h 2684"/>
                <a:gd name="T4" fmla="*/ 562 w 676"/>
                <a:gd name="T5" fmla="*/ 171 h 2684"/>
                <a:gd name="T6" fmla="*/ 562 w 676"/>
                <a:gd name="T7" fmla="*/ 513 h 2684"/>
                <a:gd name="T8" fmla="*/ 128 w 676"/>
                <a:gd name="T9" fmla="*/ 513 h 2684"/>
                <a:gd name="T10" fmla="*/ 128 w 676"/>
                <a:gd name="T11" fmla="*/ 911 h 2684"/>
                <a:gd name="T12" fmla="*/ 486 w 676"/>
                <a:gd name="T13" fmla="*/ 911 h 2684"/>
                <a:gd name="T14" fmla="*/ 600 w 676"/>
                <a:gd name="T15" fmla="*/ 1032 h 2684"/>
                <a:gd name="T16" fmla="*/ 606 w 676"/>
                <a:gd name="T17" fmla="*/ 1310 h 2684"/>
                <a:gd name="T18" fmla="*/ 145 w 676"/>
                <a:gd name="T19" fmla="*/ 1310 h 2684"/>
                <a:gd name="T20" fmla="*/ 145 w 676"/>
                <a:gd name="T21" fmla="*/ 1766 h 2684"/>
                <a:gd name="T22" fmla="*/ 476 w 676"/>
                <a:gd name="T23" fmla="*/ 1766 h 2684"/>
                <a:gd name="T24" fmla="*/ 649 w 676"/>
                <a:gd name="T25" fmla="*/ 1936 h 2684"/>
                <a:gd name="T26" fmla="*/ 649 w 676"/>
                <a:gd name="T27" fmla="*/ 2221 h 2684"/>
                <a:gd name="T28" fmla="*/ 263 w 676"/>
                <a:gd name="T29" fmla="*/ 2221 h 2684"/>
                <a:gd name="T30" fmla="*/ 263 w 676"/>
                <a:gd name="T31" fmla="*/ 2563 h 2684"/>
                <a:gd name="T32" fmla="*/ 676 w 676"/>
                <a:gd name="T33" fmla="*/ 2563 h 2684"/>
                <a:gd name="T34" fmla="*/ 676 w 676"/>
                <a:gd name="T35" fmla="*/ 2684 h 2684"/>
                <a:gd name="T36" fmla="*/ 9 w 676"/>
                <a:gd name="T37" fmla="*/ 2681 h 268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76"/>
                <a:gd name="T58" fmla="*/ 0 h 2684"/>
                <a:gd name="T59" fmla="*/ 676 w 676"/>
                <a:gd name="T60" fmla="*/ 2684 h 268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76" h="2684">
                  <a:moveTo>
                    <a:pt x="0" y="0"/>
                  </a:moveTo>
                  <a:lnTo>
                    <a:pt x="432" y="0"/>
                  </a:lnTo>
                  <a:lnTo>
                    <a:pt x="562" y="171"/>
                  </a:lnTo>
                  <a:lnTo>
                    <a:pt x="562" y="513"/>
                  </a:lnTo>
                  <a:lnTo>
                    <a:pt x="128" y="513"/>
                  </a:lnTo>
                  <a:lnTo>
                    <a:pt x="128" y="911"/>
                  </a:lnTo>
                  <a:lnTo>
                    <a:pt x="486" y="911"/>
                  </a:lnTo>
                  <a:lnTo>
                    <a:pt x="600" y="1032"/>
                  </a:lnTo>
                  <a:lnTo>
                    <a:pt x="606" y="1310"/>
                  </a:lnTo>
                  <a:lnTo>
                    <a:pt x="145" y="1310"/>
                  </a:lnTo>
                  <a:lnTo>
                    <a:pt x="145" y="1766"/>
                  </a:lnTo>
                  <a:lnTo>
                    <a:pt x="476" y="1766"/>
                  </a:lnTo>
                  <a:lnTo>
                    <a:pt x="649" y="1936"/>
                  </a:lnTo>
                  <a:lnTo>
                    <a:pt x="649" y="2221"/>
                  </a:lnTo>
                  <a:lnTo>
                    <a:pt x="263" y="2221"/>
                  </a:lnTo>
                  <a:lnTo>
                    <a:pt x="263" y="2563"/>
                  </a:lnTo>
                  <a:lnTo>
                    <a:pt x="676" y="2563"/>
                  </a:lnTo>
                  <a:lnTo>
                    <a:pt x="676" y="2684"/>
                  </a:lnTo>
                  <a:lnTo>
                    <a:pt x="9" y="2681"/>
                  </a:lnTo>
                </a:path>
              </a:pathLst>
            </a:custGeom>
            <a:gradFill rotWithShape="0">
              <a:gsLst>
                <a:gs pos="0">
                  <a:srgbClr val="808080"/>
                </a:gs>
                <a:gs pos="50000">
                  <a:srgbClr val="FCFCFC"/>
                </a:gs>
                <a:gs pos="100000">
                  <a:srgbClr val="808080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87" name="Rectangle 11"/>
            <p:cNvSpPr>
              <a:spLocks noChangeAspect="1" noChangeArrowheads="1"/>
            </p:cNvSpPr>
            <p:nvPr/>
          </p:nvSpPr>
          <p:spPr bwMode="auto">
            <a:xfrm>
              <a:off x="3515" y="1604"/>
              <a:ext cx="512" cy="114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0288" name="Rectangle 12"/>
            <p:cNvSpPr>
              <a:spLocks noChangeAspect="1" noChangeArrowheads="1"/>
            </p:cNvSpPr>
            <p:nvPr/>
          </p:nvSpPr>
          <p:spPr bwMode="auto">
            <a:xfrm>
              <a:off x="3515" y="2345"/>
              <a:ext cx="512" cy="114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0289" name="Rectangle 13"/>
            <p:cNvSpPr>
              <a:spLocks noChangeAspect="1" noChangeArrowheads="1"/>
            </p:cNvSpPr>
            <p:nvPr/>
          </p:nvSpPr>
          <p:spPr bwMode="auto">
            <a:xfrm>
              <a:off x="3515" y="3199"/>
              <a:ext cx="512" cy="114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0290" name="Freeform 14"/>
            <p:cNvSpPr>
              <a:spLocks noChangeAspect="1"/>
            </p:cNvSpPr>
            <p:nvPr/>
          </p:nvSpPr>
          <p:spPr bwMode="auto">
            <a:xfrm>
              <a:off x="3800" y="921"/>
              <a:ext cx="689" cy="2684"/>
            </a:xfrm>
            <a:custGeom>
              <a:avLst/>
              <a:gdLst>
                <a:gd name="T0" fmla="*/ 677 w 689"/>
                <a:gd name="T1" fmla="*/ 0 h 2684"/>
                <a:gd name="T2" fmla="*/ 245 w 689"/>
                <a:gd name="T3" fmla="*/ 0 h 2684"/>
                <a:gd name="T4" fmla="*/ 114 w 689"/>
                <a:gd name="T5" fmla="*/ 171 h 2684"/>
                <a:gd name="T6" fmla="*/ 114 w 689"/>
                <a:gd name="T7" fmla="*/ 513 h 2684"/>
                <a:gd name="T8" fmla="*/ 549 w 689"/>
                <a:gd name="T9" fmla="*/ 513 h 2684"/>
                <a:gd name="T10" fmla="*/ 549 w 689"/>
                <a:gd name="T11" fmla="*/ 911 h 2684"/>
                <a:gd name="T12" fmla="*/ 190 w 689"/>
                <a:gd name="T13" fmla="*/ 911 h 2684"/>
                <a:gd name="T14" fmla="*/ 76 w 689"/>
                <a:gd name="T15" fmla="*/ 1032 h 2684"/>
                <a:gd name="T16" fmla="*/ 70 w 689"/>
                <a:gd name="T17" fmla="*/ 1310 h 2684"/>
                <a:gd name="T18" fmla="*/ 532 w 689"/>
                <a:gd name="T19" fmla="*/ 1310 h 2684"/>
                <a:gd name="T20" fmla="*/ 532 w 689"/>
                <a:gd name="T21" fmla="*/ 1766 h 2684"/>
                <a:gd name="T22" fmla="*/ 201 w 689"/>
                <a:gd name="T23" fmla="*/ 1766 h 2684"/>
                <a:gd name="T24" fmla="*/ 27 w 689"/>
                <a:gd name="T25" fmla="*/ 1936 h 2684"/>
                <a:gd name="T26" fmla="*/ 27 w 689"/>
                <a:gd name="T27" fmla="*/ 2221 h 2684"/>
                <a:gd name="T28" fmla="*/ 413 w 689"/>
                <a:gd name="T29" fmla="*/ 2221 h 2684"/>
                <a:gd name="T30" fmla="*/ 413 w 689"/>
                <a:gd name="T31" fmla="*/ 2563 h 2684"/>
                <a:gd name="T32" fmla="*/ 0 w 689"/>
                <a:gd name="T33" fmla="*/ 2563 h 2684"/>
                <a:gd name="T34" fmla="*/ 0 w 689"/>
                <a:gd name="T35" fmla="*/ 2684 h 2684"/>
                <a:gd name="T36" fmla="*/ 689 w 689"/>
                <a:gd name="T37" fmla="*/ 2681 h 268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89"/>
                <a:gd name="T58" fmla="*/ 0 h 2684"/>
                <a:gd name="T59" fmla="*/ 689 w 689"/>
                <a:gd name="T60" fmla="*/ 2684 h 268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89" h="2684">
                  <a:moveTo>
                    <a:pt x="677" y="0"/>
                  </a:moveTo>
                  <a:lnTo>
                    <a:pt x="245" y="0"/>
                  </a:lnTo>
                  <a:lnTo>
                    <a:pt x="114" y="171"/>
                  </a:lnTo>
                  <a:lnTo>
                    <a:pt x="114" y="513"/>
                  </a:lnTo>
                  <a:lnTo>
                    <a:pt x="549" y="513"/>
                  </a:lnTo>
                  <a:lnTo>
                    <a:pt x="549" y="911"/>
                  </a:lnTo>
                  <a:lnTo>
                    <a:pt x="190" y="911"/>
                  </a:lnTo>
                  <a:lnTo>
                    <a:pt x="76" y="1032"/>
                  </a:lnTo>
                  <a:lnTo>
                    <a:pt x="70" y="1310"/>
                  </a:lnTo>
                  <a:lnTo>
                    <a:pt x="532" y="1310"/>
                  </a:lnTo>
                  <a:lnTo>
                    <a:pt x="532" y="1766"/>
                  </a:lnTo>
                  <a:lnTo>
                    <a:pt x="201" y="1766"/>
                  </a:lnTo>
                  <a:lnTo>
                    <a:pt x="27" y="1936"/>
                  </a:lnTo>
                  <a:lnTo>
                    <a:pt x="27" y="2221"/>
                  </a:lnTo>
                  <a:lnTo>
                    <a:pt x="413" y="2221"/>
                  </a:lnTo>
                  <a:lnTo>
                    <a:pt x="413" y="2563"/>
                  </a:lnTo>
                  <a:lnTo>
                    <a:pt x="0" y="2563"/>
                  </a:lnTo>
                  <a:lnTo>
                    <a:pt x="0" y="2684"/>
                  </a:lnTo>
                  <a:lnTo>
                    <a:pt x="689" y="2681"/>
                  </a:lnTo>
                </a:path>
              </a:pathLst>
            </a:custGeom>
            <a:gradFill rotWithShape="0">
              <a:gsLst>
                <a:gs pos="0">
                  <a:srgbClr val="808080"/>
                </a:gs>
                <a:gs pos="50000">
                  <a:srgbClr val="FCFCFC"/>
                </a:gs>
                <a:gs pos="100000">
                  <a:srgbClr val="808080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91" name="Freeform 15"/>
            <p:cNvSpPr>
              <a:spLocks noChangeAspect="1"/>
            </p:cNvSpPr>
            <p:nvPr/>
          </p:nvSpPr>
          <p:spPr bwMode="auto">
            <a:xfrm>
              <a:off x="3298" y="864"/>
              <a:ext cx="407" cy="1481"/>
            </a:xfrm>
            <a:custGeom>
              <a:avLst/>
              <a:gdLst>
                <a:gd name="T0" fmla="*/ 2170 w 343"/>
                <a:gd name="T1" fmla="*/ 0 h 1248"/>
                <a:gd name="T2" fmla="*/ 2545 w 343"/>
                <a:gd name="T3" fmla="*/ 745 h 1248"/>
                <a:gd name="T4" fmla="*/ 2545 w 343"/>
                <a:gd name="T5" fmla="*/ 3743 h 1248"/>
                <a:gd name="T6" fmla="*/ 2170 w 343"/>
                <a:gd name="T7" fmla="*/ 4502 h 1248"/>
                <a:gd name="T8" fmla="*/ 956 w 343"/>
                <a:gd name="T9" fmla="*/ 4776 h 1248"/>
                <a:gd name="T10" fmla="*/ 72 w 343"/>
                <a:gd name="T11" fmla="*/ 5290 h 1248"/>
                <a:gd name="T12" fmla="*/ 534 w 343"/>
                <a:gd name="T13" fmla="*/ 5942 h 1248"/>
                <a:gd name="T14" fmla="*/ 1798 w 343"/>
                <a:gd name="T15" fmla="*/ 5988 h 1248"/>
                <a:gd name="T16" fmla="*/ 2545 w 343"/>
                <a:gd name="T17" fmla="*/ 6733 h 1248"/>
                <a:gd name="T18" fmla="*/ 2545 w 343"/>
                <a:gd name="T19" fmla="*/ 8979 h 1248"/>
                <a:gd name="T20" fmla="*/ 2170 w 343"/>
                <a:gd name="T21" fmla="*/ 9732 h 12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3"/>
                <a:gd name="T34" fmla="*/ 0 h 1248"/>
                <a:gd name="T35" fmla="*/ 343 w 343"/>
                <a:gd name="T36" fmla="*/ 1248 h 124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3" h="1248">
                  <a:moveTo>
                    <a:pt x="279" y="0"/>
                  </a:moveTo>
                  <a:cubicBezTo>
                    <a:pt x="299" y="8"/>
                    <a:pt x="319" y="16"/>
                    <a:pt x="327" y="96"/>
                  </a:cubicBezTo>
                  <a:cubicBezTo>
                    <a:pt x="335" y="176"/>
                    <a:pt x="335" y="400"/>
                    <a:pt x="327" y="480"/>
                  </a:cubicBezTo>
                  <a:cubicBezTo>
                    <a:pt x="319" y="560"/>
                    <a:pt x="313" y="554"/>
                    <a:pt x="279" y="576"/>
                  </a:cubicBezTo>
                  <a:cubicBezTo>
                    <a:pt x="245" y="598"/>
                    <a:pt x="168" y="595"/>
                    <a:pt x="123" y="612"/>
                  </a:cubicBezTo>
                  <a:cubicBezTo>
                    <a:pt x="78" y="629"/>
                    <a:pt x="18" y="653"/>
                    <a:pt x="9" y="678"/>
                  </a:cubicBezTo>
                  <a:cubicBezTo>
                    <a:pt x="0" y="703"/>
                    <a:pt x="32" y="747"/>
                    <a:pt x="69" y="762"/>
                  </a:cubicBezTo>
                  <a:cubicBezTo>
                    <a:pt x="106" y="777"/>
                    <a:pt x="188" y="751"/>
                    <a:pt x="231" y="768"/>
                  </a:cubicBezTo>
                  <a:cubicBezTo>
                    <a:pt x="274" y="785"/>
                    <a:pt x="311" y="800"/>
                    <a:pt x="327" y="864"/>
                  </a:cubicBezTo>
                  <a:cubicBezTo>
                    <a:pt x="343" y="928"/>
                    <a:pt x="335" y="1088"/>
                    <a:pt x="327" y="1152"/>
                  </a:cubicBezTo>
                  <a:cubicBezTo>
                    <a:pt x="319" y="1216"/>
                    <a:pt x="299" y="1232"/>
                    <a:pt x="279" y="124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92" name="Freeform 16"/>
            <p:cNvSpPr>
              <a:spLocks noChangeAspect="1"/>
            </p:cNvSpPr>
            <p:nvPr/>
          </p:nvSpPr>
          <p:spPr bwMode="auto">
            <a:xfrm>
              <a:off x="3767" y="864"/>
              <a:ext cx="451" cy="2335"/>
            </a:xfrm>
            <a:custGeom>
              <a:avLst/>
              <a:gdLst>
                <a:gd name="T0" fmla="*/ 589 w 380"/>
                <a:gd name="T1" fmla="*/ 0 h 1968"/>
                <a:gd name="T2" fmla="*/ 211 w 380"/>
                <a:gd name="T3" fmla="*/ 745 h 1968"/>
                <a:gd name="T4" fmla="*/ 211 w 380"/>
                <a:gd name="T5" fmla="*/ 3830 h 1968"/>
                <a:gd name="T6" fmla="*/ 1476 w 380"/>
                <a:gd name="T7" fmla="*/ 4388 h 1968"/>
                <a:gd name="T8" fmla="*/ 2553 w 380"/>
                <a:gd name="T9" fmla="*/ 4763 h 1968"/>
                <a:gd name="T10" fmla="*/ 2604 w 380"/>
                <a:gd name="T11" fmla="*/ 5747 h 1968"/>
                <a:gd name="T12" fmla="*/ 1334 w 380"/>
                <a:gd name="T13" fmla="*/ 5980 h 1968"/>
                <a:gd name="T14" fmla="*/ 589 w 380"/>
                <a:gd name="T15" fmla="*/ 6724 h 1968"/>
                <a:gd name="T16" fmla="*/ 211 w 380"/>
                <a:gd name="T17" fmla="*/ 7846 h 1968"/>
                <a:gd name="T18" fmla="*/ 211 w 380"/>
                <a:gd name="T19" fmla="*/ 8966 h 1968"/>
                <a:gd name="T20" fmla="*/ 630 w 380"/>
                <a:gd name="T21" fmla="*/ 9429 h 1968"/>
                <a:gd name="T22" fmla="*/ 2604 w 380"/>
                <a:gd name="T23" fmla="*/ 9713 h 1968"/>
                <a:gd name="T24" fmla="*/ 2844 w 380"/>
                <a:gd name="T25" fmla="*/ 10740 h 1968"/>
                <a:gd name="T26" fmla="*/ 2082 w 380"/>
                <a:gd name="T27" fmla="*/ 11211 h 1968"/>
                <a:gd name="T28" fmla="*/ 589 w 380"/>
                <a:gd name="T29" fmla="*/ 11574 h 1968"/>
                <a:gd name="T30" fmla="*/ 211 w 380"/>
                <a:gd name="T31" fmla="*/ 12323 h 1968"/>
                <a:gd name="T32" fmla="*/ 211 w 380"/>
                <a:gd name="T33" fmla="*/ 15316 h 19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0"/>
                <a:gd name="T52" fmla="*/ 0 h 1968"/>
                <a:gd name="T53" fmla="*/ 380 w 380"/>
                <a:gd name="T54" fmla="*/ 1968 h 19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0" h="1968">
                  <a:moveTo>
                    <a:pt x="75" y="0"/>
                  </a:moveTo>
                  <a:cubicBezTo>
                    <a:pt x="55" y="4"/>
                    <a:pt x="35" y="14"/>
                    <a:pt x="27" y="96"/>
                  </a:cubicBezTo>
                  <a:cubicBezTo>
                    <a:pt x="19" y="178"/>
                    <a:pt x="0" y="414"/>
                    <a:pt x="27" y="492"/>
                  </a:cubicBezTo>
                  <a:cubicBezTo>
                    <a:pt x="54" y="570"/>
                    <a:pt x="139" y="544"/>
                    <a:pt x="189" y="564"/>
                  </a:cubicBezTo>
                  <a:cubicBezTo>
                    <a:pt x="239" y="584"/>
                    <a:pt x="303" y="583"/>
                    <a:pt x="327" y="612"/>
                  </a:cubicBezTo>
                  <a:cubicBezTo>
                    <a:pt x="351" y="641"/>
                    <a:pt x="359" y="712"/>
                    <a:pt x="333" y="738"/>
                  </a:cubicBezTo>
                  <a:cubicBezTo>
                    <a:pt x="307" y="764"/>
                    <a:pt x="214" y="747"/>
                    <a:pt x="171" y="768"/>
                  </a:cubicBezTo>
                  <a:cubicBezTo>
                    <a:pt x="128" y="789"/>
                    <a:pt x="99" y="824"/>
                    <a:pt x="75" y="864"/>
                  </a:cubicBezTo>
                  <a:cubicBezTo>
                    <a:pt x="51" y="904"/>
                    <a:pt x="35" y="960"/>
                    <a:pt x="27" y="1008"/>
                  </a:cubicBezTo>
                  <a:cubicBezTo>
                    <a:pt x="19" y="1056"/>
                    <a:pt x="18" y="1118"/>
                    <a:pt x="27" y="1152"/>
                  </a:cubicBezTo>
                  <a:cubicBezTo>
                    <a:pt x="36" y="1186"/>
                    <a:pt x="30" y="1196"/>
                    <a:pt x="81" y="1212"/>
                  </a:cubicBezTo>
                  <a:cubicBezTo>
                    <a:pt x="132" y="1228"/>
                    <a:pt x="286" y="1220"/>
                    <a:pt x="333" y="1248"/>
                  </a:cubicBezTo>
                  <a:cubicBezTo>
                    <a:pt x="380" y="1276"/>
                    <a:pt x="374" y="1348"/>
                    <a:pt x="363" y="1380"/>
                  </a:cubicBezTo>
                  <a:cubicBezTo>
                    <a:pt x="352" y="1412"/>
                    <a:pt x="315" y="1422"/>
                    <a:pt x="267" y="1440"/>
                  </a:cubicBezTo>
                  <a:cubicBezTo>
                    <a:pt x="219" y="1458"/>
                    <a:pt x="115" y="1464"/>
                    <a:pt x="75" y="1488"/>
                  </a:cubicBezTo>
                  <a:cubicBezTo>
                    <a:pt x="35" y="1512"/>
                    <a:pt x="35" y="1504"/>
                    <a:pt x="27" y="1584"/>
                  </a:cubicBezTo>
                  <a:cubicBezTo>
                    <a:pt x="19" y="1664"/>
                    <a:pt x="23" y="1816"/>
                    <a:pt x="27" y="196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93" name="Line 17"/>
            <p:cNvSpPr>
              <a:spLocks noChangeAspect="1" noChangeShapeType="1"/>
            </p:cNvSpPr>
            <p:nvPr/>
          </p:nvSpPr>
          <p:spPr bwMode="auto">
            <a:xfrm flipV="1">
              <a:off x="2945" y="1661"/>
              <a:ext cx="684" cy="855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94" name="Line 18"/>
            <p:cNvSpPr>
              <a:spLocks noChangeAspect="1" noChangeShapeType="1"/>
            </p:cNvSpPr>
            <p:nvPr/>
          </p:nvSpPr>
          <p:spPr bwMode="auto">
            <a:xfrm flipV="1">
              <a:off x="2945" y="2402"/>
              <a:ext cx="513" cy="114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95" name="Line 19"/>
            <p:cNvSpPr>
              <a:spLocks noChangeAspect="1" noChangeShapeType="1"/>
            </p:cNvSpPr>
            <p:nvPr/>
          </p:nvSpPr>
          <p:spPr bwMode="auto">
            <a:xfrm>
              <a:off x="2945" y="2516"/>
              <a:ext cx="570" cy="683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96" name="Oval 20"/>
            <p:cNvSpPr>
              <a:spLocks noChangeArrowheads="1"/>
            </p:cNvSpPr>
            <p:nvPr/>
          </p:nvSpPr>
          <p:spPr bwMode="auto">
            <a:xfrm>
              <a:off x="3312" y="1200"/>
              <a:ext cx="889" cy="866"/>
            </a:xfrm>
            <a:prstGeom prst="ellips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0297" name="Oval 21"/>
            <p:cNvSpPr>
              <a:spLocks noChangeAspect="1" noChangeArrowheads="1"/>
            </p:cNvSpPr>
            <p:nvPr/>
          </p:nvSpPr>
          <p:spPr bwMode="auto">
            <a:xfrm>
              <a:off x="3730" y="3138"/>
              <a:ext cx="82" cy="7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0298" name="Oval 22"/>
            <p:cNvSpPr>
              <a:spLocks noChangeAspect="1" noChangeArrowheads="1"/>
            </p:cNvSpPr>
            <p:nvPr/>
          </p:nvSpPr>
          <p:spPr bwMode="auto">
            <a:xfrm>
              <a:off x="3735" y="2277"/>
              <a:ext cx="104" cy="100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0299" name="Oval 23"/>
            <p:cNvSpPr>
              <a:spLocks noChangeAspect="1" noChangeArrowheads="1"/>
            </p:cNvSpPr>
            <p:nvPr/>
          </p:nvSpPr>
          <p:spPr bwMode="auto">
            <a:xfrm>
              <a:off x="3695" y="1474"/>
              <a:ext cx="130" cy="124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</p:grpSp>
      <p:grpSp>
        <p:nvGrpSpPr>
          <p:cNvPr id="10251" name="Group 24"/>
          <p:cNvGrpSpPr>
            <a:grpSpLocks/>
          </p:cNvGrpSpPr>
          <p:nvPr/>
        </p:nvGrpSpPr>
        <p:grpSpPr bwMode="auto">
          <a:xfrm>
            <a:off x="107950" y="1412875"/>
            <a:ext cx="2705100" cy="1971675"/>
            <a:chOff x="857" y="1321"/>
            <a:chExt cx="3135" cy="2701"/>
          </a:xfrm>
        </p:grpSpPr>
        <p:grpSp>
          <p:nvGrpSpPr>
            <p:cNvPr id="10253" name="Group 25"/>
            <p:cNvGrpSpPr>
              <a:grpSpLocks/>
            </p:cNvGrpSpPr>
            <p:nvPr/>
          </p:nvGrpSpPr>
          <p:grpSpPr bwMode="auto">
            <a:xfrm>
              <a:off x="1812" y="1580"/>
              <a:ext cx="2180" cy="1776"/>
              <a:chOff x="1812" y="1580"/>
              <a:chExt cx="2180" cy="1776"/>
            </a:xfrm>
          </p:grpSpPr>
          <p:sp>
            <p:nvSpPr>
              <p:cNvPr id="10278" name="Freeform 26"/>
              <p:cNvSpPr>
                <a:spLocks noChangeAspect="1"/>
              </p:cNvSpPr>
              <p:nvPr/>
            </p:nvSpPr>
            <p:spPr bwMode="auto">
              <a:xfrm flipH="1">
                <a:off x="3072" y="1728"/>
                <a:ext cx="920" cy="1488"/>
              </a:xfrm>
              <a:custGeom>
                <a:avLst/>
                <a:gdLst>
                  <a:gd name="T0" fmla="*/ 501 w 937"/>
                  <a:gd name="T1" fmla="*/ 0 h 1515"/>
                  <a:gd name="T2" fmla="*/ 617 w 937"/>
                  <a:gd name="T3" fmla="*/ 78 h 1515"/>
                  <a:gd name="T4" fmla="*/ 723 w 937"/>
                  <a:gd name="T5" fmla="*/ 218 h 1515"/>
                  <a:gd name="T6" fmla="*/ 731 w 937"/>
                  <a:gd name="T7" fmla="*/ 579 h 1515"/>
                  <a:gd name="T8" fmla="*/ 731 w 937"/>
                  <a:gd name="T9" fmla="*/ 1039 h 1515"/>
                  <a:gd name="T10" fmla="*/ 611 w 937"/>
                  <a:gd name="T11" fmla="*/ 1195 h 1515"/>
                  <a:gd name="T12" fmla="*/ 275 w 937"/>
                  <a:gd name="T13" fmla="*/ 1198 h 1515"/>
                  <a:gd name="T14" fmla="*/ 0 w 937"/>
                  <a:gd name="T15" fmla="*/ 1198 h 15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37"/>
                  <a:gd name="T25" fmla="*/ 0 h 1515"/>
                  <a:gd name="T26" fmla="*/ 937 w 937"/>
                  <a:gd name="T27" fmla="*/ 1515 h 15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37" h="1515">
                    <a:moveTo>
                      <a:pt x="624" y="0"/>
                    </a:moveTo>
                    <a:cubicBezTo>
                      <a:pt x="672" y="24"/>
                      <a:pt x="722" y="51"/>
                      <a:pt x="768" y="96"/>
                    </a:cubicBezTo>
                    <a:cubicBezTo>
                      <a:pt x="814" y="141"/>
                      <a:pt x="876" y="166"/>
                      <a:pt x="900" y="270"/>
                    </a:cubicBezTo>
                    <a:cubicBezTo>
                      <a:pt x="924" y="374"/>
                      <a:pt x="910" y="550"/>
                      <a:pt x="912" y="720"/>
                    </a:cubicBezTo>
                    <a:cubicBezTo>
                      <a:pt x="914" y="890"/>
                      <a:pt x="937" y="1163"/>
                      <a:pt x="912" y="1290"/>
                    </a:cubicBezTo>
                    <a:cubicBezTo>
                      <a:pt x="887" y="1417"/>
                      <a:pt x="857" y="1449"/>
                      <a:pt x="762" y="1482"/>
                    </a:cubicBezTo>
                    <a:cubicBezTo>
                      <a:pt x="667" y="1515"/>
                      <a:pt x="469" y="1487"/>
                      <a:pt x="342" y="1488"/>
                    </a:cubicBezTo>
                    <a:cubicBezTo>
                      <a:pt x="215" y="1489"/>
                      <a:pt x="71" y="1488"/>
                      <a:pt x="0" y="1488"/>
                    </a:cubicBezTo>
                  </a:path>
                </a:pathLst>
              </a:custGeom>
              <a:noFill/>
              <a:ln w="12700">
                <a:solidFill>
                  <a:srgbClr val="0000FF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279" name="Group 27"/>
              <p:cNvGrpSpPr>
                <a:grpSpLocks/>
              </p:cNvGrpSpPr>
              <p:nvPr/>
            </p:nvGrpSpPr>
            <p:grpSpPr bwMode="auto">
              <a:xfrm>
                <a:off x="1812" y="1580"/>
                <a:ext cx="2127" cy="1776"/>
                <a:chOff x="1812" y="1580"/>
                <a:chExt cx="2127" cy="1776"/>
              </a:xfrm>
            </p:grpSpPr>
            <p:sp>
              <p:nvSpPr>
                <p:cNvPr id="10280" name="Freeform 28"/>
                <p:cNvSpPr>
                  <a:spLocks noChangeAspect="1"/>
                </p:cNvSpPr>
                <p:nvPr/>
              </p:nvSpPr>
              <p:spPr bwMode="auto">
                <a:xfrm>
                  <a:off x="1812" y="1721"/>
                  <a:ext cx="920" cy="1488"/>
                </a:xfrm>
                <a:custGeom>
                  <a:avLst/>
                  <a:gdLst>
                    <a:gd name="T0" fmla="*/ 501 w 937"/>
                    <a:gd name="T1" fmla="*/ 0 h 1515"/>
                    <a:gd name="T2" fmla="*/ 617 w 937"/>
                    <a:gd name="T3" fmla="*/ 78 h 1515"/>
                    <a:gd name="T4" fmla="*/ 723 w 937"/>
                    <a:gd name="T5" fmla="*/ 218 h 1515"/>
                    <a:gd name="T6" fmla="*/ 731 w 937"/>
                    <a:gd name="T7" fmla="*/ 579 h 1515"/>
                    <a:gd name="T8" fmla="*/ 731 w 937"/>
                    <a:gd name="T9" fmla="*/ 1039 h 1515"/>
                    <a:gd name="T10" fmla="*/ 611 w 937"/>
                    <a:gd name="T11" fmla="*/ 1195 h 1515"/>
                    <a:gd name="T12" fmla="*/ 275 w 937"/>
                    <a:gd name="T13" fmla="*/ 1198 h 1515"/>
                    <a:gd name="T14" fmla="*/ 0 w 937"/>
                    <a:gd name="T15" fmla="*/ 1198 h 151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37"/>
                    <a:gd name="T25" fmla="*/ 0 h 1515"/>
                    <a:gd name="T26" fmla="*/ 937 w 937"/>
                    <a:gd name="T27" fmla="*/ 1515 h 151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37" h="1515">
                      <a:moveTo>
                        <a:pt x="624" y="0"/>
                      </a:moveTo>
                      <a:cubicBezTo>
                        <a:pt x="672" y="24"/>
                        <a:pt x="722" y="51"/>
                        <a:pt x="768" y="96"/>
                      </a:cubicBezTo>
                      <a:cubicBezTo>
                        <a:pt x="814" y="141"/>
                        <a:pt x="876" y="166"/>
                        <a:pt x="900" y="270"/>
                      </a:cubicBezTo>
                      <a:cubicBezTo>
                        <a:pt x="924" y="374"/>
                        <a:pt x="910" y="550"/>
                        <a:pt x="912" y="720"/>
                      </a:cubicBezTo>
                      <a:cubicBezTo>
                        <a:pt x="914" y="890"/>
                        <a:pt x="937" y="1163"/>
                        <a:pt x="912" y="1290"/>
                      </a:cubicBezTo>
                      <a:cubicBezTo>
                        <a:pt x="887" y="1417"/>
                        <a:pt x="857" y="1449"/>
                        <a:pt x="762" y="1482"/>
                      </a:cubicBezTo>
                      <a:cubicBezTo>
                        <a:pt x="667" y="1515"/>
                        <a:pt x="469" y="1487"/>
                        <a:pt x="342" y="1488"/>
                      </a:cubicBezTo>
                      <a:cubicBezTo>
                        <a:pt x="215" y="1489"/>
                        <a:pt x="71" y="1488"/>
                        <a:pt x="0" y="1488"/>
                      </a:cubicBezTo>
                    </a:path>
                  </a:pathLst>
                </a:custGeom>
                <a:noFill/>
                <a:ln w="12700">
                  <a:solidFill>
                    <a:srgbClr val="0000FF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81" name="Freeform 29"/>
                <p:cNvSpPr>
                  <a:spLocks noChangeAspect="1"/>
                </p:cNvSpPr>
                <p:nvPr/>
              </p:nvSpPr>
              <p:spPr bwMode="auto">
                <a:xfrm>
                  <a:off x="1824" y="1584"/>
                  <a:ext cx="1025" cy="1772"/>
                </a:xfrm>
                <a:custGeom>
                  <a:avLst/>
                  <a:gdLst>
                    <a:gd name="T0" fmla="*/ 566 w 1044"/>
                    <a:gd name="T1" fmla="*/ 0 h 1804"/>
                    <a:gd name="T2" fmla="*/ 696 w 1044"/>
                    <a:gd name="T3" fmla="*/ 92 h 1804"/>
                    <a:gd name="T4" fmla="*/ 815 w 1044"/>
                    <a:gd name="T5" fmla="*/ 263 h 1804"/>
                    <a:gd name="T6" fmla="*/ 827 w 1044"/>
                    <a:gd name="T7" fmla="*/ 703 h 1804"/>
                    <a:gd name="T8" fmla="*/ 823 w 1044"/>
                    <a:gd name="T9" fmla="*/ 1301 h 1804"/>
                    <a:gd name="T10" fmla="*/ 740 w 1044"/>
                    <a:gd name="T11" fmla="*/ 1428 h 1804"/>
                    <a:gd name="T12" fmla="*/ 538 w 1044"/>
                    <a:gd name="T13" fmla="*/ 1451 h 1804"/>
                    <a:gd name="T14" fmla="*/ 0 w 1044"/>
                    <a:gd name="T15" fmla="*/ 1451 h 18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44"/>
                    <a:gd name="T25" fmla="*/ 0 h 1804"/>
                    <a:gd name="T26" fmla="*/ 1044 w 1044"/>
                    <a:gd name="T27" fmla="*/ 1804 h 180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44" h="1804">
                      <a:moveTo>
                        <a:pt x="705" y="0"/>
                      </a:moveTo>
                      <a:cubicBezTo>
                        <a:pt x="759" y="29"/>
                        <a:pt x="815" y="62"/>
                        <a:pt x="867" y="116"/>
                      </a:cubicBezTo>
                      <a:cubicBezTo>
                        <a:pt x="919" y="170"/>
                        <a:pt x="989" y="201"/>
                        <a:pt x="1017" y="326"/>
                      </a:cubicBezTo>
                      <a:cubicBezTo>
                        <a:pt x="1044" y="452"/>
                        <a:pt x="1028" y="656"/>
                        <a:pt x="1030" y="871"/>
                      </a:cubicBezTo>
                      <a:cubicBezTo>
                        <a:pt x="1032" y="1086"/>
                        <a:pt x="1044" y="1464"/>
                        <a:pt x="1026" y="1614"/>
                      </a:cubicBezTo>
                      <a:cubicBezTo>
                        <a:pt x="1008" y="1764"/>
                        <a:pt x="983" y="1739"/>
                        <a:pt x="924" y="1770"/>
                      </a:cubicBezTo>
                      <a:cubicBezTo>
                        <a:pt x="865" y="1801"/>
                        <a:pt x="825" y="1794"/>
                        <a:pt x="671" y="1799"/>
                      </a:cubicBezTo>
                      <a:cubicBezTo>
                        <a:pt x="517" y="1804"/>
                        <a:pt x="140" y="1799"/>
                        <a:pt x="0" y="1799"/>
                      </a:cubicBezTo>
                    </a:path>
                  </a:pathLst>
                </a:custGeom>
                <a:noFill/>
                <a:ln w="12700">
                  <a:solidFill>
                    <a:srgbClr val="0000FF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0282" name="Group 30"/>
                <p:cNvGrpSpPr>
                  <a:grpSpLocks/>
                </p:cNvGrpSpPr>
                <p:nvPr/>
              </p:nvGrpSpPr>
              <p:grpSpPr bwMode="auto">
                <a:xfrm>
                  <a:off x="1824" y="1627"/>
                  <a:ext cx="2115" cy="1652"/>
                  <a:chOff x="1813" y="1627"/>
                  <a:chExt cx="2115" cy="1652"/>
                </a:xfrm>
              </p:grpSpPr>
              <p:sp>
                <p:nvSpPr>
                  <p:cNvPr id="10284" name="Freeform 31"/>
                  <p:cNvSpPr>
                    <a:spLocks noChangeAspect="1"/>
                  </p:cNvSpPr>
                  <p:nvPr/>
                </p:nvSpPr>
                <p:spPr bwMode="auto">
                  <a:xfrm>
                    <a:off x="1813" y="1627"/>
                    <a:ext cx="964" cy="1652"/>
                  </a:xfrm>
                  <a:custGeom>
                    <a:avLst/>
                    <a:gdLst>
                      <a:gd name="T0" fmla="*/ 525 w 982"/>
                      <a:gd name="T1" fmla="*/ 0 h 1683"/>
                      <a:gd name="T2" fmla="*/ 647 w 982"/>
                      <a:gd name="T3" fmla="*/ 84 h 1683"/>
                      <a:gd name="T4" fmla="*/ 759 w 982"/>
                      <a:gd name="T5" fmla="*/ 242 h 1683"/>
                      <a:gd name="T6" fmla="*/ 768 w 982"/>
                      <a:gd name="T7" fmla="*/ 645 h 1683"/>
                      <a:gd name="T8" fmla="*/ 768 w 982"/>
                      <a:gd name="T9" fmla="*/ 1205 h 1683"/>
                      <a:gd name="T10" fmla="*/ 658 w 982"/>
                      <a:gd name="T11" fmla="*/ 1325 h 1683"/>
                      <a:gd name="T12" fmla="*/ 501 w 982"/>
                      <a:gd name="T13" fmla="*/ 1334 h 1683"/>
                      <a:gd name="T14" fmla="*/ 0 w 982"/>
                      <a:gd name="T15" fmla="*/ 1334 h 168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982"/>
                      <a:gd name="T25" fmla="*/ 0 h 1683"/>
                      <a:gd name="T26" fmla="*/ 982 w 982"/>
                      <a:gd name="T27" fmla="*/ 1683 h 168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982" h="1683">
                        <a:moveTo>
                          <a:pt x="656" y="0"/>
                        </a:moveTo>
                        <a:cubicBezTo>
                          <a:pt x="707" y="27"/>
                          <a:pt x="759" y="57"/>
                          <a:pt x="808" y="108"/>
                        </a:cubicBezTo>
                        <a:cubicBezTo>
                          <a:pt x="856" y="158"/>
                          <a:pt x="921" y="186"/>
                          <a:pt x="947" y="303"/>
                        </a:cubicBezTo>
                        <a:cubicBezTo>
                          <a:pt x="972" y="419"/>
                          <a:pt x="957" y="606"/>
                          <a:pt x="959" y="807"/>
                        </a:cubicBezTo>
                        <a:cubicBezTo>
                          <a:pt x="961" y="1007"/>
                          <a:pt x="982" y="1365"/>
                          <a:pt x="959" y="1506"/>
                        </a:cubicBezTo>
                        <a:cubicBezTo>
                          <a:pt x="936" y="1647"/>
                          <a:pt x="878" y="1629"/>
                          <a:pt x="822" y="1656"/>
                        </a:cubicBezTo>
                        <a:cubicBezTo>
                          <a:pt x="766" y="1683"/>
                          <a:pt x="762" y="1666"/>
                          <a:pt x="625" y="1668"/>
                        </a:cubicBezTo>
                        <a:cubicBezTo>
                          <a:pt x="488" y="1670"/>
                          <a:pt x="130" y="1668"/>
                          <a:pt x="0" y="1668"/>
                        </a:cubicBezTo>
                      </a:path>
                    </a:pathLst>
                  </a:custGeom>
                  <a:noFill/>
                  <a:ln w="12700">
                    <a:solidFill>
                      <a:srgbClr val="0000FF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0285" name="Freeform 32"/>
                  <p:cNvSpPr>
                    <a:spLocks noChangeAspect="1"/>
                  </p:cNvSpPr>
                  <p:nvPr/>
                </p:nvSpPr>
                <p:spPr bwMode="auto">
                  <a:xfrm flipH="1">
                    <a:off x="2963" y="1627"/>
                    <a:ext cx="965" cy="1652"/>
                  </a:xfrm>
                  <a:custGeom>
                    <a:avLst/>
                    <a:gdLst>
                      <a:gd name="T0" fmla="*/ 532 w 982"/>
                      <a:gd name="T1" fmla="*/ 0 h 1683"/>
                      <a:gd name="T2" fmla="*/ 654 w 982"/>
                      <a:gd name="T3" fmla="*/ 84 h 1683"/>
                      <a:gd name="T4" fmla="*/ 767 w 982"/>
                      <a:gd name="T5" fmla="*/ 242 h 1683"/>
                      <a:gd name="T6" fmla="*/ 778 w 982"/>
                      <a:gd name="T7" fmla="*/ 645 h 1683"/>
                      <a:gd name="T8" fmla="*/ 778 w 982"/>
                      <a:gd name="T9" fmla="*/ 1205 h 1683"/>
                      <a:gd name="T10" fmla="*/ 666 w 982"/>
                      <a:gd name="T11" fmla="*/ 1325 h 1683"/>
                      <a:gd name="T12" fmla="*/ 507 w 982"/>
                      <a:gd name="T13" fmla="*/ 1334 h 1683"/>
                      <a:gd name="T14" fmla="*/ 0 w 982"/>
                      <a:gd name="T15" fmla="*/ 1334 h 168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982"/>
                      <a:gd name="T25" fmla="*/ 0 h 1683"/>
                      <a:gd name="T26" fmla="*/ 982 w 982"/>
                      <a:gd name="T27" fmla="*/ 1683 h 1683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982" h="1683">
                        <a:moveTo>
                          <a:pt x="656" y="0"/>
                        </a:moveTo>
                        <a:cubicBezTo>
                          <a:pt x="707" y="27"/>
                          <a:pt x="759" y="57"/>
                          <a:pt x="808" y="108"/>
                        </a:cubicBezTo>
                        <a:cubicBezTo>
                          <a:pt x="856" y="158"/>
                          <a:pt x="921" y="186"/>
                          <a:pt x="947" y="303"/>
                        </a:cubicBezTo>
                        <a:cubicBezTo>
                          <a:pt x="972" y="419"/>
                          <a:pt x="957" y="606"/>
                          <a:pt x="959" y="807"/>
                        </a:cubicBezTo>
                        <a:cubicBezTo>
                          <a:pt x="961" y="1007"/>
                          <a:pt x="982" y="1365"/>
                          <a:pt x="959" y="1506"/>
                        </a:cubicBezTo>
                        <a:cubicBezTo>
                          <a:pt x="936" y="1647"/>
                          <a:pt x="878" y="1629"/>
                          <a:pt x="822" y="1656"/>
                        </a:cubicBezTo>
                        <a:cubicBezTo>
                          <a:pt x="766" y="1683"/>
                          <a:pt x="762" y="1666"/>
                          <a:pt x="625" y="1668"/>
                        </a:cubicBezTo>
                        <a:cubicBezTo>
                          <a:pt x="488" y="1670"/>
                          <a:pt x="130" y="1668"/>
                          <a:pt x="0" y="1668"/>
                        </a:cubicBezTo>
                      </a:path>
                    </a:pathLst>
                  </a:custGeom>
                  <a:noFill/>
                  <a:ln w="12700">
                    <a:solidFill>
                      <a:srgbClr val="0000FF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10283" name="Freeform 33"/>
                <p:cNvSpPr>
                  <a:spLocks noChangeAspect="1"/>
                </p:cNvSpPr>
                <p:nvPr/>
              </p:nvSpPr>
              <p:spPr bwMode="auto">
                <a:xfrm flipH="1">
                  <a:off x="2913" y="1580"/>
                  <a:ext cx="1026" cy="1772"/>
                </a:xfrm>
                <a:custGeom>
                  <a:avLst/>
                  <a:gdLst>
                    <a:gd name="T0" fmla="*/ 572 w 1044"/>
                    <a:gd name="T1" fmla="*/ 0 h 1804"/>
                    <a:gd name="T2" fmla="*/ 704 w 1044"/>
                    <a:gd name="T3" fmla="*/ 92 h 1804"/>
                    <a:gd name="T4" fmla="*/ 825 w 1044"/>
                    <a:gd name="T5" fmla="*/ 263 h 1804"/>
                    <a:gd name="T6" fmla="*/ 836 w 1044"/>
                    <a:gd name="T7" fmla="*/ 703 h 1804"/>
                    <a:gd name="T8" fmla="*/ 832 w 1044"/>
                    <a:gd name="T9" fmla="*/ 1301 h 1804"/>
                    <a:gd name="T10" fmla="*/ 750 w 1044"/>
                    <a:gd name="T11" fmla="*/ 1428 h 1804"/>
                    <a:gd name="T12" fmla="*/ 544 w 1044"/>
                    <a:gd name="T13" fmla="*/ 1451 h 1804"/>
                    <a:gd name="T14" fmla="*/ 0 w 1044"/>
                    <a:gd name="T15" fmla="*/ 1451 h 18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44"/>
                    <a:gd name="T25" fmla="*/ 0 h 1804"/>
                    <a:gd name="T26" fmla="*/ 1044 w 1044"/>
                    <a:gd name="T27" fmla="*/ 1804 h 180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44" h="1804">
                      <a:moveTo>
                        <a:pt x="705" y="0"/>
                      </a:moveTo>
                      <a:cubicBezTo>
                        <a:pt x="759" y="29"/>
                        <a:pt x="815" y="62"/>
                        <a:pt x="867" y="116"/>
                      </a:cubicBezTo>
                      <a:cubicBezTo>
                        <a:pt x="919" y="170"/>
                        <a:pt x="989" y="201"/>
                        <a:pt x="1017" y="326"/>
                      </a:cubicBezTo>
                      <a:cubicBezTo>
                        <a:pt x="1044" y="452"/>
                        <a:pt x="1028" y="656"/>
                        <a:pt x="1030" y="871"/>
                      </a:cubicBezTo>
                      <a:cubicBezTo>
                        <a:pt x="1032" y="1086"/>
                        <a:pt x="1044" y="1464"/>
                        <a:pt x="1026" y="1614"/>
                      </a:cubicBezTo>
                      <a:cubicBezTo>
                        <a:pt x="1008" y="1764"/>
                        <a:pt x="983" y="1739"/>
                        <a:pt x="924" y="1770"/>
                      </a:cubicBezTo>
                      <a:cubicBezTo>
                        <a:pt x="865" y="1801"/>
                        <a:pt x="825" y="1794"/>
                        <a:pt x="671" y="1799"/>
                      </a:cubicBezTo>
                      <a:cubicBezTo>
                        <a:pt x="517" y="1804"/>
                        <a:pt x="140" y="1799"/>
                        <a:pt x="0" y="1799"/>
                      </a:cubicBezTo>
                    </a:path>
                  </a:pathLst>
                </a:custGeom>
                <a:noFill/>
                <a:ln w="12700">
                  <a:solidFill>
                    <a:srgbClr val="0000FF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254" name="Group 34"/>
            <p:cNvGrpSpPr>
              <a:grpSpLocks/>
            </p:cNvGrpSpPr>
            <p:nvPr/>
          </p:nvGrpSpPr>
          <p:grpSpPr bwMode="auto">
            <a:xfrm>
              <a:off x="857" y="1321"/>
              <a:ext cx="3071" cy="2701"/>
              <a:chOff x="857" y="1321"/>
              <a:chExt cx="3071" cy="2701"/>
            </a:xfrm>
          </p:grpSpPr>
          <p:sp>
            <p:nvSpPr>
              <p:cNvPr id="10255" name="Freeform 35"/>
              <p:cNvSpPr>
                <a:spLocks noChangeAspect="1"/>
              </p:cNvSpPr>
              <p:nvPr/>
            </p:nvSpPr>
            <p:spPr bwMode="auto">
              <a:xfrm>
                <a:off x="1901" y="2004"/>
                <a:ext cx="754" cy="1037"/>
              </a:xfrm>
              <a:custGeom>
                <a:avLst/>
                <a:gdLst>
                  <a:gd name="T0" fmla="*/ 0 w 768"/>
                  <a:gd name="T1" fmla="*/ 849 h 1056"/>
                  <a:gd name="T2" fmla="*/ 0 w 768"/>
                  <a:gd name="T3" fmla="*/ 0 h 1056"/>
                  <a:gd name="T4" fmla="*/ 385 w 768"/>
                  <a:gd name="T5" fmla="*/ 0 h 1056"/>
                  <a:gd name="T6" fmla="*/ 616 w 768"/>
                  <a:gd name="T7" fmla="*/ 156 h 1056"/>
                  <a:gd name="T8" fmla="*/ 616 w 768"/>
                  <a:gd name="T9" fmla="*/ 849 h 1056"/>
                  <a:gd name="T10" fmla="*/ 0 w 768"/>
                  <a:gd name="T11" fmla="*/ 849 h 10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68"/>
                  <a:gd name="T19" fmla="*/ 0 h 1056"/>
                  <a:gd name="T20" fmla="*/ 768 w 768"/>
                  <a:gd name="T21" fmla="*/ 1056 h 10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68" h="1056">
                    <a:moveTo>
                      <a:pt x="0" y="1056"/>
                    </a:moveTo>
                    <a:lnTo>
                      <a:pt x="0" y="0"/>
                    </a:lnTo>
                    <a:lnTo>
                      <a:pt x="480" y="0"/>
                    </a:lnTo>
                    <a:lnTo>
                      <a:pt x="768" y="192"/>
                    </a:lnTo>
                    <a:lnTo>
                      <a:pt x="768" y="1056"/>
                    </a:lnTo>
                    <a:lnTo>
                      <a:pt x="0" y="105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04040"/>
                  </a:gs>
                  <a:gs pos="100000">
                    <a:srgbClr val="B2B2B2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6" name="Freeform 36"/>
              <p:cNvSpPr>
                <a:spLocks noChangeAspect="1"/>
              </p:cNvSpPr>
              <p:nvPr/>
            </p:nvSpPr>
            <p:spPr bwMode="auto">
              <a:xfrm flipH="1">
                <a:off x="3126" y="2004"/>
                <a:ext cx="754" cy="1037"/>
              </a:xfrm>
              <a:custGeom>
                <a:avLst/>
                <a:gdLst>
                  <a:gd name="T0" fmla="*/ 0 w 768"/>
                  <a:gd name="T1" fmla="*/ 849 h 1056"/>
                  <a:gd name="T2" fmla="*/ 0 w 768"/>
                  <a:gd name="T3" fmla="*/ 0 h 1056"/>
                  <a:gd name="T4" fmla="*/ 385 w 768"/>
                  <a:gd name="T5" fmla="*/ 0 h 1056"/>
                  <a:gd name="T6" fmla="*/ 616 w 768"/>
                  <a:gd name="T7" fmla="*/ 156 h 1056"/>
                  <a:gd name="T8" fmla="*/ 616 w 768"/>
                  <a:gd name="T9" fmla="*/ 849 h 1056"/>
                  <a:gd name="T10" fmla="*/ 0 w 768"/>
                  <a:gd name="T11" fmla="*/ 849 h 10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68"/>
                  <a:gd name="T19" fmla="*/ 0 h 1056"/>
                  <a:gd name="T20" fmla="*/ 768 w 768"/>
                  <a:gd name="T21" fmla="*/ 1056 h 10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68" h="1056">
                    <a:moveTo>
                      <a:pt x="0" y="1056"/>
                    </a:moveTo>
                    <a:lnTo>
                      <a:pt x="0" y="0"/>
                    </a:lnTo>
                    <a:lnTo>
                      <a:pt x="480" y="0"/>
                    </a:lnTo>
                    <a:lnTo>
                      <a:pt x="768" y="192"/>
                    </a:lnTo>
                    <a:lnTo>
                      <a:pt x="768" y="1056"/>
                    </a:lnTo>
                    <a:lnTo>
                      <a:pt x="0" y="105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04040"/>
                  </a:gs>
                  <a:gs pos="100000">
                    <a:srgbClr val="B2B2B2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7" name="Rectangle 37"/>
              <p:cNvSpPr>
                <a:spLocks noChangeAspect="1" noChangeArrowheads="1"/>
              </p:cNvSpPr>
              <p:nvPr/>
            </p:nvSpPr>
            <p:spPr bwMode="auto">
              <a:xfrm>
                <a:off x="1901" y="3466"/>
                <a:ext cx="2027" cy="235"/>
              </a:xfrm>
              <a:prstGeom prst="rect">
                <a:avLst/>
              </a:prstGeom>
              <a:gradFill rotWithShape="0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000" b="1" i="1" noProof="1">
                    <a:solidFill>
                      <a:srgbClr val="A10830"/>
                    </a:solidFill>
                  </a:rPr>
                  <a:t>Collection plate</a:t>
                </a:r>
                <a:r>
                  <a:rPr lang="en-US" sz="1000" b="1" i="1" noProof="1">
                    <a:solidFill>
                      <a:srgbClr val="000000"/>
                    </a:solidFill>
                  </a:rPr>
                  <a:t> </a:t>
                </a:r>
                <a:endParaRPr lang="en-US" sz="1000" b="1" noProof="1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258" name="Group 38"/>
              <p:cNvGrpSpPr>
                <a:grpSpLocks/>
              </p:cNvGrpSpPr>
              <p:nvPr/>
            </p:nvGrpSpPr>
            <p:grpSpPr bwMode="auto">
              <a:xfrm>
                <a:off x="2208" y="1721"/>
                <a:ext cx="836" cy="1763"/>
                <a:chOff x="2208" y="1721"/>
                <a:chExt cx="836" cy="1763"/>
              </a:xfrm>
            </p:grpSpPr>
            <p:sp>
              <p:nvSpPr>
                <p:cNvPr id="10267" name="Oval 39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2556" y="3332"/>
                  <a:ext cx="23" cy="24"/>
                </a:xfrm>
                <a:prstGeom prst="ellipse">
                  <a:avLst/>
                </a:prstGeom>
                <a:solidFill>
                  <a:schemeClr val="hlink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0268" name="Group 40"/>
                <p:cNvGrpSpPr>
                  <a:grpSpLocks/>
                </p:cNvGrpSpPr>
                <p:nvPr/>
              </p:nvGrpSpPr>
              <p:grpSpPr bwMode="auto">
                <a:xfrm>
                  <a:off x="2208" y="1721"/>
                  <a:ext cx="836" cy="1763"/>
                  <a:chOff x="2208" y="1721"/>
                  <a:chExt cx="836" cy="1763"/>
                </a:xfrm>
              </p:grpSpPr>
              <p:sp>
                <p:nvSpPr>
                  <p:cNvPr id="10269" name="Oval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03" y="1721"/>
                    <a:ext cx="47" cy="47"/>
                  </a:xfrm>
                  <a:prstGeom prst="ellipse">
                    <a:avLst/>
                  </a:prstGeom>
                  <a:solidFill>
                    <a:srgbClr val="A50021"/>
                  </a:solidFill>
                  <a:ln w="19050">
                    <a:solidFill>
                      <a:srgbClr val="A5002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i-FI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0270" name="Oval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20" y="1721"/>
                    <a:ext cx="24" cy="22"/>
                  </a:xfrm>
                  <a:prstGeom prst="ellipse">
                    <a:avLst/>
                  </a:prstGeom>
                  <a:solidFill>
                    <a:srgbClr val="A50021"/>
                  </a:solidFill>
                  <a:ln w="12700">
                    <a:solidFill>
                      <a:srgbClr val="A5002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i-FI">
                      <a:solidFill>
                        <a:srgbClr val="000000"/>
                      </a:solidFill>
                    </a:endParaRPr>
                  </a:p>
                </p:txBody>
              </p:sp>
              <p:grpSp>
                <p:nvGrpSpPr>
                  <p:cNvPr id="10271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2208" y="1745"/>
                    <a:ext cx="807" cy="1739"/>
                    <a:chOff x="2208" y="1745"/>
                    <a:chExt cx="807" cy="1739"/>
                  </a:xfrm>
                </p:grpSpPr>
                <p:sp>
                  <p:nvSpPr>
                    <p:cNvPr id="10272" name="Oval 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655" y="3418"/>
                      <a:ext cx="66" cy="66"/>
                    </a:xfrm>
                    <a:prstGeom prst="ellipse">
                      <a:avLst/>
                    </a:prstGeom>
                    <a:solidFill>
                      <a:srgbClr val="A50021"/>
                    </a:solidFill>
                    <a:ln w="19050">
                      <a:solidFill>
                        <a:srgbClr val="A5002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fi-FI">
                        <a:solidFill>
                          <a:srgbClr val="000000"/>
                        </a:solidFill>
                      </a:endParaRPr>
                    </a:p>
                  </p:txBody>
                </p:sp>
                <p:grpSp>
                  <p:nvGrpSpPr>
                    <p:cNvPr id="10273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08" y="1745"/>
                      <a:ext cx="807" cy="1679"/>
                      <a:chOff x="2208" y="1745"/>
                      <a:chExt cx="807" cy="1679"/>
                    </a:xfrm>
                  </p:grpSpPr>
                  <p:sp>
                    <p:nvSpPr>
                      <p:cNvPr id="10274" name="Freeform 46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738" y="1756"/>
                        <a:ext cx="94" cy="266"/>
                      </a:xfrm>
                      <a:custGeom>
                        <a:avLst/>
                        <a:gdLst>
                          <a:gd name="T0" fmla="*/ 0 w 96"/>
                          <a:gd name="T1" fmla="*/ 0 h 270"/>
                          <a:gd name="T2" fmla="*/ 48 w 96"/>
                          <a:gd name="T3" fmla="*/ 72 h 270"/>
                          <a:gd name="T4" fmla="*/ 72 w 96"/>
                          <a:gd name="T5" fmla="*/ 225 h 270"/>
                          <a:gd name="T6" fmla="*/ 0 60000 65536"/>
                          <a:gd name="T7" fmla="*/ 0 60000 65536"/>
                          <a:gd name="T8" fmla="*/ 0 60000 65536"/>
                          <a:gd name="T9" fmla="*/ 0 w 96"/>
                          <a:gd name="T10" fmla="*/ 0 h 270"/>
                          <a:gd name="T11" fmla="*/ 96 w 96"/>
                          <a:gd name="T12" fmla="*/ 270 h 27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96" h="270">
                            <a:moveTo>
                              <a:pt x="0" y="0"/>
                            </a:moveTo>
                            <a:cubicBezTo>
                              <a:pt x="22" y="19"/>
                              <a:pt x="44" y="39"/>
                              <a:pt x="60" y="84"/>
                            </a:cubicBezTo>
                            <a:cubicBezTo>
                              <a:pt x="76" y="129"/>
                              <a:pt x="86" y="199"/>
                              <a:pt x="96" y="27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0000"/>
                        </a:solidFill>
                        <a:round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0275" name="Freeform 47"/>
                      <p:cNvSpPr>
                        <a:spLocks noChangeAspect="1"/>
                      </p:cNvSpPr>
                      <p:nvPr/>
                    </p:nvSpPr>
                    <p:spPr bwMode="auto">
                      <a:xfrm flipH="1">
                        <a:off x="2921" y="1745"/>
                        <a:ext cx="94" cy="265"/>
                      </a:xfrm>
                      <a:custGeom>
                        <a:avLst/>
                        <a:gdLst>
                          <a:gd name="T0" fmla="*/ 0 w 96"/>
                          <a:gd name="T1" fmla="*/ 0 h 270"/>
                          <a:gd name="T2" fmla="*/ 48 w 96"/>
                          <a:gd name="T3" fmla="*/ 70 h 270"/>
                          <a:gd name="T4" fmla="*/ 72 w 96"/>
                          <a:gd name="T5" fmla="*/ 216 h 270"/>
                          <a:gd name="T6" fmla="*/ 0 60000 65536"/>
                          <a:gd name="T7" fmla="*/ 0 60000 65536"/>
                          <a:gd name="T8" fmla="*/ 0 60000 65536"/>
                          <a:gd name="T9" fmla="*/ 0 w 96"/>
                          <a:gd name="T10" fmla="*/ 0 h 270"/>
                          <a:gd name="T11" fmla="*/ 96 w 96"/>
                          <a:gd name="T12" fmla="*/ 270 h 27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96" h="270">
                            <a:moveTo>
                              <a:pt x="0" y="0"/>
                            </a:moveTo>
                            <a:cubicBezTo>
                              <a:pt x="22" y="19"/>
                              <a:pt x="44" y="39"/>
                              <a:pt x="60" y="84"/>
                            </a:cubicBezTo>
                            <a:cubicBezTo>
                              <a:pt x="76" y="129"/>
                              <a:pt x="86" y="199"/>
                              <a:pt x="96" y="27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0000"/>
                        </a:solidFill>
                        <a:round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0276" name="Freeform 48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715" y="3170"/>
                        <a:ext cx="106" cy="254"/>
                      </a:xfrm>
                      <a:custGeom>
                        <a:avLst/>
                        <a:gdLst>
                          <a:gd name="T0" fmla="*/ 84 w 108"/>
                          <a:gd name="T1" fmla="*/ 0 h 258"/>
                          <a:gd name="T2" fmla="*/ 73 w 108"/>
                          <a:gd name="T3" fmla="*/ 145 h 258"/>
                          <a:gd name="T4" fmla="*/ 0 w 108"/>
                          <a:gd name="T5" fmla="*/ 213 h 258"/>
                          <a:gd name="T6" fmla="*/ 0 60000 65536"/>
                          <a:gd name="T7" fmla="*/ 0 60000 65536"/>
                          <a:gd name="T8" fmla="*/ 0 60000 65536"/>
                          <a:gd name="T9" fmla="*/ 0 w 108"/>
                          <a:gd name="T10" fmla="*/ 0 h 258"/>
                          <a:gd name="T11" fmla="*/ 108 w 108"/>
                          <a:gd name="T12" fmla="*/ 258 h 258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108" h="258">
                            <a:moveTo>
                              <a:pt x="108" y="0"/>
                            </a:moveTo>
                            <a:cubicBezTo>
                              <a:pt x="108" y="65"/>
                              <a:pt x="108" y="131"/>
                              <a:pt x="90" y="174"/>
                            </a:cubicBezTo>
                            <a:cubicBezTo>
                              <a:pt x="72" y="217"/>
                              <a:pt x="36" y="237"/>
                              <a:pt x="0" y="258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0000"/>
                        </a:solidFill>
                        <a:round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0277" name="Line 49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 flipV="1">
                        <a:off x="2208" y="3360"/>
                        <a:ext cx="370" cy="2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10259" name="Text Box 50"/>
              <p:cNvSpPr txBox="1">
                <a:spLocks noChangeAspect="1" noChangeArrowheads="1"/>
              </p:cNvSpPr>
              <p:nvPr/>
            </p:nvSpPr>
            <p:spPr bwMode="auto">
              <a:xfrm>
                <a:off x="2633" y="1321"/>
                <a:ext cx="524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 i="1" noProof="1">
                    <a:solidFill>
                      <a:srgbClr val="000000"/>
                    </a:solidFill>
                  </a:rPr>
                  <a:t>Flow</a:t>
                </a:r>
                <a:endParaRPr lang="en-US" sz="1000" noProof="1">
                  <a:solidFill>
                    <a:srgbClr val="000000"/>
                  </a:solidFill>
                  <a:latin typeface="Technical" pitchFamily="2" charset="0"/>
                </a:endParaRPr>
              </a:p>
            </p:txBody>
          </p:sp>
          <p:sp>
            <p:nvSpPr>
              <p:cNvPr id="10260" name="Line 51"/>
              <p:cNvSpPr>
                <a:spLocks noChangeAspect="1" noChangeShapeType="1"/>
              </p:cNvSpPr>
              <p:nvPr/>
            </p:nvSpPr>
            <p:spPr bwMode="auto">
              <a:xfrm>
                <a:off x="2655" y="2570"/>
                <a:ext cx="471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sysDot"/>
                <a:round/>
                <a:headEnd type="triangle" w="sm" len="sm"/>
                <a:tailEnd type="triangl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1" name="Text Box 52"/>
              <p:cNvSpPr txBox="1">
                <a:spLocks noChangeAspect="1" noChangeArrowheads="1"/>
              </p:cNvSpPr>
              <p:nvPr/>
            </p:nvSpPr>
            <p:spPr bwMode="auto">
              <a:xfrm>
                <a:off x="1091" y="1697"/>
                <a:ext cx="1468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 i="1" noProof="1">
                    <a:solidFill>
                      <a:srgbClr val="000000"/>
                    </a:solidFill>
                  </a:rPr>
                  <a:t>Nozzle Diameter D</a:t>
                </a:r>
                <a:r>
                  <a:rPr lang="en-US" sz="1000" i="1" baseline="-25000" noProof="1">
                    <a:solidFill>
                      <a:srgbClr val="000000"/>
                    </a:solidFill>
                  </a:rPr>
                  <a:t>j</a:t>
                </a:r>
                <a:endParaRPr lang="en-US" sz="10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2" name="Text Box 53"/>
              <p:cNvSpPr txBox="1">
                <a:spLocks noChangeAspect="1" noChangeArrowheads="1"/>
              </p:cNvSpPr>
              <p:nvPr/>
            </p:nvSpPr>
            <p:spPr bwMode="auto">
              <a:xfrm>
                <a:off x="931" y="3687"/>
                <a:ext cx="1512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 i="1" noProof="1">
                    <a:solidFill>
                      <a:srgbClr val="000000"/>
                    </a:solidFill>
                  </a:rPr>
                  <a:t>Jet to plate distance</a:t>
                </a:r>
                <a:endParaRPr lang="en-US" sz="10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3" name="Line 54"/>
              <p:cNvSpPr>
                <a:spLocks noChangeAspect="1" noChangeShapeType="1"/>
              </p:cNvSpPr>
              <p:nvPr/>
            </p:nvSpPr>
            <p:spPr bwMode="auto">
              <a:xfrm flipV="1">
                <a:off x="2043" y="3466"/>
                <a:ext cx="188" cy="283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4" name="Line 55"/>
              <p:cNvSpPr>
                <a:spLocks noChangeAspect="1" noChangeShapeType="1"/>
              </p:cNvSpPr>
              <p:nvPr/>
            </p:nvSpPr>
            <p:spPr bwMode="auto">
              <a:xfrm>
                <a:off x="2090" y="1957"/>
                <a:ext cx="518" cy="613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5" name="Text Box 56"/>
              <p:cNvSpPr txBox="1">
                <a:spLocks noChangeAspect="1" noChangeArrowheads="1"/>
              </p:cNvSpPr>
              <p:nvPr/>
            </p:nvSpPr>
            <p:spPr bwMode="auto">
              <a:xfrm>
                <a:off x="857" y="2878"/>
                <a:ext cx="1086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1000" i="1" noProof="1">
                    <a:solidFill>
                      <a:srgbClr val="000000"/>
                    </a:solidFill>
                  </a:rPr>
                  <a:t>Jet velocity U</a:t>
                </a:r>
                <a:endParaRPr lang="en-US" sz="100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6" name="Line 57"/>
              <p:cNvSpPr>
                <a:spLocks noChangeAspect="1" noChangeShapeType="1"/>
              </p:cNvSpPr>
              <p:nvPr/>
            </p:nvSpPr>
            <p:spPr bwMode="auto">
              <a:xfrm>
                <a:off x="2249" y="3050"/>
                <a:ext cx="0" cy="42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prstDash val="sysDot"/>
                <a:round/>
                <a:headEnd type="triangle" w="sm" len="sm"/>
                <a:tailEnd type="triangl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52" name="Oval 58"/>
          <p:cNvSpPr>
            <a:spLocks noChangeArrowheads="1"/>
          </p:cNvSpPr>
          <p:nvPr/>
        </p:nvSpPr>
        <p:spPr bwMode="auto">
          <a:xfrm>
            <a:off x="395288" y="1341438"/>
            <a:ext cx="2808287" cy="2663825"/>
          </a:xfrm>
          <a:prstGeom prst="ellips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04820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283451"/>
            <a:ext cx="813690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dirty="0">
                <a:solidFill>
                  <a:srgbClr val="000000"/>
                </a:solidFill>
              </a:rPr>
              <a:t>Good calibration info</a:t>
            </a:r>
            <a:r>
              <a:rPr lang="en-US" dirty="0" err="1">
                <a:solidFill>
                  <a:srgbClr val="000000"/>
                </a:solidFill>
              </a:rPr>
              <a:t>rmation</a:t>
            </a:r>
            <a:endParaRPr lang="en-US" dirty="0">
              <a:solidFill>
                <a:srgbClr val="000000"/>
              </a:solidFill>
            </a:endParaRPr>
          </a:p>
          <a:p>
            <a:pPr marL="742950" lvl="1" indent="-28575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err="1">
                <a:solidFill>
                  <a:srgbClr val="000000"/>
                </a:solidFill>
              </a:rPr>
              <a:t>Marjamäki</a:t>
            </a:r>
            <a:r>
              <a:rPr lang="en-US" sz="1400" dirty="0">
                <a:solidFill>
                  <a:srgbClr val="000000"/>
                </a:solidFill>
              </a:rPr>
              <a:t>, M., </a:t>
            </a:r>
            <a:r>
              <a:rPr lang="en-US" sz="1400" dirty="0" err="1">
                <a:solidFill>
                  <a:srgbClr val="000000"/>
                </a:solidFill>
              </a:rPr>
              <a:t>Keskinen</a:t>
            </a:r>
            <a:r>
              <a:rPr lang="en-US" sz="1400" dirty="0">
                <a:solidFill>
                  <a:srgbClr val="000000"/>
                </a:solidFill>
              </a:rPr>
              <a:t>, J., Chen, D-R. and </a:t>
            </a:r>
            <a:r>
              <a:rPr lang="en-US" sz="1400" dirty="0" err="1">
                <a:solidFill>
                  <a:srgbClr val="000000"/>
                </a:solidFill>
              </a:rPr>
              <a:t>Pui</a:t>
            </a:r>
            <a:r>
              <a:rPr lang="en-US" sz="1400" dirty="0">
                <a:solidFill>
                  <a:srgbClr val="000000"/>
                </a:solidFill>
              </a:rPr>
              <a:t>, D. Y. H. (2000) Performance Evaluation of the Electrical Low-Pressure Impactor (ELPI), Journal of Aerosol Science 31:2, pp. 249-261</a:t>
            </a:r>
          </a:p>
          <a:p>
            <a:pPr lvl="1"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  <a:p>
            <a:pPr marL="0" lvl="1"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54" y="4365104"/>
            <a:ext cx="9144000" cy="232507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9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518" y="2564904"/>
            <a:ext cx="5292080" cy="412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" name="TextBox 197"/>
          <p:cNvSpPr txBox="1"/>
          <p:nvPr/>
        </p:nvSpPr>
        <p:spPr>
          <a:xfrm>
            <a:off x="287524" y="1772816"/>
            <a:ext cx="7920880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rgbClr val="000000"/>
                </a:solidFill>
              </a:rPr>
              <a:t>Low particle losses</a:t>
            </a:r>
          </a:p>
          <a:p>
            <a:pPr marL="738188" lvl="1" indent="-28575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</a:rPr>
              <a:t>Virtanen, A., </a:t>
            </a:r>
            <a:r>
              <a:rPr lang="en-US" sz="1400" dirty="0" err="1">
                <a:solidFill>
                  <a:srgbClr val="000000"/>
                </a:solidFill>
              </a:rPr>
              <a:t>Marjamäki</a:t>
            </a:r>
            <a:r>
              <a:rPr lang="en-US" sz="1400" dirty="0">
                <a:solidFill>
                  <a:srgbClr val="000000"/>
                </a:solidFill>
              </a:rPr>
              <a:t>, M., </a:t>
            </a:r>
            <a:r>
              <a:rPr lang="en-US" sz="1400" dirty="0" err="1">
                <a:solidFill>
                  <a:srgbClr val="000000"/>
                </a:solidFill>
              </a:rPr>
              <a:t>Ristimäki</a:t>
            </a:r>
            <a:r>
              <a:rPr lang="en-US" sz="1400" dirty="0">
                <a:solidFill>
                  <a:srgbClr val="000000"/>
                </a:solidFill>
              </a:rPr>
              <a:t>, J., </a:t>
            </a:r>
            <a:r>
              <a:rPr lang="en-US" sz="1400" dirty="0" err="1">
                <a:solidFill>
                  <a:srgbClr val="000000"/>
                </a:solidFill>
              </a:rPr>
              <a:t>Keskinen</a:t>
            </a:r>
            <a:r>
              <a:rPr lang="en-US" sz="1400" dirty="0">
                <a:solidFill>
                  <a:srgbClr val="000000"/>
                </a:solidFill>
              </a:rPr>
              <a:t>, J. (2001). Fine particle losses in electrical low-pressure impactor, Journal of Aerosol Science, vol. 32, pp. 389-401</a:t>
            </a:r>
          </a:p>
          <a:p>
            <a:pPr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  <a:p>
            <a:pPr marL="0" lvl="1"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/>
            <a:r>
              <a:rPr lang="fi-FI" dirty="0"/>
              <a:t>Impactor calibration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454635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© Dekati Ltd.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68" y="3699872"/>
            <a:ext cx="4608603" cy="298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68" y="1700807"/>
            <a:ext cx="5626868" cy="168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27"/>
          <a:stretch/>
        </p:blipFill>
        <p:spPr bwMode="auto">
          <a:xfrm>
            <a:off x="4669128" y="3681289"/>
            <a:ext cx="4474872" cy="299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50576"/>
            <a:ext cx="5414332" cy="84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/>
            <a:r>
              <a:rPr lang="fi-FI" dirty="0"/>
              <a:t>Impactor calibration and publications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211967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© Dekati Ltd.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D50 -cutdiameter </a:t>
            </a:r>
            <a:endParaRPr lang="en-GB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990600" y="1628775"/>
            <a:ext cx="7772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400"/>
              <a:t>Velocity of gas (U)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400"/>
              <a:t>Size of particle (Dp)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400"/>
              <a:t>Particle density (ρ</a:t>
            </a:r>
            <a:r>
              <a:rPr lang="fi-FI" sz="2400" baseline="-25000"/>
              <a:t>p</a:t>
            </a:r>
            <a:r>
              <a:rPr lang="fi-FI" sz="2400"/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400"/>
              <a:t>Size of body (Dj)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400"/>
              <a:t>Gas viscosity (</a:t>
            </a:r>
            <a:r>
              <a:rPr lang="en-GB" sz="2400">
                <a:sym typeface="Symbol" pitchFamily="18" charset="2"/>
              </a:rPr>
              <a:t></a:t>
            </a:r>
            <a:r>
              <a:rPr lang="fi-FI" sz="2400">
                <a:sym typeface="Symbol" pitchFamily="18" charset="2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400">
                <a:sym typeface="Symbol" pitchFamily="18" charset="2"/>
              </a:rPr>
              <a:t>Slip correction factor (Cc)</a:t>
            </a:r>
            <a:endParaRPr lang="en-GB" sz="2400">
              <a:sym typeface="Symbol" pitchFamily="18" charset="2"/>
            </a:endParaRPr>
          </a:p>
        </p:txBody>
      </p:sp>
      <p:sp>
        <p:nvSpPr>
          <p:cNvPr id="15365" name="AutoShape 4"/>
          <p:cNvSpPr>
            <a:spLocks/>
          </p:cNvSpPr>
          <p:nvPr/>
        </p:nvSpPr>
        <p:spPr bwMode="auto">
          <a:xfrm>
            <a:off x="5364163" y="1557338"/>
            <a:ext cx="688975" cy="2889250"/>
          </a:xfrm>
          <a:prstGeom prst="rightBrace">
            <a:avLst>
              <a:gd name="adj1" fmla="val 34946"/>
              <a:gd name="adj2" fmla="val 50000"/>
            </a:avLst>
          </a:prstGeom>
          <a:noFill/>
          <a:ln w="190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6096000" y="1425575"/>
            <a:ext cx="22098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2000">
                <a:solidFill>
                  <a:srgbClr val="A10830"/>
                </a:solidFill>
                <a:latin typeface="Verdana" pitchFamily="34" charset="0"/>
              </a:rPr>
              <a:t>Dimensionless parameter: Stokes number (Stk) = ratio of particle stopping distance </a:t>
            </a:r>
            <a:r>
              <a:rPr lang="en-GB" sz="2000">
                <a:solidFill>
                  <a:srgbClr val="A10830"/>
                </a:solidFill>
              </a:rPr>
              <a:t>(</a:t>
            </a:r>
            <a:r>
              <a:rPr lang="en-GB" sz="2000">
                <a:solidFill>
                  <a:srgbClr val="A10830"/>
                </a:solidFill>
                <a:sym typeface="Symbol" pitchFamily="18" charset="2"/>
              </a:rPr>
              <a:t>) </a:t>
            </a:r>
            <a:r>
              <a:rPr lang="fi-FI" sz="2000">
                <a:solidFill>
                  <a:srgbClr val="A10830"/>
                </a:solidFill>
                <a:sym typeface="Symbol" pitchFamily="18" charset="2"/>
              </a:rPr>
              <a:t>to collector dimensions</a:t>
            </a:r>
            <a:endParaRPr lang="en-GB" sz="2000">
              <a:solidFill>
                <a:srgbClr val="A10830"/>
              </a:solidFill>
              <a:sym typeface="Symbol" pitchFamily="18" charset="2"/>
            </a:endParaRPr>
          </a:p>
        </p:txBody>
      </p:sp>
      <p:graphicFrame>
        <p:nvGraphicFramePr>
          <p:cNvPr id="15367" name="Object 6"/>
          <p:cNvGraphicFramePr>
            <a:graphicFrameLocks/>
          </p:cNvGraphicFramePr>
          <p:nvPr/>
        </p:nvGraphicFramePr>
        <p:xfrm>
          <a:off x="2195513" y="4797425"/>
          <a:ext cx="4648200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Equation" r:id="rId4" imgW="1485255" imgH="495085" progId="Equation.3">
                  <p:embed/>
                </p:oleObj>
              </mc:Choice>
              <mc:Fallback>
                <p:oleObj name="Equation" r:id="rId4" imgW="1485255" imgH="495085" progId="Equation.3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797425"/>
                        <a:ext cx="4648200" cy="110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224981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341438"/>
          </a:xfrm>
        </p:spPr>
        <p:txBody>
          <a:bodyPr/>
          <a:lstStyle/>
          <a:p>
            <a:pPr eaLnBrk="1" hangingPunct="1"/>
            <a:r>
              <a:rPr lang="fi-FI" dirty="0"/>
              <a:t>Impactor </a:t>
            </a:r>
            <a:r>
              <a:rPr lang="fi-FI" dirty="0" err="1"/>
              <a:t>calibration</a:t>
            </a:r>
            <a:endParaRPr lang="en-GB" dirty="0"/>
          </a:p>
        </p:txBody>
      </p:sp>
      <p:graphicFrame>
        <p:nvGraphicFramePr>
          <p:cNvPr id="3952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456395"/>
              </p:ext>
            </p:extLst>
          </p:nvPr>
        </p:nvGraphicFramePr>
        <p:xfrm>
          <a:off x="2579762" y="4785383"/>
          <a:ext cx="3047319" cy="7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4" imgW="1562100" imgH="508000" progId="Equation.3">
                  <p:embed/>
                </p:oleObj>
              </mc:Choice>
              <mc:Fallback>
                <p:oleObj name="Equation" r:id="rId4" imgW="1562100" imgH="5080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762" y="4785383"/>
                        <a:ext cx="3047319" cy="7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38" name="Group 13858"/>
          <p:cNvGrpSpPr>
            <a:grpSpLocks/>
          </p:cNvGrpSpPr>
          <p:nvPr/>
        </p:nvGrpSpPr>
        <p:grpSpPr bwMode="auto">
          <a:xfrm>
            <a:off x="797037" y="3103659"/>
            <a:ext cx="7432676" cy="1524765"/>
            <a:chOff x="290513" y="2752725"/>
            <a:chExt cx="8445499" cy="2111375"/>
          </a:xfrm>
        </p:grpSpPr>
        <p:sp>
          <p:nvSpPr>
            <p:cNvPr id="18439" name="Rectangle 4"/>
            <p:cNvSpPr>
              <a:spLocks noChangeAspect="1" noChangeArrowheads="1"/>
            </p:cNvSpPr>
            <p:nvPr/>
          </p:nvSpPr>
          <p:spPr bwMode="auto">
            <a:xfrm>
              <a:off x="842964" y="3111577"/>
              <a:ext cx="6880224" cy="166687"/>
            </a:xfrm>
            <a:prstGeom prst="rect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40" name="Rectangle 1950"/>
            <p:cNvSpPr>
              <a:spLocks noChangeArrowheads="1"/>
            </p:cNvSpPr>
            <p:nvPr/>
          </p:nvSpPr>
          <p:spPr bwMode="auto">
            <a:xfrm>
              <a:off x="3298825" y="2887663"/>
              <a:ext cx="3357215" cy="609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41" name="Rectangle 6"/>
            <p:cNvSpPr>
              <a:spLocks noChangeAspect="1" noChangeArrowheads="1"/>
            </p:cNvSpPr>
            <p:nvPr/>
          </p:nvSpPr>
          <p:spPr bwMode="auto">
            <a:xfrm>
              <a:off x="1152525" y="3914775"/>
              <a:ext cx="1296988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42" name="Rectangle 7"/>
            <p:cNvSpPr>
              <a:spLocks noChangeAspect="1" noChangeArrowheads="1"/>
            </p:cNvSpPr>
            <p:nvPr/>
          </p:nvSpPr>
          <p:spPr bwMode="auto">
            <a:xfrm>
              <a:off x="7723187" y="2829891"/>
              <a:ext cx="1012825" cy="7366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43" name="Rectangle 8"/>
            <p:cNvSpPr>
              <a:spLocks noChangeAspect="1" noChangeArrowheads="1"/>
            </p:cNvSpPr>
            <p:nvPr/>
          </p:nvSpPr>
          <p:spPr bwMode="auto">
            <a:xfrm>
              <a:off x="7854950" y="3011488"/>
              <a:ext cx="7175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eaLnBrk="0" hangingPunct="0"/>
              <a:r>
                <a:rPr lang="en-GB" sz="1200">
                  <a:solidFill>
                    <a:srgbClr val="000000"/>
                  </a:solidFill>
                  <a:cs typeface="Arial" charset="0"/>
                </a:rPr>
                <a:t>Vacuum  pump</a:t>
              </a:r>
            </a:p>
          </p:txBody>
        </p:sp>
        <p:sp>
          <p:nvSpPr>
            <p:cNvPr id="18444" name="Freeform 10"/>
            <p:cNvSpPr>
              <a:spLocks noChangeAspect="1"/>
            </p:cNvSpPr>
            <p:nvPr/>
          </p:nvSpPr>
          <p:spPr bwMode="auto">
            <a:xfrm rot="-5400000">
              <a:off x="377825" y="2928938"/>
              <a:ext cx="333375" cy="508000"/>
            </a:xfrm>
            <a:custGeom>
              <a:avLst/>
              <a:gdLst>
                <a:gd name="T0" fmla="*/ 0 w 200"/>
                <a:gd name="T1" fmla="*/ 2147483647 h 301"/>
                <a:gd name="T2" fmla="*/ 2147483647 w 200"/>
                <a:gd name="T3" fmla="*/ 2147483647 h 301"/>
                <a:gd name="T4" fmla="*/ 2147483647 w 200"/>
                <a:gd name="T5" fmla="*/ 0 h 301"/>
                <a:gd name="T6" fmla="*/ 2147483647 w 200"/>
                <a:gd name="T7" fmla="*/ 0 h 301"/>
                <a:gd name="T8" fmla="*/ 2147483647 w 200"/>
                <a:gd name="T9" fmla="*/ 2147483647 h 301"/>
                <a:gd name="T10" fmla="*/ 2147483647 w 200"/>
                <a:gd name="T11" fmla="*/ 2147483647 h 301"/>
                <a:gd name="T12" fmla="*/ 2147483647 w 200"/>
                <a:gd name="T13" fmla="*/ 2147483647 h 301"/>
                <a:gd name="T14" fmla="*/ 0 w 200"/>
                <a:gd name="T15" fmla="*/ 2147483647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0"/>
                <a:gd name="T25" fmla="*/ 0 h 301"/>
                <a:gd name="T26" fmla="*/ 200 w 200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0" h="301">
                  <a:moveTo>
                    <a:pt x="0" y="226"/>
                  </a:moveTo>
                  <a:lnTo>
                    <a:pt x="49" y="226"/>
                  </a:lnTo>
                  <a:lnTo>
                    <a:pt x="49" y="0"/>
                  </a:lnTo>
                  <a:lnTo>
                    <a:pt x="150" y="0"/>
                  </a:lnTo>
                  <a:lnTo>
                    <a:pt x="150" y="226"/>
                  </a:lnTo>
                  <a:lnTo>
                    <a:pt x="200" y="226"/>
                  </a:lnTo>
                  <a:lnTo>
                    <a:pt x="99" y="301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FCC99"/>
            </a:solidFill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8445" name="Group 13"/>
            <p:cNvGrpSpPr>
              <a:grpSpLocks noChangeAspect="1"/>
            </p:cNvGrpSpPr>
            <p:nvPr/>
          </p:nvGrpSpPr>
          <p:grpSpPr bwMode="auto">
            <a:xfrm rot="-5400000">
              <a:off x="2799557" y="2944018"/>
              <a:ext cx="203200" cy="468313"/>
              <a:chOff x="2511" y="1717"/>
              <a:chExt cx="269" cy="101"/>
            </a:xfrm>
          </p:grpSpPr>
          <p:grpSp>
            <p:nvGrpSpPr>
              <p:cNvPr id="18496" name="Group 14"/>
              <p:cNvGrpSpPr>
                <a:grpSpLocks noChangeAspect="1"/>
              </p:cNvGrpSpPr>
              <p:nvPr/>
            </p:nvGrpSpPr>
            <p:grpSpPr bwMode="auto">
              <a:xfrm>
                <a:off x="2511" y="1717"/>
                <a:ext cx="268" cy="99"/>
                <a:chOff x="2511" y="1717"/>
                <a:chExt cx="268" cy="99"/>
              </a:xfrm>
            </p:grpSpPr>
            <p:sp>
              <p:nvSpPr>
                <p:cNvPr id="18498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2511" y="1717"/>
                  <a:ext cx="2" cy="99"/>
                </a:xfrm>
                <a:prstGeom prst="rect">
                  <a:avLst/>
                </a:pr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99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2513" y="1717"/>
                  <a:ext cx="3" cy="99"/>
                </a:xfrm>
                <a:prstGeom prst="rect">
                  <a:avLst/>
                </a:pr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0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2516" y="1717"/>
                  <a:ext cx="1" cy="99"/>
                </a:xfrm>
                <a:prstGeom prst="rect">
                  <a:avLst/>
                </a:prstGeom>
                <a:solidFill>
                  <a:srgbClr val="787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1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2517" y="1717"/>
                  <a:ext cx="3" cy="99"/>
                </a:xfrm>
                <a:prstGeom prst="rect">
                  <a:avLst/>
                </a:prstGeom>
                <a:solidFill>
                  <a:srgbClr val="7979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2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2520" y="1717"/>
                  <a:ext cx="2" cy="99"/>
                </a:xfrm>
                <a:prstGeom prst="rect">
                  <a:avLst/>
                </a:pr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3" name="Rectangl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2522" y="1717"/>
                  <a:ext cx="1" cy="99"/>
                </a:xfrm>
                <a:prstGeom prst="rect">
                  <a:avLst/>
                </a:prstGeom>
                <a:solidFill>
                  <a:srgbClr val="7B7B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4" name="Rectangle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523" y="1717"/>
                  <a:ext cx="3" cy="99"/>
                </a:xfrm>
                <a:prstGeom prst="rect">
                  <a:avLst/>
                </a:prstGeom>
                <a:solidFill>
                  <a:srgbClr val="7C7C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5" name="Rectangle 22"/>
                <p:cNvSpPr>
                  <a:spLocks noChangeAspect="1" noChangeArrowheads="1"/>
                </p:cNvSpPr>
                <p:nvPr/>
              </p:nvSpPr>
              <p:spPr bwMode="auto">
                <a:xfrm>
                  <a:off x="2526" y="1717"/>
                  <a:ext cx="2" cy="99"/>
                </a:xfrm>
                <a:prstGeom prst="rect">
                  <a:avLst/>
                </a:prstGeom>
                <a:solidFill>
                  <a:srgbClr val="7E7E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6" name="Rectangle 23"/>
                <p:cNvSpPr>
                  <a:spLocks noChangeAspect="1" noChangeArrowheads="1"/>
                </p:cNvSpPr>
                <p:nvPr/>
              </p:nvSpPr>
              <p:spPr bwMode="auto">
                <a:xfrm>
                  <a:off x="2528" y="1717"/>
                  <a:ext cx="3" cy="9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7" name="Rectangle 24"/>
                <p:cNvSpPr>
                  <a:spLocks noChangeAspect="1" noChangeArrowheads="1"/>
                </p:cNvSpPr>
                <p:nvPr/>
              </p:nvSpPr>
              <p:spPr bwMode="auto">
                <a:xfrm>
                  <a:off x="2531" y="1717"/>
                  <a:ext cx="1" cy="99"/>
                </a:xfrm>
                <a:prstGeom prst="rect">
                  <a:avLst/>
                </a:prstGeom>
                <a:solidFill>
                  <a:srgbClr val="8282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8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2532" y="1717"/>
                  <a:ext cx="2" cy="99"/>
                </a:xfrm>
                <a:prstGeom prst="rect">
                  <a:avLst/>
                </a:prstGeom>
                <a:solidFill>
                  <a:srgbClr val="8383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9" name="Rectangle 26"/>
                <p:cNvSpPr>
                  <a:spLocks noChangeAspect="1" noChangeArrowheads="1"/>
                </p:cNvSpPr>
                <p:nvPr/>
              </p:nvSpPr>
              <p:spPr bwMode="auto">
                <a:xfrm>
                  <a:off x="2534" y="1717"/>
                  <a:ext cx="3" cy="99"/>
                </a:xfrm>
                <a:prstGeom prst="rect">
                  <a:avLst/>
                </a:prstGeom>
                <a:solidFill>
                  <a:srgbClr val="86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0" name="Rectangle 27"/>
                <p:cNvSpPr>
                  <a:spLocks noChangeAspect="1" noChangeArrowheads="1"/>
                </p:cNvSpPr>
                <p:nvPr/>
              </p:nvSpPr>
              <p:spPr bwMode="auto">
                <a:xfrm>
                  <a:off x="2537" y="1717"/>
                  <a:ext cx="1" cy="99"/>
                </a:xfrm>
                <a:prstGeom prst="rect">
                  <a:avLst/>
                </a:prstGeom>
                <a:solidFill>
                  <a:srgbClr val="8888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1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538" y="1717"/>
                  <a:ext cx="2" cy="99"/>
                </a:xfrm>
                <a:prstGeom prst="rect">
                  <a:avLst/>
                </a:prstGeom>
                <a:solidFill>
                  <a:srgbClr val="8A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2" name="Rectangle 29"/>
                <p:cNvSpPr>
                  <a:spLocks noChangeAspect="1" noChangeArrowheads="1"/>
                </p:cNvSpPr>
                <p:nvPr/>
              </p:nvSpPr>
              <p:spPr bwMode="auto">
                <a:xfrm>
                  <a:off x="2540" y="1717"/>
                  <a:ext cx="3" cy="99"/>
                </a:xfrm>
                <a:prstGeom prst="rect">
                  <a:avLst/>
                </a:prstGeom>
                <a:solidFill>
                  <a:srgbClr val="8D8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3" name="Rectangle 30"/>
                <p:cNvSpPr>
                  <a:spLocks noChangeAspect="1" noChangeArrowheads="1"/>
                </p:cNvSpPr>
                <p:nvPr/>
              </p:nvSpPr>
              <p:spPr bwMode="auto">
                <a:xfrm>
                  <a:off x="2543" y="1717"/>
                  <a:ext cx="1" cy="99"/>
                </a:xfrm>
                <a:prstGeom prst="rect">
                  <a:avLst/>
                </a:prstGeom>
                <a:solidFill>
                  <a:srgbClr val="8F8F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4" name="Rectangle 31"/>
                <p:cNvSpPr>
                  <a:spLocks noChangeAspect="1" noChangeArrowheads="1"/>
                </p:cNvSpPr>
                <p:nvPr/>
              </p:nvSpPr>
              <p:spPr bwMode="auto">
                <a:xfrm>
                  <a:off x="2544" y="1717"/>
                  <a:ext cx="3" cy="99"/>
                </a:xfrm>
                <a:prstGeom prst="rect">
                  <a:avLst/>
                </a:prstGeom>
                <a:solidFill>
                  <a:srgbClr val="9393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5" name="Rectangle 32"/>
                <p:cNvSpPr>
                  <a:spLocks noChangeAspect="1" noChangeArrowheads="1"/>
                </p:cNvSpPr>
                <p:nvPr/>
              </p:nvSpPr>
              <p:spPr bwMode="auto">
                <a:xfrm>
                  <a:off x="2547" y="1717"/>
                  <a:ext cx="2" cy="99"/>
                </a:xfrm>
                <a:prstGeom prst="rect">
                  <a:avLst/>
                </a:prstGeom>
                <a:solidFill>
                  <a:srgbClr val="9696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6" name="Rectangle 33"/>
                <p:cNvSpPr>
                  <a:spLocks noChangeAspect="1" noChangeArrowheads="1"/>
                </p:cNvSpPr>
                <p:nvPr/>
              </p:nvSpPr>
              <p:spPr bwMode="auto">
                <a:xfrm>
                  <a:off x="2549" y="1717"/>
                  <a:ext cx="1" cy="99"/>
                </a:xfrm>
                <a:prstGeom prst="rect">
                  <a:avLst/>
                </a:prstGeom>
                <a:solidFill>
                  <a:srgbClr val="98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7" name="Rectangle 34"/>
                <p:cNvSpPr>
                  <a:spLocks noChangeAspect="1" noChangeArrowheads="1"/>
                </p:cNvSpPr>
                <p:nvPr/>
              </p:nvSpPr>
              <p:spPr bwMode="auto">
                <a:xfrm>
                  <a:off x="2550" y="1717"/>
                  <a:ext cx="3" cy="99"/>
                </a:xfrm>
                <a:prstGeom prst="rect">
                  <a:avLst/>
                </a:prstGeom>
                <a:solidFill>
                  <a:srgbClr val="9B9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8" name="Rectangle 35"/>
                <p:cNvSpPr>
                  <a:spLocks noChangeAspect="1" noChangeArrowheads="1"/>
                </p:cNvSpPr>
                <p:nvPr/>
              </p:nvSpPr>
              <p:spPr bwMode="auto">
                <a:xfrm>
                  <a:off x="2553" y="1717"/>
                  <a:ext cx="2" cy="99"/>
                </a:xfrm>
                <a:prstGeom prst="rect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9" name="Rectangle 36"/>
                <p:cNvSpPr>
                  <a:spLocks noChangeAspect="1" noChangeArrowheads="1"/>
                </p:cNvSpPr>
                <p:nvPr/>
              </p:nvSpPr>
              <p:spPr bwMode="auto">
                <a:xfrm>
                  <a:off x="2555" y="1717"/>
                  <a:ext cx="3" cy="99"/>
                </a:xfrm>
                <a:prstGeom prst="rect">
                  <a:avLst/>
                </a:prstGeom>
                <a:solidFill>
                  <a:srgbClr val="A2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0" name="Rectangle 37"/>
                <p:cNvSpPr>
                  <a:spLocks noChangeAspect="1" noChangeArrowheads="1"/>
                </p:cNvSpPr>
                <p:nvPr/>
              </p:nvSpPr>
              <p:spPr bwMode="auto">
                <a:xfrm>
                  <a:off x="2558" y="1717"/>
                  <a:ext cx="1" cy="99"/>
                </a:xfrm>
                <a:prstGeom prst="rect">
                  <a:avLst/>
                </a:pr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1" name="Rectangle 38"/>
                <p:cNvSpPr>
                  <a:spLocks noChangeAspect="1" noChangeArrowheads="1"/>
                </p:cNvSpPr>
                <p:nvPr/>
              </p:nvSpPr>
              <p:spPr bwMode="auto">
                <a:xfrm>
                  <a:off x="2559" y="1717"/>
                  <a:ext cx="2" cy="99"/>
                </a:xfrm>
                <a:prstGeom prst="rect">
                  <a:avLst/>
                </a:prstGeom>
                <a:solidFill>
                  <a:srgbClr val="A8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2" name="Rectangle 39"/>
                <p:cNvSpPr>
                  <a:spLocks noChangeAspect="1" noChangeArrowheads="1"/>
                </p:cNvSpPr>
                <p:nvPr/>
              </p:nvSpPr>
              <p:spPr bwMode="auto">
                <a:xfrm>
                  <a:off x="2561" y="1717"/>
                  <a:ext cx="3" cy="99"/>
                </a:xfrm>
                <a:prstGeom prst="rect">
                  <a:avLst/>
                </a:prstGeom>
                <a:solidFill>
                  <a:srgbClr val="ACAC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3" name="Rectangle 40"/>
                <p:cNvSpPr>
                  <a:spLocks noChangeAspect="1" noChangeArrowheads="1"/>
                </p:cNvSpPr>
                <p:nvPr/>
              </p:nvSpPr>
              <p:spPr bwMode="auto">
                <a:xfrm>
                  <a:off x="2564" y="1717"/>
                  <a:ext cx="1" cy="99"/>
                </a:xfrm>
                <a:prstGeom prst="rect">
                  <a:avLst/>
                </a:pr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4" name="Rectangle 41"/>
                <p:cNvSpPr>
                  <a:spLocks noChangeAspect="1" noChangeArrowheads="1"/>
                </p:cNvSpPr>
                <p:nvPr/>
              </p:nvSpPr>
              <p:spPr bwMode="auto">
                <a:xfrm>
                  <a:off x="2565" y="1717"/>
                  <a:ext cx="3" cy="99"/>
                </a:xfrm>
                <a:prstGeom prst="rect">
                  <a:avLst/>
                </a:prstGeom>
                <a:solidFill>
                  <a:srgbClr val="B4B4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5" name="Rectangle 42"/>
                <p:cNvSpPr>
                  <a:spLocks noChangeAspect="1" noChangeArrowheads="1"/>
                </p:cNvSpPr>
                <p:nvPr/>
              </p:nvSpPr>
              <p:spPr bwMode="auto">
                <a:xfrm>
                  <a:off x="2568" y="1717"/>
                  <a:ext cx="2" cy="99"/>
                </a:xfrm>
                <a:prstGeom prst="rect">
                  <a:avLst/>
                </a:prstGeom>
                <a:solidFill>
                  <a:srgbClr val="B7B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6" name="Rectangle 43"/>
                <p:cNvSpPr>
                  <a:spLocks noChangeAspect="1" noChangeArrowheads="1"/>
                </p:cNvSpPr>
                <p:nvPr/>
              </p:nvSpPr>
              <p:spPr bwMode="auto">
                <a:xfrm>
                  <a:off x="2570" y="1717"/>
                  <a:ext cx="1" cy="99"/>
                </a:xfrm>
                <a:prstGeom prst="rect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7" name="Rectangle 44"/>
                <p:cNvSpPr>
                  <a:spLocks noChangeAspect="1" noChangeArrowheads="1"/>
                </p:cNvSpPr>
                <p:nvPr/>
              </p:nvSpPr>
              <p:spPr bwMode="auto">
                <a:xfrm>
                  <a:off x="2571" y="1717"/>
                  <a:ext cx="3" cy="99"/>
                </a:xfrm>
                <a:prstGeom prst="rect">
                  <a:avLst/>
                </a:pr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8" name="Rectangle 45"/>
                <p:cNvSpPr>
                  <a:spLocks noChangeAspect="1" noChangeArrowheads="1"/>
                </p:cNvSpPr>
                <p:nvPr/>
              </p:nvSpPr>
              <p:spPr bwMode="auto">
                <a:xfrm>
                  <a:off x="2574" y="1717"/>
                  <a:ext cx="2" cy="99"/>
                </a:xfrm>
                <a:prstGeom prst="rect">
                  <a:avLst/>
                </a:pr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9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2576" y="1717"/>
                  <a:ext cx="1" cy="99"/>
                </a:xfrm>
                <a:prstGeom prst="rect">
                  <a:avLst/>
                </a:prstGeom>
                <a:solidFill>
                  <a:srgbClr val="C4C4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0" name="Rectangle 47"/>
                <p:cNvSpPr>
                  <a:spLocks noChangeAspect="1" noChangeArrowheads="1"/>
                </p:cNvSpPr>
                <p:nvPr/>
              </p:nvSpPr>
              <p:spPr bwMode="auto">
                <a:xfrm>
                  <a:off x="2577" y="1717"/>
                  <a:ext cx="3" cy="99"/>
                </a:xfrm>
                <a:prstGeom prst="rect">
                  <a:avLst/>
                </a:prstGeom>
                <a:solidFill>
                  <a:srgbClr val="C7C7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1" name="Rectangl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2580" y="1717"/>
                  <a:ext cx="2" cy="99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2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2582" y="1717"/>
                  <a:ext cx="3" cy="99"/>
                </a:xfrm>
                <a:prstGeom prst="rect">
                  <a:avLst/>
                </a:pr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3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2585" y="1717"/>
                  <a:ext cx="1" cy="99"/>
                </a:xfrm>
                <a:prstGeom prst="rect">
                  <a:avLst/>
                </a:pr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4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2586" y="1717"/>
                  <a:ext cx="2" cy="99"/>
                </a:xfrm>
                <a:prstGeom prst="rect">
                  <a:avLst/>
                </a:prstGeom>
                <a:solidFill>
                  <a:srgbClr val="D4D4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5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2588" y="1717"/>
                  <a:ext cx="3" cy="99"/>
                </a:xfrm>
                <a:prstGeom prst="rect">
                  <a:avLst/>
                </a:prstGeom>
                <a:solidFill>
                  <a:srgbClr val="D7D7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6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2591" y="1717"/>
                  <a:ext cx="1" cy="99"/>
                </a:xfrm>
                <a:prstGeom prst="rect">
                  <a:avLst/>
                </a:pr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7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2592" y="1717"/>
                  <a:ext cx="3" cy="99"/>
                </a:xfrm>
                <a:prstGeom prst="rect">
                  <a:avLst/>
                </a:prstGeom>
                <a:solidFill>
                  <a:srgbClr val="DE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8" name="Rectangl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2595" y="1717"/>
                  <a:ext cx="2" cy="99"/>
                </a:xfrm>
                <a:prstGeom prst="rect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9" name="Rectangle 56"/>
                <p:cNvSpPr>
                  <a:spLocks noChangeAspect="1" noChangeArrowheads="1"/>
                </p:cNvSpPr>
                <p:nvPr/>
              </p:nvSpPr>
              <p:spPr bwMode="auto">
                <a:xfrm>
                  <a:off x="2597" y="1717"/>
                  <a:ext cx="1" cy="99"/>
                </a:xfrm>
                <a:prstGeom prst="rect">
                  <a:avLst/>
                </a:prstGeom>
                <a:solidFill>
                  <a:srgbClr val="E2E2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0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2598" y="1717"/>
                  <a:ext cx="3" cy="99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1" name="Rectangle 58"/>
                <p:cNvSpPr>
                  <a:spLocks noChangeAspect="1" noChangeArrowheads="1"/>
                </p:cNvSpPr>
                <p:nvPr/>
              </p:nvSpPr>
              <p:spPr bwMode="auto">
                <a:xfrm>
                  <a:off x="2601" y="1717"/>
                  <a:ext cx="2" cy="99"/>
                </a:xfrm>
                <a:prstGeom prst="rect">
                  <a:avLst/>
                </a:prstGeom>
                <a:solidFill>
                  <a:srgbClr val="E7E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2" name="Rectangle 59"/>
                <p:cNvSpPr>
                  <a:spLocks noChangeAspect="1" noChangeArrowheads="1"/>
                </p:cNvSpPr>
                <p:nvPr/>
              </p:nvSpPr>
              <p:spPr bwMode="auto">
                <a:xfrm>
                  <a:off x="2603" y="1717"/>
                  <a:ext cx="3" cy="99"/>
                </a:xfrm>
                <a:prstGeom prst="rect">
                  <a:avLst/>
                </a:pr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3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2606" y="1717"/>
                  <a:ext cx="1" cy="99"/>
                </a:xfrm>
                <a:prstGeom prst="rect">
                  <a:avLst/>
                </a:pr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4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2607" y="1717"/>
                  <a:ext cx="2" cy="99"/>
                </a:xfrm>
                <a:prstGeom prst="rect">
                  <a:avLst/>
                </a:pr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5" name="Rectangle 62"/>
                <p:cNvSpPr>
                  <a:spLocks noChangeAspect="1" noChangeArrowheads="1"/>
                </p:cNvSpPr>
                <p:nvPr/>
              </p:nvSpPr>
              <p:spPr bwMode="auto">
                <a:xfrm>
                  <a:off x="2609" y="1717"/>
                  <a:ext cx="3" cy="99"/>
                </a:xfrm>
                <a:prstGeom prst="rect">
                  <a:avLst/>
                </a:pr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6" name="Rectangle 63"/>
                <p:cNvSpPr>
                  <a:spLocks noChangeAspect="1" noChangeArrowheads="1"/>
                </p:cNvSpPr>
                <p:nvPr/>
              </p:nvSpPr>
              <p:spPr bwMode="auto">
                <a:xfrm>
                  <a:off x="2612" y="1717"/>
                  <a:ext cx="1" cy="99"/>
                </a:xfrm>
                <a:prstGeom prst="rect">
                  <a:avLst/>
                </a:prstGeom>
                <a:solidFill>
                  <a:srgbClr val="F1F1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7" name="Rectangle 64"/>
                <p:cNvSpPr>
                  <a:spLocks noChangeAspect="1" noChangeArrowheads="1"/>
                </p:cNvSpPr>
                <p:nvPr/>
              </p:nvSpPr>
              <p:spPr bwMode="auto">
                <a:xfrm>
                  <a:off x="2613" y="1717"/>
                  <a:ext cx="3" cy="99"/>
                </a:xfrm>
                <a:prstGeom prst="rect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8" name="Rectangle 65"/>
                <p:cNvSpPr>
                  <a:spLocks noChangeAspect="1" noChangeArrowheads="1"/>
                </p:cNvSpPr>
                <p:nvPr/>
              </p:nvSpPr>
              <p:spPr bwMode="auto">
                <a:xfrm>
                  <a:off x="2616" y="1717"/>
                  <a:ext cx="2" cy="99"/>
                </a:xfrm>
                <a:prstGeom prst="rect">
                  <a:avLst/>
                </a:pr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9" name="Rectangle 66"/>
                <p:cNvSpPr>
                  <a:spLocks noChangeAspect="1" noChangeArrowheads="1"/>
                </p:cNvSpPr>
                <p:nvPr/>
              </p:nvSpPr>
              <p:spPr bwMode="auto">
                <a:xfrm>
                  <a:off x="2618" y="1717"/>
                  <a:ext cx="1" cy="99"/>
                </a:xfrm>
                <a:prstGeom prst="rect">
                  <a:avLst/>
                </a:prstGeom>
                <a:solidFill>
                  <a:srgbClr val="F5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0" name="Rectangle 67"/>
                <p:cNvSpPr>
                  <a:spLocks noChangeAspect="1" noChangeArrowheads="1"/>
                </p:cNvSpPr>
                <p:nvPr/>
              </p:nvSpPr>
              <p:spPr bwMode="auto">
                <a:xfrm>
                  <a:off x="2619" y="1717"/>
                  <a:ext cx="3" cy="99"/>
                </a:xfrm>
                <a:prstGeom prst="rect">
                  <a:avLst/>
                </a:pr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1" name="Rectangle 68"/>
                <p:cNvSpPr>
                  <a:spLocks noChangeAspect="1" noChangeArrowheads="1"/>
                </p:cNvSpPr>
                <p:nvPr/>
              </p:nvSpPr>
              <p:spPr bwMode="auto">
                <a:xfrm>
                  <a:off x="2622" y="1717"/>
                  <a:ext cx="2" cy="99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2" name="Rectangle 69"/>
                <p:cNvSpPr>
                  <a:spLocks noChangeAspect="1" noChangeArrowheads="1"/>
                </p:cNvSpPr>
                <p:nvPr/>
              </p:nvSpPr>
              <p:spPr bwMode="auto">
                <a:xfrm>
                  <a:off x="2624" y="1717"/>
                  <a:ext cx="1" cy="99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3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2625" y="1717"/>
                  <a:ext cx="3" cy="99"/>
                </a:xfrm>
                <a:prstGeom prst="rect">
                  <a:avLst/>
                </a:prstGeom>
                <a:solidFill>
                  <a:srgbClr val="F9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4" name="Rectangle 71"/>
                <p:cNvSpPr>
                  <a:spLocks noChangeAspect="1" noChangeArrowheads="1"/>
                </p:cNvSpPr>
                <p:nvPr/>
              </p:nvSpPr>
              <p:spPr bwMode="auto">
                <a:xfrm>
                  <a:off x="2628" y="1717"/>
                  <a:ext cx="2" cy="99"/>
                </a:xfrm>
                <a:prstGeom prst="rect">
                  <a:avLst/>
                </a:prstGeom>
                <a:solidFill>
                  <a:srgbClr val="FAFA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5" name="Rectangle 72"/>
                <p:cNvSpPr>
                  <a:spLocks noChangeAspect="1" noChangeArrowheads="1"/>
                </p:cNvSpPr>
                <p:nvPr/>
              </p:nvSpPr>
              <p:spPr bwMode="auto">
                <a:xfrm>
                  <a:off x="2630" y="1717"/>
                  <a:ext cx="3" cy="99"/>
                </a:xfrm>
                <a:prstGeom prst="rect">
                  <a:avLst/>
                </a:prstGeom>
                <a:solidFill>
                  <a:srgbClr val="FBFB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6" name="Rectangle 73"/>
                <p:cNvSpPr>
                  <a:spLocks noChangeAspect="1" noChangeArrowheads="1"/>
                </p:cNvSpPr>
                <p:nvPr/>
              </p:nvSpPr>
              <p:spPr bwMode="auto">
                <a:xfrm>
                  <a:off x="2633" y="1717"/>
                  <a:ext cx="1" cy="99"/>
                </a:xfrm>
                <a:prstGeom prst="rect">
                  <a:avLst/>
                </a:prstGeom>
                <a:solidFill>
                  <a:srgbClr val="FCF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7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2634" y="1717"/>
                  <a:ext cx="2" cy="99"/>
                </a:xfrm>
                <a:prstGeom prst="rect">
                  <a:avLst/>
                </a:prstGeom>
                <a:solidFill>
                  <a:srgbClr val="FCF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8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2636" y="1717"/>
                  <a:ext cx="3" cy="99"/>
                </a:xfrm>
                <a:prstGeom prst="rect">
                  <a:avLst/>
                </a:pr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59" name="Rectangle 76"/>
                <p:cNvSpPr>
                  <a:spLocks noChangeAspect="1" noChangeArrowheads="1"/>
                </p:cNvSpPr>
                <p:nvPr/>
              </p:nvSpPr>
              <p:spPr bwMode="auto">
                <a:xfrm>
                  <a:off x="2639" y="1717"/>
                  <a:ext cx="1" cy="99"/>
                </a:xfrm>
                <a:prstGeom prst="rect">
                  <a:avLst/>
                </a:pr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0" name="Rectangle 77"/>
                <p:cNvSpPr>
                  <a:spLocks noChangeAspect="1" noChangeArrowheads="1"/>
                </p:cNvSpPr>
                <p:nvPr/>
              </p:nvSpPr>
              <p:spPr bwMode="auto">
                <a:xfrm>
                  <a:off x="2640" y="1717"/>
                  <a:ext cx="3" cy="99"/>
                </a:xfrm>
                <a:prstGeom prst="rect">
                  <a:avLst/>
                </a:prstGeom>
                <a:solidFill>
                  <a:srgbClr val="FEF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1" name="Rectangle 78"/>
                <p:cNvSpPr>
                  <a:spLocks noChangeAspect="1" noChangeArrowheads="1"/>
                </p:cNvSpPr>
                <p:nvPr/>
              </p:nvSpPr>
              <p:spPr bwMode="auto">
                <a:xfrm>
                  <a:off x="2643" y="1717"/>
                  <a:ext cx="2" cy="99"/>
                </a:xfrm>
                <a:prstGeom prst="rect">
                  <a:avLst/>
                </a:prstGeom>
                <a:solidFill>
                  <a:srgbClr val="FEF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2" name="Rectangle 79"/>
                <p:cNvSpPr>
                  <a:spLocks noChangeAspect="1" noChangeArrowheads="1"/>
                </p:cNvSpPr>
                <p:nvPr/>
              </p:nvSpPr>
              <p:spPr bwMode="auto">
                <a:xfrm>
                  <a:off x="2645" y="1717"/>
                  <a:ext cx="1" cy="99"/>
                </a:xfrm>
                <a:prstGeom prst="rect">
                  <a:avLst/>
                </a:prstGeom>
                <a:solidFill>
                  <a:srgbClr val="FEF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3" name="Rectangle 80"/>
                <p:cNvSpPr>
                  <a:spLocks noChangeAspect="1" noChangeArrowheads="1"/>
                </p:cNvSpPr>
                <p:nvPr/>
              </p:nvSpPr>
              <p:spPr bwMode="auto">
                <a:xfrm>
                  <a:off x="2646" y="1717"/>
                  <a:ext cx="3" cy="99"/>
                </a:xfrm>
                <a:prstGeom prst="rect">
                  <a:avLst/>
                </a:prstGeom>
                <a:solidFill>
                  <a:srgbClr val="FEF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4" name="Rectangle 81"/>
                <p:cNvSpPr>
                  <a:spLocks noChangeAspect="1" noChangeArrowheads="1"/>
                </p:cNvSpPr>
                <p:nvPr/>
              </p:nvSpPr>
              <p:spPr bwMode="auto">
                <a:xfrm>
                  <a:off x="2649" y="1717"/>
                  <a:ext cx="2" cy="99"/>
                </a:xfrm>
                <a:prstGeom prst="rect">
                  <a:avLst/>
                </a:pr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5" name="Rectangle 82"/>
                <p:cNvSpPr>
                  <a:spLocks noChangeAspect="1" noChangeArrowheads="1"/>
                </p:cNvSpPr>
                <p:nvPr/>
              </p:nvSpPr>
              <p:spPr bwMode="auto">
                <a:xfrm>
                  <a:off x="2651" y="1717"/>
                  <a:ext cx="3" cy="99"/>
                </a:xfrm>
                <a:prstGeom prst="rect">
                  <a:avLst/>
                </a:pr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6" name="Rectangle 83"/>
                <p:cNvSpPr>
                  <a:spLocks noChangeAspect="1" noChangeArrowheads="1"/>
                </p:cNvSpPr>
                <p:nvPr/>
              </p:nvSpPr>
              <p:spPr bwMode="auto">
                <a:xfrm>
                  <a:off x="2654" y="1717"/>
                  <a:ext cx="1" cy="99"/>
                </a:xfrm>
                <a:prstGeom prst="rect">
                  <a:avLst/>
                </a:prstGeom>
                <a:solidFill>
                  <a:srgbClr val="FCF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7" name="Rectangle 84"/>
                <p:cNvSpPr>
                  <a:spLocks noChangeAspect="1" noChangeArrowheads="1"/>
                </p:cNvSpPr>
                <p:nvPr/>
              </p:nvSpPr>
              <p:spPr bwMode="auto">
                <a:xfrm>
                  <a:off x="2655" y="1717"/>
                  <a:ext cx="2" cy="99"/>
                </a:xfrm>
                <a:prstGeom prst="rect">
                  <a:avLst/>
                </a:prstGeom>
                <a:solidFill>
                  <a:srgbClr val="FCF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8" name="Rectangle 8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7" y="1717"/>
                  <a:ext cx="3" cy="99"/>
                </a:xfrm>
                <a:prstGeom prst="rect">
                  <a:avLst/>
                </a:prstGeom>
                <a:solidFill>
                  <a:srgbClr val="FBFB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69" name="Rectangle 86"/>
                <p:cNvSpPr>
                  <a:spLocks noChangeAspect="1" noChangeArrowheads="1"/>
                </p:cNvSpPr>
                <p:nvPr/>
              </p:nvSpPr>
              <p:spPr bwMode="auto">
                <a:xfrm>
                  <a:off x="2660" y="1717"/>
                  <a:ext cx="1" cy="99"/>
                </a:xfrm>
                <a:prstGeom prst="rect">
                  <a:avLst/>
                </a:prstGeom>
                <a:solidFill>
                  <a:srgbClr val="FAFA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0" name="Rectangle 87"/>
                <p:cNvSpPr>
                  <a:spLocks noChangeAspect="1" noChangeArrowheads="1"/>
                </p:cNvSpPr>
                <p:nvPr/>
              </p:nvSpPr>
              <p:spPr bwMode="auto">
                <a:xfrm>
                  <a:off x="2661" y="1717"/>
                  <a:ext cx="3" cy="99"/>
                </a:xfrm>
                <a:prstGeom prst="rect">
                  <a:avLst/>
                </a:prstGeom>
                <a:solidFill>
                  <a:srgbClr val="F9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1" name="Rectangle 88"/>
                <p:cNvSpPr>
                  <a:spLocks noChangeAspect="1" noChangeArrowheads="1"/>
                </p:cNvSpPr>
                <p:nvPr/>
              </p:nvSpPr>
              <p:spPr bwMode="auto">
                <a:xfrm>
                  <a:off x="2664" y="1717"/>
                  <a:ext cx="2" cy="99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2" name="Rectangle 89"/>
                <p:cNvSpPr>
                  <a:spLocks noChangeAspect="1" noChangeArrowheads="1"/>
                </p:cNvSpPr>
                <p:nvPr/>
              </p:nvSpPr>
              <p:spPr bwMode="auto">
                <a:xfrm>
                  <a:off x="2666" y="1717"/>
                  <a:ext cx="1" cy="99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3" name="Rectangle 90"/>
                <p:cNvSpPr>
                  <a:spLocks noChangeAspect="1" noChangeArrowheads="1"/>
                </p:cNvSpPr>
                <p:nvPr/>
              </p:nvSpPr>
              <p:spPr bwMode="auto">
                <a:xfrm>
                  <a:off x="2667" y="1717"/>
                  <a:ext cx="3" cy="99"/>
                </a:xfrm>
                <a:prstGeom prst="rect">
                  <a:avLst/>
                </a:pr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4" name="Rectangle 91"/>
                <p:cNvSpPr>
                  <a:spLocks noChangeAspect="1" noChangeArrowheads="1"/>
                </p:cNvSpPr>
                <p:nvPr/>
              </p:nvSpPr>
              <p:spPr bwMode="auto">
                <a:xfrm>
                  <a:off x="2670" y="1717"/>
                  <a:ext cx="2" cy="99"/>
                </a:xfrm>
                <a:prstGeom prst="rect">
                  <a:avLst/>
                </a:prstGeom>
                <a:solidFill>
                  <a:srgbClr val="F5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5" name="Rectangle 92"/>
                <p:cNvSpPr>
                  <a:spLocks noChangeAspect="1" noChangeArrowheads="1"/>
                </p:cNvSpPr>
                <p:nvPr/>
              </p:nvSpPr>
              <p:spPr bwMode="auto">
                <a:xfrm>
                  <a:off x="2672" y="1717"/>
                  <a:ext cx="1" cy="99"/>
                </a:xfrm>
                <a:prstGeom prst="rect">
                  <a:avLst/>
                </a:pr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6" name="Rectangle 93"/>
                <p:cNvSpPr>
                  <a:spLocks noChangeAspect="1" noChangeArrowheads="1"/>
                </p:cNvSpPr>
                <p:nvPr/>
              </p:nvSpPr>
              <p:spPr bwMode="auto">
                <a:xfrm>
                  <a:off x="2673" y="1717"/>
                  <a:ext cx="3" cy="99"/>
                </a:xfrm>
                <a:prstGeom prst="rect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7" name="Rectangle 94"/>
                <p:cNvSpPr>
                  <a:spLocks noChangeAspect="1" noChangeArrowheads="1"/>
                </p:cNvSpPr>
                <p:nvPr/>
              </p:nvSpPr>
              <p:spPr bwMode="auto">
                <a:xfrm>
                  <a:off x="2676" y="1717"/>
                  <a:ext cx="2" cy="99"/>
                </a:xfrm>
                <a:prstGeom prst="rect">
                  <a:avLst/>
                </a:prstGeom>
                <a:solidFill>
                  <a:srgbClr val="F1F1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8" name="Rectangle 95"/>
                <p:cNvSpPr>
                  <a:spLocks noChangeAspect="1" noChangeArrowheads="1"/>
                </p:cNvSpPr>
                <p:nvPr/>
              </p:nvSpPr>
              <p:spPr bwMode="auto">
                <a:xfrm>
                  <a:off x="2678" y="1717"/>
                  <a:ext cx="3" cy="99"/>
                </a:xfrm>
                <a:prstGeom prst="rect">
                  <a:avLst/>
                </a:pr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79" name="Rectangle 96"/>
                <p:cNvSpPr>
                  <a:spLocks noChangeAspect="1" noChangeArrowheads="1"/>
                </p:cNvSpPr>
                <p:nvPr/>
              </p:nvSpPr>
              <p:spPr bwMode="auto">
                <a:xfrm>
                  <a:off x="2681" y="1717"/>
                  <a:ext cx="1" cy="99"/>
                </a:xfrm>
                <a:prstGeom prst="rect">
                  <a:avLst/>
                </a:prstGeom>
                <a:solidFill>
                  <a:srgbClr val="EDED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0" name="Rectangle 97"/>
                <p:cNvSpPr>
                  <a:spLocks noChangeAspect="1" noChangeArrowheads="1"/>
                </p:cNvSpPr>
                <p:nvPr/>
              </p:nvSpPr>
              <p:spPr bwMode="auto">
                <a:xfrm>
                  <a:off x="2682" y="1717"/>
                  <a:ext cx="2" cy="99"/>
                </a:xfrm>
                <a:prstGeom prst="rect">
                  <a:avLst/>
                </a:pr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1" name="Rectangle 98"/>
                <p:cNvSpPr>
                  <a:spLocks noChangeAspect="1" noChangeArrowheads="1"/>
                </p:cNvSpPr>
                <p:nvPr/>
              </p:nvSpPr>
              <p:spPr bwMode="auto">
                <a:xfrm>
                  <a:off x="2684" y="1717"/>
                  <a:ext cx="3" cy="99"/>
                </a:xfrm>
                <a:prstGeom prst="rect">
                  <a:avLst/>
                </a:pr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2" name="Rectangle 99"/>
                <p:cNvSpPr>
                  <a:spLocks noChangeAspect="1" noChangeArrowheads="1"/>
                </p:cNvSpPr>
                <p:nvPr/>
              </p:nvSpPr>
              <p:spPr bwMode="auto">
                <a:xfrm>
                  <a:off x="2687" y="1717"/>
                  <a:ext cx="2" cy="99"/>
                </a:xfrm>
                <a:prstGeom prst="rect">
                  <a:avLst/>
                </a:prstGeom>
                <a:solidFill>
                  <a:srgbClr val="E7E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3" name="Rectangle 100"/>
                <p:cNvSpPr>
                  <a:spLocks noChangeAspect="1" noChangeArrowheads="1"/>
                </p:cNvSpPr>
                <p:nvPr/>
              </p:nvSpPr>
              <p:spPr bwMode="auto">
                <a:xfrm>
                  <a:off x="2689" y="1717"/>
                  <a:ext cx="3" cy="99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4" name="Rectangle 101"/>
                <p:cNvSpPr>
                  <a:spLocks noChangeAspect="1" noChangeArrowheads="1"/>
                </p:cNvSpPr>
                <p:nvPr/>
              </p:nvSpPr>
              <p:spPr bwMode="auto">
                <a:xfrm>
                  <a:off x="2692" y="1717"/>
                  <a:ext cx="1" cy="99"/>
                </a:xfrm>
                <a:prstGeom prst="rect">
                  <a:avLst/>
                </a:prstGeom>
                <a:solidFill>
                  <a:srgbClr val="E2E2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5" name="Rectangle 102"/>
                <p:cNvSpPr>
                  <a:spLocks noChangeAspect="1" noChangeArrowheads="1"/>
                </p:cNvSpPr>
                <p:nvPr/>
              </p:nvSpPr>
              <p:spPr bwMode="auto">
                <a:xfrm>
                  <a:off x="2693" y="1717"/>
                  <a:ext cx="2" cy="99"/>
                </a:xfrm>
                <a:prstGeom prst="rect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6" name="Rectangle 103"/>
                <p:cNvSpPr>
                  <a:spLocks noChangeAspect="1" noChangeArrowheads="1"/>
                </p:cNvSpPr>
                <p:nvPr/>
              </p:nvSpPr>
              <p:spPr bwMode="auto">
                <a:xfrm>
                  <a:off x="2695" y="1717"/>
                  <a:ext cx="3" cy="99"/>
                </a:xfrm>
                <a:prstGeom prst="rect">
                  <a:avLst/>
                </a:prstGeom>
                <a:solidFill>
                  <a:srgbClr val="DE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7" name="Rectangle 104"/>
                <p:cNvSpPr>
                  <a:spLocks noChangeAspect="1" noChangeArrowheads="1"/>
                </p:cNvSpPr>
                <p:nvPr/>
              </p:nvSpPr>
              <p:spPr bwMode="auto">
                <a:xfrm>
                  <a:off x="2698" y="1717"/>
                  <a:ext cx="1" cy="99"/>
                </a:xfrm>
                <a:prstGeom prst="rect">
                  <a:avLst/>
                </a:pr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8" name="Rectangle 105"/>
                <p:cNvSpPr>
                  <a:spLocks noChangeAspect="1" noChangeArrowheads="1"/>
                </p:cNvSpPr>
                <p:nvPr/>
              </p:nvSpPr>
              <p:spPr bwMode="auto">
                <a:xfrm>
                  <a:off x="2699" y="1717"/>
                  <a:ext cx="3" cy="99"/>
                </a:xfrm>
                <a:prstGeom prst="rect">
                  <a:avLst/>
                </a:prstGeom>
                <a:solidFill>
                  <a:srgbClr val="D7D7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89" name="Rectangle 106"/>
                <p:cNvSpPr>
                  <a:spLocks noChangeAspect="1" noChangeArrowheads="1"/>
                </p:cNvSpPr>
                <p:nvPr/>
              </p:nvSpPr>
              <p:spPr bwMode="auto">
                <a:xfrm>
                  <a:off x="2702" y="1717"/>
                  <a:ext cx="2" cy="99"/>
                </a:xfrm>
                <a:prstGeom prst="rect">
                  <a:avLst/>
                </a:prstGeom>
                <a:solidFill>
                  <a:srgbClr val="D4D4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0" name="Rectangle 107"/>
                <p:cNvSpPr>
                  <a:spLocks noChangeAspect="1" noChangeArrowheads="1"/>
                </p:cNvSpPr>
                <p:nvPr/>
              </p:nvSpPr>
              <p:spPr bwMode="auto">
                <a:xfrm>
                  <a:off x="2704" y="1717"/>
                  <a:ext cx="1" cy="99"/>
                </a:xfrm>
                <a:prstGeom prst="rect">
                  <a:avLst/>
                </a:pr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1" name="Rectangle 108"/>
                <p:cNvSpPr>
                  <a:spLocks noChangeAspect="1" noChangeArrowheads="1"/>
                </p:cNvSpPr>
                <p:nvPr/>
              </p:nvSpPr>
              <p:spPr bwMode="auto">
                <a:xfrm>
                  <a:off x="2705" y="1717"/>
                  <a:ext cx="3" cy="99"/>
                </a:xfrm>
                <a:prstGeom prst="rect">
                  <a:avLst/>
                </a:pr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2" name="Rectangle 109"/>
                <p:cNvSpPr>
                  <a:spLocks noChangeAspect="1" noChangeArrowheads="1"/>
                </p:cNvSpPr>
                <p:nvPr/>
              </p:nvSpPr>
              <p:spPr bwMode="auto">
                <a:xfrm>
                  <a:off x="2708" y="1717"/>
                  <a:ext cx="2" cy="99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3" name="Rectangle 110"/>
                <p:cNvSpPr>
                  <a:spLocks noChangeAspect="1" noChangeArrowheads="1"/>
                </p:cNvSpPr>
                <p:nvPr/>
              </p:nvSpPr>
              <p:spPr bwMode="auto">
                <a:xfrm>
                  <a:off x="2710" y="1717"/>
                  <a:ext cx="1" cy="99"/>
                </a:xfrm>
                <a:prstGeom prst="rect">
                  <a:avLst/>
                </a:prstGeom>
                <a:solidFill>
                  <a:srgbClr val="C8C8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4" name="Rectangle 111"/>
                <p:cNvSpPr>
                  <a:spLocks noChangeAspect="1" noChangeArrowheads="1"/>
                </p:cNvSpPr>
                <p:nvPr/>
              </p:nvSpPr>
              <p:spPr bwMode="auto">
                <a:xfrm>
                  <a:off x="2711" y="1717"/>
                  <a:ext cx="3" cy="99"/>
                </a:xfrm>
                <a:prstGeom prst="rect">
                  <a:avLst/>
                </a:pr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5" name="Rectangle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2714" y="1717"/>
                  <a:ext cx="2" cy="99"/>
                </a:xfrm>
                <a:prstGeom prst="rect">
                  <a:avLst/>
                </a:pr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6" name="Rectangle 113"/>
                <p:cNvSpPr>
                  <a:spLocks noChangeAspect="1" noChangeArrowheads="1"/>
                </p:cNvSpPr>
                <p:nvPr/>
              </p:nvSpPr>
              <p:spPr bwMode="auto">
                <a:xfrm>
                  <a:off x="2716" y="1717"/>
                  <a:ext cx="3" cy="99"/>
                </a:xfrm>
                <a:prstGeom prst="rect">
                  <a:avLst/>
                </a:prstGeom>
                <a:solidFill>
                  <a:srgbClr val="BDB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7" name="Rectangle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2719" y="1717"/>
                  <a:ext cx="1" cy="99"/>
                </a:xfrm>
                <a:prstGeom prst="rect">
                  <a:avLst/>
                </a:pr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8" name="Rectangle 115"/>
                <p:cNvSpPr>
                  <a:spLocks noChangeAspect="1" noChangeArrowheads="1"/>
                </p:cNvSpPr>
                <p:nvPr/>
              </p:nvSpPr>
              <p:spPr bwMode="auto">
                <a:xfrm>
                  <a:off x="2720" y="1717"/>
                  <a:ext cx="2" cy="99"/>
                </a:xfrm>
                <a:prstGeom prst="rect">
                  <a:avLst/>
                </a:prstGeom>
                <a:solidFill>
                  <a:srgbClr val="B7B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99" name="Rectangle 116"/>
                <p:cNvSpPr>
                  <a:spLocks noChangeAspect="1" noChangeArrowheads="1"/>
                </p:cNvSpPr>
                <p:nvPr/>
              </p:nvSpPr>
              <p:spPr bwMode="auto">
                <a:xfrm>
                  <a:off x="2722" y="1717"/>
                  <a:ext cx="3" cy="99"/>
                </a:xfrm>
                <a:prstGeom prst="rect">
                  <a:avLst/>
                </a:prstGeom>
                <a:solidFill>
                  <a:srgbClr val="B4B4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0" name="Rectangle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2725" y="1717"/>
                  <a:ext cx="1" cy="99"/>
                </a:xfrm>
                <a:prstGeom prst="rect">
                  <a:avLst/>
                </a:prstGeom>
                <a:solidFill>
                  <a:srgbClr val="B0B0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1" name="Rectangle 118"/>
                <p:cNvSpPr>
                  <a:spLocks noChangeAspect="1" noChangeArrowheads="1"/>
                </p:cNvSpPr>
                <p:nvPr/>
              </p:nvSpPr>
              <p:spPr bwMode="auto">
                <a:xfrm>
                  <a:off x="2726" y="1717"/>
                  <a:ext cx="3" cy="99"/>
                </a:xfrm>
                <a:prstGeom prst="rect">
                  <a:avLst/>
                </a:prstGeom>
                <a:solidFill>
                  <a:srgbClr val="ACAC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2" name="Rectangle 119"/>
                <p:cNvSpPr>
                  <a:spLocks noChangeAspect="1" noChangeArrowheads="1"/>
                </p:cNvSpPr>
                <p:nvPr/>
              </p:nvSpPr>
              <p:spPr bwMode="auto">
                <a:xfrm>
                  <a:off x="2729" y="1717"/>
                  <a:ext cx="2" cy="99"/>
                </a:xfrm>
                <a:prstGeom prst="rect">
                  <a:avLst/>
                </a:prstGeom>
                <a:solidFill>
                  <a:srgbClr val="A8A8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3" name="Rectangle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2731" y="1717"/>
                  <a:ext cx="1" cy="99"/>
                </a:xfrm>
                <a:prstGeom prst="rect">
                  <a:avLst/>
                </a:pr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4" name="Rectangle 121"/>
                <p:cNvSpPr>
                  <a:spLocks noChangeAspect="1" noChangeArrowheads="1"/>
                </p:cNvSpPr>
                <p:nvPr/>
              </p:nvSpPr>
              <p:spPr bwMode="auto">
                <a:xfrm>
                  <a:off x="2732" y="1717"/>
                  <a:ext cx="3" cy="99"/>
                </a:xfrm>
                <a:prstGeom prst="rect">
                  <a:avLst/>
                </a:prstGeom>
                <a:solidFill>
                  <a:srgbClr val="A2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5" name="Rectangle 122"/>
                <p:cNvSpPr>
                  <a:spLocks noChangeAspect="1" noChangeArrowheads="1"/>
                </p:cNvSpPr>
                <p:nvPr/>
              </p:nvSpPr>
              <p:spPr bwMode="auto">
                <a:xfrm>
                  <a:off x="2735" y="1717"/>
                  <a:ext cx="2" cy="99"/>
                </a:xfrm>
                <a:prstGeom prst="rect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6" name="Rectangle 123"/>
                <p:cNvSpPr>
                  <a:spLocks noChangeAspect="1" noChangeArrowheads="1"/>
                </p:cNvSpPr>
                <p:nvPr/>
              </p:nvSpPr>
              <p:spPr bwMode="auto">
                <a:xfrm>
                  <a:off x="2737" y="1717"/>
                  <a:ext cx="3" cy="99"/>
                </a:xfrm>
                <a:prstGeom prst="rect">
                  <a:avLst/>
                </a:prstGeom>
                <a:solidFill>
                  <a:srgbClr val="9B9B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7" name="Rectangle 124"/>
                <p:cNvSpPr>
                  <a:spLocks noChangeAspect="1" noChangeArrowheads="1"/>
                </p:cNvSpPr>
                <p:nvPr/>
              </p:nvSpPr>
              <p:spPr bwMode="auto">
                <a:xfrm>
                  <a:off x="2740" y="1717"/>
                  <a:ext cx="1" cy="99"/>
                </a:xfrm>
                <a:prstGeom prst="rect">
                  <a:avLst/>
                </a:prstGeom>
                <a:solidFill>
                  <a:srgbClr val="98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8" name="Rectangle 125"/>
                <p:cNvSpPr>
                  <a:spLocks noChangeAspect="1" noChangeArrowheads="1"/>
                </p:cNvSpPr>
                <p:nvPr/>
              </p:nvSpPr>
              <p:spPr bwMode="auto">
                <a:xfrm>
                  <a:off x="2741" y="1717"/>
                  <a:ext cx="2" cy="99"/>
                </a:xfrm>
                <a:prstGeom prst="rect">
                  <a:avLst/>
                </a:prstGeom>
                <a:solidFill>
                  <a:srgbClr val="9696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09" name="Rectangle 126"/>
                <p:cNvSpPr>
                  <a:spLocks noChangeAspect="1" noChangeArrowheads="1"/>
                </p:cNvSpPr>
                <p:nvPr/>
              </p:nvSpPr>
              <p:spPr bwMode="auto">
                <a:xfrm>
                  <a:off x="2743" y="1717"/>
                  <a:ext cx="3" cy="99"/>
                </a:xfrm>
                <a:prstGeom prst="rect">
                  <a:avLst/>
                </a:prstGeom>
                <a:solidFill>
                  <a:srgbClr val="9393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0" name="Rectangle 127"/>
                <p:cNvSpPr>
                  <a:spLocks noChangeAspect="1" noChangeArrowheads="1"/>
                </p:cNvSpPr>
                <p:nvPr/>
              </p:nvSpPr>
              <p:spPr bwMode="auto">
                <a:xfrm>
                  <a:off x="2746" y="1717"/>
                  <a:ext cx="1" cy="99"/>
                </a:xfrm>
                <a:prstGeom prst="rect">
                  <a:avLst/>
                </a:prstGeom>
                <a:solidFill>
                  <a:srgbClr val="8F8F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1" name="Rectangle 128"/>
                <p:cNvSpPr>
                  <a:spLocks noChangeAspect="1" noChangeArrowheads="1"/>
                </p:cNvSpPr>
                <p:nvPr/>
              </p:nvSpPr>
              <p:spPr bwMode="auto">
                <a:xfrm>
                  <a:off x="2747" y="1717"/>
                  <a:ext cx="3" cy="99"/>
                </a:xfrm>
                <a:prstGeom prst="rect">
                  <a:avLst/>
                </a:prstGeom>
                <a:solidFill>
                  <a:srgbClr val="8D8D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2" name="Rectangle 129"/>
                <p:cNvSpPr>
                  <a:spLocks noChangeAspect="1" noChangeArrowheads="1"/>
                </p:cNvSpPr>
                <p:nvPr/>
              </p:nvSpPr>
              <p:spPr bwMode="auto">
                <a:xfrm>
                  <a:off x="2750" y="1717"/>
                  <a:ext cx="2" cy="99"/>
                </a:xfrm>
                <a:prstGeom prst="rect">
                  <a:avLst/>
                </a:prstGeom>
                <a:solidFill>
                  <a:srgbClr val="8A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3" name="Rectangle 130"/>
                <p:cNvSpPr>
                  <a:spLocks noChangeAspect="1" noChangeArrowheads="1"/>
                </p:cNvSpPr>
                <p:nvPr/>
              </p:nvSpPr>
              <p:spPr bwMode="auto">
                <a:xfrm>
                  <a:off x="2752" y="1717"/>
                  <a:ext cx="1" cy="99"/>
                </a:xfrm>
                <a:prstGeom prst="rect">
                  <a:avLst/>
                </a:prstGeom>
                <a:solidFill>
                  <a:srgbClr val="8888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4" name="Rectangle 13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3" y="1717"/>
                  <a:ext cx="3" cy="99"/>
                </a:xfrm>
                <a:prstGeom prst="rect">
                  <a:avLst/>
                </a:prstGeom>
                <a:solidFill>
                  <a:srgbClr val="86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5" name="Rectangle 132"/>
                <p:cNvSpPr>
                  <a:spLocks noChangeAspect="1" noChangeArrowheads="1"/>
                </p:cNvSpPr>
                <p:nvPr/>
              </p:nvSpPr>
              <p:spPr bwMode="auto">
                <a:xfrm>
                  <a:off x="2756" y="1717"/>
                  <a:ext cx="2" cy="99"/>
                </a:xfrm>
                <a:prstGeom prst="rect">
                  <a:avLst/>
                </a:prstGeom>
                <a:solidFill>
                  <a:srgbClr val="8383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6" name="Rectangle 133"/>
                <p:cNvSpPr>
                  <a:spLocks noChangeAspect="1" noChangeArrowheads="1"/>
                </p:cNvSpPr>
                <p:nvPr/>
              </p:nvSpPr>
              <p:spPr bwMode="auto">
                <a:xfrm>
                  <a:off x="2758" y="1717"/>
                  <a:ext cx="1" cy="99"/>
                </a:xfrm>
                <a:prstGeom prst="rect">
                  <a:avLst/>
                </a:prstGeom>
                <a:solidFill>
                  <a:srgbClr val="8282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7" name="Rectangle 134"/>
                <p:cNvSpPr>
                  <a:spLocks noChangeAspect="1" noChangeArrowheads="1"/>
                </p:cNvSpPr>
                <p:nvPr/>
              </p:nvSpPr>
              <p:spPr bwMode="auto">
                <a:xfrm>
                  <a:off x="2759" y="1717"/>
                  <a:ext cx="3" cy="9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8" name="Rectangle 135"/>
                <p:cNvSpPr>
                  <a:spLocks noChangeAspect="1" noChangeArrowheads="1"/>
                </p:cNvSpPr>
                <p:nvPr/>
              </p:nvSpPr>
              <p:spPr bwMode="auto">
                <a:xfrm>
                  <a:off x="2762" y="1717"/>
                  <a:ext cx="2" cy="99"/>
                </a:xfrm>
                <a:prstGeom prst="rect">
                  <a:avLst/>
                </a:prstGeom>
                <a:solidFill>
                  <a:srgbClr val="7E7E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19" name="Rectangle 136"/>
                <p:cNvSpPr>
                  <a:spLocks noChangeAspect="1" noChangeArrowheads="1"/>
                </p:cNvSpPr>
                <p:nvPr/>
              </p:nvSpPr>
              <p:spPr bwMode="auto">
                <a:xfrm>
                  <a:off x="2764" y="1717"/>
                  <a:ext cx="3" cy="99"/>
                </a:xfrm>
                <a:prstGeom prst="rect">
                  <a:avLst/>
                </a:prstGeom>
                <a:solidFill>
                  <a:srgbClr val="7C7C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20" name="Rectangle 137"/>
                <p:cNvSpPr>
                  <a:spLocks noChangeAspect="1" noChangeArrowheads="1"/>
                </p:cNvSpPr>
                <p:nvPr/>
              </p:nvSpPr>
              <p:spPr bwMode="auto">
                <a:xfrm>
                  <a:off x="2767" y="1717"/>
                  <a:ext cx="1" cy="99"/>
                </a:xfrm>
                <a:prstGeom prst="rect">
                  <a:avLst/>
                </a:prstGeom>
                <a:solidFill>
                  <a:srgbClr val="7B7B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21" name="Rectangle 138"/>
                <p:cNvSpPr>
                  <a:spLocks noChangeAspect="1" noChangeArrowheads="1"/>
                </p:cNvSpPr>
                <p:nvPr/>
              </p:nvSpPr>
              <p:spPr bwMode="auto">
                <a:xfrm>
                  <a:off x="2768" y="1717"/>
                  <a:ext cx="2" cy="99"/>
                </a:xfrm>
                <a:prstGeom prst="rect">
                  <a:avLst/>
                </a:prstGeom>
                <a:solidFill>
                  <a:srgbClr val="7A7A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22" name="Rectangle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2770" y="1717"/>
                  <a:ext cx="3" cy="99"/>
                </a:xfrm>
                <a:prstGeom prst="rect">
                  <a:avLst/>
                </a:prstGeom>
                <a:solidFill>
                  <a:srgbClr val="7979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23" name="Rectangle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2773" y="1717"/>
                  <a:ext cx="1" cy="99"/>
                </a:xfrm>
                <a:prstGeom prst="rect">
                  <a:avLst/>
                </a:prstGeom>
                <a:solidFill>
                  <a:srgbClr val="787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24" name="Rectangle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2774" y="1717"/>
                  <a:ext cx="3" cy="99"/>
                </a:xfrm>
                <a:prstGeom prst="rect">
                  <a:avLst/>
                </a:prstGeom>
                <a:solidFill>
                  <a:srgbClr val="777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625" name="Rectangle 142"/>
                <p:cNvSpPr>
                  <a:spLocks noChangeAspect="1" noChangeArrowheads="1"/>
                </p:cNvSpPr>
                <p:nvPr/>
              </p:nvSpPr>
              <p:spPr bwMode="auto">
                <a:xfrm>
                  <a:off x="2777" y="1717"/>
                  <a:ext cx="2" cy="99"/>
                </a:xfrm>
                <a:prstGeom prst="rect">
                  <a:avLst/>
                </a:pr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497" name="Rectangle 143"/>
              <p:cNvSpPr>
                <a:spLocks noChangeAspect="1" noChangeArrowheads="1"/>
              </p:cNvSpPr>
              <p:nvPr/>
            </p:nvSpPr>
            <p:spPr bwMode="auto">
              <a:xfrm>
                <a:off x="2511" y="1717"/>
                <a:ext cx="269" cy="101"/>
              </a:xfrm>
              <a:prstGeom prst="rect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446" name="Group 1892"/>
            <p:cNvGrpSpPr>
              <a:grpSpLocks noChangeAspect="1"/>
            </p:cNvGrpSpPr>
            <p:nvPr/>
          </p:nvGrpSpPr>
          <p:grpSpPr bwMode="auto">
            <a:xfrm>
              <a:off x="1049338" y="2968628"/>
              <a:ext cx="558800" cy="385762"/>
              <a:chOff x="1776" y="2400"/>
              <a:chExt cx="384" cy="288"/>
            </a:xfrm>
          </p:grpSpPr>
          <p:sp>
            <p:nvSpPr>
              <p:cNvPr id="18493" name="Freeform 1893"/>
              <p:cNvSpPr>
                <a:spLocks noChangeAspect="1"/>
              </p:cNvSpPr>
              <p:nvPr/>
            </p:nvSpPr>
            <p:spPr bwMode="auto">
              <a:xfrm>
                <a:off x="1776" y="2448"/>
                <a:ext cx="384" cy="240"/>
              </a:xfrm>
              <a:custGeom>
                <a:avLst/>
                <a:gdLst>
                  <a:gd name="T0" fmla="*/ 0 w 384"/>
                  <a:gd name="T1" fmla="*/ 0 h 240"/>
                  <a:gd name="T2" fmla="*/ 0 w 384"/>
                  <a:gd name="T3" fmla="*/ 240 h 240"/>
                  <a:gd name="T4" fmla="*/ 384 w 384"/>
                  <a:gd name="T5" fmla="*/ 0 h 240"/>
                  <a:gd name="T6" fmla="*/ 384 w 384"/>
                  <a:gd name="T7" fmla="*/ 240 h 240"/>
                  <a:gd name="T8" fmla="*/ 0 w 384"/>
                  <a:gd name="T9" fmla="*/ 0 h 2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4"/>
                  <a:gd name="T16" fmla="*/ 0 h 240"/>
                  <a:gd name="T17" fmla="*/ 384 w 384"/>
                  <a:gd name="T18" fmla="*/ 240 h 2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4" h="240">
                    <a:moveTo>
                      <a:pt x="0" y="0"/>
                    </a:moveTo>
                    <a:lnTo>
                      <a:pt x="0" y="240"/>
                    </a:lnTo>
                    <a:lnTo>
                      <a:pt x="384" y="0"/>
                    </a:lnTo>
                    <a:lnTo>
                      <a:pt x="384" y="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94" name="Line 1894"/>
              <p:cNvSpPr>
                <a:spLocks noChangeAspect="1" noChangeShapeType="1"/>
              </p:cNvSpPr>
              <p:nvPr/>
            </p:nvSpPr>
            <p:spPr bwMode="auto">
              <a:xfrm flipV="1">
                <a:off x="1968" y="2400"/>
                <a:ext cx="0" cy="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95" name="Line 1895"/>
              <p:cNvSpPr>
                <a:spLocks noChangeAspect="1" noChangeShapeType="1"/>
              </p:cNvSpPr>
              <p:nvPr/>
            </p:nvSpPr>
            <p:spPr bwMode="auto">
              <a:xfrm>
                <a:off x="1872" y="2400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447" name="Group 1896"/>
            <p:cNvGrpSpPr>
              <a:grpSpLocks noChangeAspect="1"/>
            </p:cNvGrpSpPr>
            <p:nvPr/>
          </p:nvGrpSpPr>
          <p:grpSpPr bwMode="auto">
            <a:xfrm>
              <a:off x="6908800" y="2937697"/>
              <a:ext cx="650875" cy="401638"/>
              <a:chOff x="1776" y="2400"/>
              <a:chExt cx="384" cy="288"/>
            </a:xfrm>
          </p:grpSpPr>
          <p:sp>
            <p:nvSpPr>
              <p:cNvPr id="18490" name="Freeform 1897"/>
              <p:cNvSpPr>
                <a:spLocks noChangeAspect="1"/>
              </p:cNvSpPr>
              <p:nvPr/>
            </p:nvSpPr>
            <p:spPr bwMode="auto">
              <a:xfrm>
                <a:off x="1776" y="2448"/>
                <a:ext cx="384" cy="240"/>
              </a:xfrm>
              <a:custGeom>
                <a:avLst/>
                <a:gdLst>
                  <a:gd name="T0" fmla="*/ 0 w 384"/>
                  <a:gd name="T1" fmla="*/ 0 h 240"/>
                  <a:gd name="T2" fmla="*/ 0 w 384"/>
                  <a:gd name="T3" fmla="*/ 240 h 240"/>
                  <a:gd name="T4" fmla="*/ 384 w 384"/>
                  <a:gd name="T5" fmla="*/ 0 h 240"/>
                  <a:gd name="T6" fmla="*/ 384 w 384"/>
                  <a:gd name="T7" fmla="*/ 240 h 240"/>
                  <a:gd name="T8" fmla="*/ 0 w 384"/>
                  <a:gd name="T9" fmla="*/ 0 h 2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4"/>
                  <a:gd name="T16" fmla="*/ 0 h 240"/>
                  <a:gd name="T17" fmla="*/ 384 w 384"/>
                  <a:gd name="T18" fmla="*/ 240 h 2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4" h="240">
                    <a:moveTo>
                      <a:pt x="0" y="0"/>
                    </a:moveTo>
                    <a:lnTo>
                      <a:pt x="0" y="240"/>
                    </a:lnTo>
                    <a:lnTo>
                      <a:pt x="384" y="0"/>
                    </a:lnTo>
                    <a:lnTo>
                      <a:pt x="384" y="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91" name="Line 1898"/>
              <p:cNvSpPr>
                <a:spLocks noChangeAspect="1" noChangeShapeType="1"/>
              </p:cNvSpPr>
              <p:nvPr/>
            </p:nvSpPr>
            <p:spPr bwMode="auto">
              <a:xfrm flipV="1">
                <a:off x="1968" y="2400"/>
                <a:ext cx="0" cy="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92" name="Line 1899"/>
              <p:cNvSpPr>
                <a:spLocks noChangeAspect="1" noChangeShapeType="1"/>
              </p:cNvSpPr>
              <p:nvPr/>
            </p:nvSpPr>
            <p:spPr bwMode="auto">
              <a:xfrm>
                <a:off x="1872" y="2400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8448" name="Text Box 1904"/>
            <p:cNvSpPr txBox="1">
              <a:spLocks noChangeAspect="1" noChangeArrowheads="1"/>
            </p:cNvSpPr>
            <p:nvPr/>
          </p:nvSpPr>
          <p:spPr bwMode="auto">
            <a:xfrm>
              <a:off x="1595438" y="3767138"/>
              <a:ext cx="12779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200" b="1">
                  <a:solidFill>
                    <a:srgbClr val="000000"/>
                  </a:solidFill>
                  <a:cs typeface="Arial" charset="0"/>
                </a:rPr>
                <a:t>P</a:t>
              </a:r>
              <a:r>
                <a:rPr lang="en-US" sz="1200" b="1" baseline="-25000">
                  <a:solidFill>
                    <a:srgbClr val="000000"/>
                  </a:solidFill>
                  <a:cs typeface="Arial" charset="0"/>
                </a:rPr>
                <a:t>IN</a:t>
              </a:r>
            </a:p>
            <a:p>
              <a:pPr algn="ctr"/>
              <a:r>
                <a:rPr lang="en-US" sz="1200" b="1">
                  <a:solidFill>
                    <a:srgbClr val="000000"/>
                  </a:solidFill>
                  <a:cs typeface="Arial" charset="0"/>
                </a:rPr>
                <a:t>1013,3 mbar</a:t>
              </a:r>
            </a:p>
          </p:txBody>
        </p:sp>
        <p:sp>
          <p:nvSpPr>
            <p:cNvPr id="18449" name="Rectangle 1905"/>
            <p:cNvSpPr>
              <a:spLocks noChangeAspect="1" noChangeArrowheads="1"/>
            </p:cNvSpPr>
            <p:nvPr/>
          </p:nvSpPr>
          <p:spPr bwMode="auto">
            <a:xfrm>
              <a:off x="1585913" y="3681413"/>
              <a:ext cx="1298575" cy="7207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50" name="Line 1918"/>
            <p:cNvSpPr>
              <a:spLocks noChangeAspect="1" noChangeShapeType="1"/>
            </p:cNvSpPr>
            <p:nvPr/>
          </p:nvSpPr>
          <p:spPr bwMode="auto">
            <a:xfrm flipH="1">
              <a:off x="6191250" y="3502025"/>
              <a:ext cx="0" cy="333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51" name="Text Box 1919"/>
            <p:cNvSpPr txBox="1">
              <a:spLocks noChangeAspect="1" noChangeArrowheads="1"/>
            </p:cNvSpPr>
            <p:nvPr/>
          </p:nvSpPr>
          <p:spPr bwMode="auto">
            <a:xfrm>
              <a:off x="6304828" y="4259262"/>
              <a:ext cx="77296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200" b="1" dirty="0">
                  <a:solidFill>
                    <a:srgbClr val="000000"/>
                  </a:solidFill>
                  <a:cs typeface="Arial" charset="0"/>
                </a:rPr>
                <a:t>P</a:t>
              </a:r>
              <a:r>
                <a:rPr lang="en-US" sz="1200" b="1" baseline="-25000" dirty="0">
                  <a:solidFill>
                    <a:srgbClr val="000000"/>
                  </a:solidFill>
                  <a:cs typeface="Arial" charset="0"/>
                </a:rPr>
                <a:t>OUT</a:t>
              </a:r>
            </a:p>
            <a:p>
              <a:pPr algn="ctr"/>
              <a:r>
                <a:rPr lang="en-US" sz="1200" b="1" dirty="0">
                  <a:solidFill>
                    <a:srgbClr val="000000"/>
                  </a:solidFill>
                  <a:cs typeface="Arial" charset="0"/>
                </a:rPr>
                <a:t>40 mbar</a:t>
              </a:r>
            </a:p>
          </p:txBody>
        </p:sp>
        <p:sp>
          <p:nvSpPr>
            <p:cNvPr id="18452" name="Rectangle 1920"/>
            <p:cNvSpPr>
              <a:spLocks noChangeAspect="1" noChangeArrowheads="1"/>
            </p:cNvSpPr>
            <p:nvPr/>
          </p:nvSpPr>
          <p:spPr bwMode="auto">
            <a:xfrm>
              <a:off x="6186488" y="4157663"/>
              <a:ext cx="1023938" cy="7064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53" name="Line 1921"/>
            <p:cNvSpPr>
              <a:spLocks noChangeAspect="1" noChangeShapeType="1"/>
            </p:cNvSpPr>
            <p:nvPr/>
          </p:nvSpPr>
          <p:spPr bwMode="auto">
            <a:xfrm flipH="1">
              <a:off x="2514600" y="3254375"/>
              <a:ext cx="4763" cy="4270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54" name="Text Box 1922"/>
            <p:cNvSpPr txBox="1">
              <a:spLocks noChangeAspect="1" noChangeArrowheads="1"/>
            </p:cNvSpPr>
            <p:nvPr/>
          </p:nvSpPr>
          <p:spPr bwMode="auto">
            <a:xfrm>
              <a:off x="3082925" y="3843338"/>
              <a:ext cx="371792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000" b="1" dirty="0">
                  <a:solidFill>
                    <a:srgbClr val="000000"/>
                  </a:solidFill>
                  <a:latin typeface="Arial Narrow" pitchFamily="34" charset="0"/>
                </a:rPr>
                <a:t>P15  P14  P13  P12  P11  P10   P9    P8    P7    P6    P5    P4    P3   P2  </a:t>
              </a:r>
            </a:p>
          </p:txBody>
        </p:sp>
        <p:grpSp>
          <p:nvGrpSpPr>
            <p:cNvPr id="18455" name="Group 206"/>
            <p:cNvGrpSpPr>
              <a:grpSpLocks/>
            </p:cNvGrpSpPr>
            <p:nvPr/>
          </p:nvGrpSpPr>
          <p:grpSpPr bwMode="auto">
            <a:xfrm>
              <a:off x="1747838" y="2908292"/>
              <a:ext cx="652462" cy="431812"/>
              <a:chOff x="1824038" y="2922576"/>
              <a:chExt cx="652462" cy="431812"/>
            </a:xfrm>
          </p:grpSpPr>
          <p:grpSp>
            <p:nvGrpSpPr>
              <p:cNvPr id="18485" name="Group 1900"/>
              <p:cNvGrpSpPr>
                <a:grpSpLocks noChangeAspect="1"/>
              </p:cNvGrpSpPr>
              <p:nvPr/>
            </p:nvGrpSpPr>
            <p:grpSpPr bwMode="auto">
              <a:xfrm>
                <a:off x="1824038" y="2922576"/>
                <a:ext cx="652462" cy="422825"/>
                <a:chOff x="1680" y="2688"/>
                <a:chExt cx="384" cy="302"/>
              </a:xfrm>
            </p:grpSpPr>
            <p:sp>
              <p:nvSpPr>
                <p:cNvPr id="18487" name="Rectangle 190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0" y="2798"/>
                  <a:ext cx="384" cy="192"/>
                </a:xfrm>
                <a:prstGeom prst="rect">
                  <a:avLst/>
                </a:prstGeom>
                <a:solidFill>
                  <a:srgbClr val="FFCC99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88" name="Rectangle 1902"/>
                <p:cNvSpPr>
                  <a:spLocks noChangeAspect="1" noChangeArrowheads="1"/>
                </p:cNvSpPr>
                <p:nvPr/>
              </p:nvSpPr>
              <p:spPr bwMode="auto">
                <a:xfrm>
                  <a:off x="1776" y="2688"/>
                  <a:ext cx="48" cy="96"/>
                </a:xfrm>
                <a:prstGeom prst="rect">
                  <a:avLst/>
                </a:prstGeom>
                <a:solidFill>
                  <a:srgbClr val="FFCC99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89" name="Rectangle 1903"/>
                <p:cNvSpPr>
                  <a:spLocks noChangeAspect="1" noChangeArrowheads="1"/>
                </p:cNvSpPr>
                <p:nvPr/>
              </p:nvSpPr>
              <p:spPr bwMode="auto">
                <a:xfrm>
                  <a:off x="1920" y="2688"/>
                  <a:ext cx="48" cy="96"/>
                </a:xfrm>
                <a:prstGeom prst="rect">
                  <a:avLst/>
                </a:prstGeom>
                <a:solidFill>
                  <a:srgbClr val="FFCC99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486" name="Text Box 1934"/>
              <p:cNvSpPr txBox="1">
                <a:spLocks noChangeAspect="1" noChangeArrowheads="1"/>
              </p:cNvSpPr>
              <p:nvPr/>
            </p:nvSpPr>
            <p:spPr bwMode="auto">
              <a:xfrm>
                <a:off x="1857375" y="3049588"/>
                <a:ext cx="534988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en-US" sz="1400" b="1">
                    <a:solidFill>
                      <a:srgbClr val="000000"/>
                    </a:solidFill>
                    <a:cs typeface="Arial" charset="0"/>
                  </a:rPr>
                  <a:t>LFE</a:t>
                </a:r>
              </a:p>
            </p:txBody>
          </p:sp>
        </p:grpSp>
        <p:sp>
          <p:nvSpPr>
            <p:cNvPr id="13877" name="Rectangle 1937"/>
            <p:cNvSpPr>
              <a:spLocks noChangeArrowheads="1"/>
            </p:cNvSpPr>
            <p:nvPr/>
          </p:nvSpPr>
          <p:spPr bwMode="auto">
            <a:xfrm>
              <a:off x="3140076" y="2767013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78" name="Rectangle 1938"/>
            <p:cNvSpPr>
              <a:spLocks noChangeArrowheads="1"/>
            </p:cNvSpPr>
            <p:nvPr/>
          </p:nvSpPr>
          <p:spPr bwMode="auto">
            <a:xfrm>
              <a:off x="3363913" y="2771775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79" name="Rectangle 1939"/>
            <p:cNvSpPr>
              <a:spLocks noChangeArrowheads="1"/>
            </p:cNvSpPr>
            <p:nvPr/>
          </p:nvSpPr>
          <p:spPr bwMode="auto">
            <a:xfrm>
              <a:off x="3602038" y="2767013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0" name="Rectangle 1940"/>
            <p:cNvSpPr>
              <a:spLocks noChangeArrowheads="1"/>
            </p:cNvSpPr>
            <p:nvPr/>
          </p:nvSpPr>
          <p:spPr bwMode="auto">
            <a:xfrm>
              <a:off x="3844926" y="2767013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1" name="Rectangle 1941"/>
            <p:cNvSpPr>
              <a:spLocks noChangeArrowheads="1"/>
            </p:cNvSpPr>
            <p:nvPr/>
          </p:nvSpPr>
          <p:spPr bwMode="auto">
            <a:xfrm>
              <a:off x="4076701" y="2762250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2" name="Rectangle 1942"/>
            <p:cNvSpPr>
              <a:spLocks noChangeArrowheads="1"/>
            </p:cNvSpPr>
            <p:nvPr/>
          </p:nvSpPr>
          <p:spPr bwMode="auto">
            <a:xfrm>
              <a:off x="4321176" y="2757488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3" name="Rectangle 1943"/>
            <p:cNvSpPr>
              <a:spLocks noChangeArrowheads="1"/>
            </p:cNvSpPr>
            <p:nvPr/>
          </p:nvSpPr>
          <p:spPr bwMode="auto">
            <a:xfrm>
              <a:off x="4556125" y="2757488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4" name="Rectangle 1944"/>
            <p:cNvSpPr>
              <a:spLocks noChangeArrowheads="1"/>
            </p:cNvSpPr>
            <p:nvPr/>
          </p:nvSpPr>
          <p:spPr bwMode="auto">
            <a:xfrm>
              <a:off x="4800600" y="2752725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5" name="Rectangle 1945"/>
            <p:cNvSpPr>
              <a:spLocks noChangeArrowheads="1"/>
            </p:cNvSpPr>
            <p:nvPr/>
          </p:nvSpPr>
          <p:spPr bwMode="auto">
            <a:xfrm>
              <a:off x="5030787" y="2752725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6" name="Rectangle 1946"/>
            <p:cNvSpPr>
              <a:spLocks noChangeArrowheads="1"/>
            </p:cNvSpPr>
            <p:nvPr/>
          </p:nvSpPr>
          <p:spPr bwMode="auto">
            <a:xfrm>
              <a:off x="5273675" y="2752725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7" name="Rectangle 1947"/>
            <p:cNvSpPr>
              <a:spLocks noChangeArrowheads="1"/>
            </p:cNvSpPr>
            <p:nvPr/>
          </p:nvSpPr>
          <p:spPr bwMode="auto">
            <a:xfrm>
              <a:off x="5988050" y="2757488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8" name="Rectangle 1948"/>
            <p:cNvSpPr>
              <a:spLocks noChangeArrowheads="1"/>
            </p:cNvSpPr>
            <p:nvPr/>
          </p:nvSpPr>
          <p:spPr bwMode="auto">
            <a:xfrm>
              <a:off x="5511800" y="2757488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889" name="Rectangle 1949"/>
            <p:cNvSpPr>
              <a:spLocks noChangeArrowheads="1"/>
            </p:cNvSpPr>
            <p:nvPr/>
          </p:nvSpPr>
          <p:spPr bwMode="auto">
            <a:xfrm>
              <a:off x="5751512" y="2759075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69" name="Line 1951"/>
            <p:cNvSpPr>
              <a:spLocks noChangeShapeType="1"/>
            </p:cNvSpPr>
            <p:nvPr/>
          </p:nvSpPr>
          <p:spPr bwMode="auto">
            <a:xfrm>
              <a:off x="5716588" y="3495676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0" name="Line 1952"/>
            <p:cNvSpPr>
              <a:spLocks noChangeShapeType="1"/>
            </p:cNvSpPr>
            <p:nvPr/>
          </p:nvSpPr>
          <p:spPr bwMode="auto">
            <a:xfrm>
              <a:off x="5478462" y="3495676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1" name="Line 1953"/>
            <p:cNvSpPr>
              <a:spLocks noChangeShapeType="1"/>
            </p:cNvSpPr>
            <p:nvPr/>
          </p:nvSpPr>
          <p:spPr bwMode="auto">
            <a:xfrm>
              <a:off x="5235575" y="3500438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2" name="Line 1954"/>
            <p:cNvSpPr>
              <a:spLocks noChangeShapeType="1"/>
            </p:cNvSpPr>
            <p:nvPr/>
          </p:nvSpPr>
          <p:spPr bwMode="auto">
            <a:xfrm>
              <a:off x="5002212" y="3495676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3" name="Line 1955"/>
            <p:cNvSpPr>
              <a:spLocks noChangeShapeType="1"/>
            </p:cNvSpPr>
            <p:nvPr/>
          </p:nvSpPr>
          <p:spPr bwMode="auto">
            <a:xfrm>
              <a:off x="4759325" y="3495675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4" name="Line 1956"/>
            <p:cNvSpPr>
              <a:spLocks noChangeShapeType="1"/>
            </p:cNvSpPr>
            <p:nvPr/>
          </p:nvSpPr>
          <p:spPr bwMode="auto">
            <a:xfrm>
              <a:off x="4521200" y="3490913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5" name="Line 1957"/>
            <p:cNvSpPr>
              <a:spLocks noChangeShapeType="1"/>
            </p:cNvSpPr>
            <p:nvPr/>
          </p:nvSpPr>
          <p:spPr bwMode="auto">
            <a:xfrm>
              <a:off x="4287838" y="3495675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6" name="Line 1958"/>
            <p:cNvSpPr>
              <a:spLocks noChangeShapeType="1"/>
            </p:cNvSpPr>
            <p:nvPr/>
          </p:nvSpPr>
          <p:spPr bwMode="auto">
            <a:xfrm>
              <a:off x="4044950" y="3495675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7" name="Line 1959"/>
            <p:cNvSpPr>
              <a:spLocks noChangeShapeType="1"/>
            </p:cNvSpPr>
            <p:nvPr/>
          </p:nvSpPr>
          <p:spPr bwMode="auto">
            <a:xfrm>
              <a:off x="3806825" y="3490913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8" name="Line 1960"/>
            <p:cNvSpPr>
              <a:spLocks noChangeShapeType="1"/>
            </p:cNvSpPr>
            <p:nvPr/>
          </p:nvSpPr>
          <p:spPr bwMode="auto">
            <a:xfrm>
              <a:off x="3568700" y="3495675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79" name="Line 1961"/>
            <p:cNvSpPr>
              <a:spLocks noChangeShapeType="1"/>
            </p:cNvSpPr>
            <p:nvPr/>
          </p:nvSpPr>
          <p:spPr bwMode="auto">
            <a:xfrm>
              <a:off x="3335337" y="3495675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80" name="Line 1962"/>
            <p:cNvSpPr>
              <a:spLocks noChangeShapeType="1"/>
            </p:cNvSpPr>
            <p:nvPr/>
          </p:nvSpPr>
          <p:spPr bwMode="auto">
            <a:xfrm>
              <a:off x="5942013" y="3497263"/>
              <a:ext cx="0" cy="33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902" name="Rectangle 1942"/>
            <p:cNvSpPr>
              <a:spLocks noChangeArrowheads="1"/>
            </p:cNvSpPr>
            <p:nvPr/>
          </p:nvSpPr>
          <p:spPr bwMode="auto">
            <a:xfrm>
              <a:off x="6429375" y="2763838"/>
              <a:ext cx="171450" cy="823912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3903" name="Rectangle 1942"/>
            <p:cNvSpPr>
              <a:spLocks noChangeArrowheads="1"/>
            </p:cNvSpPr>
            <p:nvPr/>
          </p:nvSpPr>
          <p:spPr bwMode="auto">
            <a:xfrm>
              <a:off x="6210300" y="2762250"/>
              <a:ext cx="171450" cy="823913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3607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18483" name="Line 1918"/>
            <p:cNvSpPr>
              <a:spLocks noChangeAspect="1" noChangeShapeType="1"/>
            </p:cNvSpPr>
            <p:nvPr/>
          </p:nvSpPr>
          <p:spPr bwMode="auto">
            <a:xfrm flipH="1">
              <a:off x="6405562" y="3502025"/>
              <a:ext cx="0" cy="333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484" name="Line 1918"/>
            <p:cNvSpPr>
              <a:spLocks noChangeAspect="1" noChangeShapeType="1"/>
            </p:cNvSpPr>
            <p:nvPr/>
          </p:nvSpPr>
          <p:spPr bwMode="auto">
            <a:xfrm flipH="1">
              <a:off x="6629400" y="3502025"/>
              <a:ext cx="0" cy="650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23225" y="1340768"/>
            <a:ext cx="7655743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  <a:p>
            <a:pPr marL="0" lvl="1">
              <a:lnSpc>
                <a:spcPct val="90000"/>
              </a:lnSpc>
            </a:pPr>
            <a:r>
              <a:rPr lang="en-US" sz="1600" dirty="0">
                <a:solidFill>
                  <a:srgbClr val="000000"/>
                </a:solidFill>
              </a:rPr>
              <a:t>Pressure calibration for each unit</a:t>
            </a:r>
          </a:p>
          <a:p>
            <a:pPr marL="738188" lvl="1" indent="-28575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Cut sizes are calculated from flow rate and pressure drops</a:t>
            </a:r>
          </a:p>
          <a:p>
            <a:pPr marL="738188" lvl="1" indent="-28575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All impactors are calibrated also with particles</a:t>
            </a:r>
          </a:p>
          <a:p>
            <a:pPr marL="738188" lvl="1" indent="-285750">
              <a:lnSpc>
                <a:spcPct val="90000"/>
              </a:lnSpc>
              <a:buFont typeface="Arial" pitchFamily="34" charset="0"/>
              <a:buChar char="•"/>
            </a:pPr>
            <a:endParaRPr lang="en-US" sz="160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  <a:p>
            <a:pPr marL="0" lvl="1">
              <a:lnSpc>
                <a:spcPct val="90000"/>
              </a:lnSpc>
            </a:pP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4487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906" y="0"/>
            <a:ext cx="4144962" cy="1341438"/>
          </a:xfrm>
          <a:noFill/>
        </p:spPr>
        <p:txBody>
          <a:bodyPr/>
          <a:lstStyle/>
          <a:p>
            <a:pPr eaLnBrk="1" hangingPunct="1"/>
            <a:r>
              <a:rPr lang="fi-FI" dirty="0"/>
              <a:t>ELPI+™ Electrical Low Pressure Impactor</a:t>
            </a:r>
            <a:endParaRPr lang="en-US" dirty="0"/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8013" y="1628775"/>
            <a:ext cx="5810250" cy="4497388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GB" sz="2000"/>
              <a:t>Real-time particle number size distribution                                         and concentration measurement, 10 Hz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/>
              <a:t>6 nm - 10 </a:t>
            </a:r>
            <a:r>
              <a:rPr lang="en-GB" sz="2000">
                <a:sym typeface="Symbol" pitchFamily="18" charset="2"/>
              </a:rPr>
              <a:t>m, 14 size fractions</a:t>
            </a:r>
            <a:endParaRPr lang="en-GB" sz="2000"/>
          </a:p>
          <a:p>
            <a:pPr eaLnBrk="1" hangingPunct="1">
              <a:spcBef>
                <a:spcPct val="50000"/>
              </a:spcBef>
            </a:pPr>
            <a:r>
              <a:rPr lang="en-GB" sz="2000"/>
              <a:t>Particles are collected – enables subsequent chemical analysis on the collected samples</a:t>
            </a:r>
          </a:p>
          <a:p>
            <a:pPr eaLnBrk="1" hangingPunct="1">
              <a:spcBef>
                <a:spcPct val="50000"/>
              </a:spcBef>
            </a:pPr>
            <a:r>
              <a:rPr lang="en-GB" sz="2000"/>
              <a:t>Dynamic range, from outdoor air to power plant stack concentrations</a:t>
            </a:r>
          </a:p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pic>
        <p:nvPicPr>
          <p:cNvPr id="1024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375150"/>
            <a:ext cx="236855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3830638"/>
            <a:ext cx="23463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9" t="31932" r="1493" b="8884"/>
          <a:stretch/>
        </p:blipFill>
        <p:spPr>
          <a:xfrm>
            <a:off x="6545314" y="1268760"/>
            <a:ext cx="2361084" cy="2315021"/>
          </a:xfrm>
          <a:prstGeom prst="trapezoid">
            <a:avLst>
              <a:gd name="adj" fmla="val 9398"/>
            </a:avLst>
          </a:prstGeom>
        </p:spPr>
      </p:pic>
    </p:spTree>
    <p:extLst>
      <p:ext uri="{BB962C8B-B14F-4D97-AF65-F5344CB8AC3E}">
        <p14:creationId xmlns:p14="http://schemas.microsoft.com/office/powerpoint/2010/main" val="389643418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ELPI+</a:t>
            </a:r>
            <a:r>
              <a:rPr lang="fi-FI" baseline="30000" dirty="0"/>
              <a:t>™</a:t>
            </a:r>
            <a:r>
              <a:rPr lang="fi-FI" dirty="0"/>
              <a:t> impactor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59338" y="1341438"/>
            <a:ext cx="3673475" cy="4497387"/>
          </a:xfrm>
        </p:spPr>
        <p:txBody>
          <a:bodyPr/>
          <a:lstStyle/>
          <a:p>
            <a:r>
              <a:rPr lang="en-US" sz="2000" dirty="0"/>
              <a:t>14 size fractions</a:t>
            </a:r>
          </a:p>
          <a:p>
            <a:r>
              <a:rPr lang="en-US" sz="2000" dirty="0"/>
              <a:t>New stage at 16 nm</a:t>
            </a:r>
          </a:p>
          <a:p>
            <a:r>
              <a:rPr lang="en-US" sz="2000" dirty="0"/>
              <a:t>”Filter stage” standard in all units</a:t>
            </a:r>
          </a:p>
          <a:p>
            <a:r>
              <a:rPr lang="en-US" sz="2000" dirty="0"/>
              <a:t>See correct values in the data sheet</a:t>
            </a:r>
          </a:p>
          <a:p>
            <a:endParaRPr lang="en-US" sz="2000" dirty="0"/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372892"/>
              </p:ext>
            </p:extLst>
          </p:nvPr>
        </p:nvGraphicFramePr>
        <p:xfrm>
          <a:off x="684213" y="1412775"/>
          <a:ext cx="3527748" cy="48768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17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9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Stage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D50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Di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15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10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endParaRPr lang="fi-FI" sz="1400" dirty="0"/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14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6.8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8.2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13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4.4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5.5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12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2.5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3.3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11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1.6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2.0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1.0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1.3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9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0.64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0.80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8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0.40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0.51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7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0.26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0.32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6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0.17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0.21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5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0.108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0.14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4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0.060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0.080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3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0.030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0.042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2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0.017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0.022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777">
                <a:tc>
                  <a:txBody>
                    <a:bodyPr/>
                    <a:lstStyle/>
                    <a:p>
                      <a:r>
                        <a:rPr lang="fi-FI" sz="1400" dirty="0"/>
                        <a:t>1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0.006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fi-FI" sz="1400" dirty="0"/>
                        <a:t>0.010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" t="5334" r="11646" b="7156"/>
          <a:stretch/>
        </p:blipFill>
        <p:spPr bwMode="auto">
          <a:xfrm rot="20723319">
            <a:off x="4337423" y="3792117"/>
            <a:ext cx="2848292" cy="42143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34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/>
              <a:t>© Dekati Ltd.</a:t>
            </a: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341438"/>
          </a:xfrm>
        </p:spPr>
        <p:txBody>
          <a:bodyPr/>
          <a:lstStyle/>
          <a:p>
            <a:pPr eaLnBrk="1" hangingPunct="1"/>
            <a:r>
              <a:rPr lang="fi-FI" altLang="en-US" dirty="0"/>
              <a:t>ELPI+™</a:t>
            </a:r>
            <a:endParaRPr lang="en-GB" altLang="en-US" dirty="0"/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556792"/>
            <a:ext cx="4968875" cy="382141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dirty="0"/>
              <a:t>Good calibration info</a:t>
            </a:r>
            <a:r>
              <a:rPr lang="fi-FI" altLang="en-US" dirty="0" err="1"/>
              <a:t>rmation</a:t>
            </a:r>
            <a:endParaRPr lang="fi-FI" altLang="en-US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1600" dirty="0" err="1"/>
              <a:t>Marjamäki</a:t>
            </a:r>
            <a:r>
              <a:rPr lang="en-US" altLang="en-US" sz="1600" dirty="0"/>
              <a:t>, M., </a:t>
            </a:r>
            <a:r>
              <a:rPr lang="en-US" altLang="en-US" sz="1600" dirty="0" err="1"/>
              <a:t>Keskinen</a:t>
            </a:r>
            <a:r>
              <a:rPr lang="en-US" altLang="en-US" sz="1600" dirty="0"/>
              <a:t>, J., Chen, D-R. and </a:t>
            </a:r>
            <a:r>
              <a:rPr lang="en-US" altLang="en-US" sz="1600" dirty="0" err="1"/>
              <a:t>Pui</a:t>
            </a:r>
            <a:r>
              <a:rPr lang="en-US" altLang="en-US" sz="1600" dirty="0"/>
              <a:t>, D. Y. H. (2000) Performance Evaluation of the Electrical Low-Pressure Impactor (ELPI), Journal of Aerosol Science 31:2, pp. 249-261. </a:t>
            </a:r>
          </a:p>
          <a:p>
            <a:pPr lvl="1" eaLnBrk="1" hangingPunct="1">
              <a:lnSpc>
                <a:spcPct val="90000"/>
              </a:lnSpc>
            </a:pPr>
            <a:r>
              <a:rPr lang="fi-FI" altLang="en-US" sz="1600" dirty="0" err="1"/>
              <a:t>Pressure</a:t>
            </a:r>
            <a:r>
              <a:rPr lang="fi-FI" altLang="en-US" sz="1600" dirty="0"/>
              <a:t> </a:t>
            </a:r>
            <a:r>
              <a:rPr lang="fi-FI" altLang="en-US" sz="1600" dirty="0" err="1"/>
              <a:t>calibration</a:t>
            </a:r>
            <a:r>
              <a:rPr lang="fi-FI" altLang="en-US" sz="1600" dirty="0"/>
              <a:t> for </a:t>
            </a:r>
            <a:r>
              <a:rPr lang="fi-FI" altLang="en-US" sz="1600" dirty="0" err="1"/>
              <a:t>each</a:t>
            </a:r>
            <a:r>
              <a:rPr lang="fi-FI" altLang="en-US" sz="1600" dirty="0"/>
              <a:t> </a:t>
            </a:r>
            <a:r>
              <a:rPr lang="fi-FI" altLang="en-US" sz="1600" dirty="0" err="1"/>
              <a:t>unit</a:t>
            </a:r>
            <a:endParaRPr lang="en-US" altLang="en-US" sz="1600" dirty="0"/>
          </a:p>
          <a:p>
            <a:pPr lvl="1" eaLnBrk="1" hangingPunct="1">
              <a:lnSpc>
                <a:spcPct val="90000"/>
              </a:lnSpc>
            </a:pPr>
            <a:endParaRPr lang="fi-FI" altLang="en-US" sz="1200" dirty="0"/>
          </a:p>
          <a:p>
            <a:pPr eaLnBrk="1" hangingPunct="1">
              <a:lnSpc>
                <a:spcPct val="90000"/>
              </a:lnSpc>
            </a:pPr>
            <a:r>
              <a:rPr lang="en-GB" altLang="en-US" dirty="0"/>
              <a:t>Low losses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600" dirty="0"/>
              <a:t>Virtanen, A., </a:t>
            </a:r>
            <a:r>
              <a:rPr lang="en-US" altLang="en-US" sz="1600" dirty="0" err="1"/>
              <a:t>Marjamäki</a:t>
            </a:r>
            <a:r>
              <a:rPr lang="en-US" altLang="en-US" sz="1600" dirty="0"/>
              <a:t>, M., </a:t>
            </a:r>
            <a:r>
              <a:rPr lang="en-US" altLang="en-US" sz="1600" dirty="0" err="1"/>
              <a:t>Ristimäki</a:t>
            </a:r>
            <a:r>
              <a:rPr lang="en-US" altLang="en-US" sz="1600" dirty="0"/>
              <a:t>, J., </a:t>
            </a:r>
            <a:r>
              <a:rPr lang="en-US" altLang="en-US" sz="1600" dirty="0" err="1"/>
              <a:t>Keskinen</a:t>
            </a:r>
            <a:r>
              <a:rPr lang="en-US" altLang="en-US" sz="1600" dirty="0"/>
              <a:t>, J. (2001). Fine particle losses in electrical low-pressure impactor, Journal of Aerosol Science, </a:t>
            </a:r>
            <a:r>
              <a:rPr lang="en-US" altLang="en-US" sz="1600" dirty="0" err="1"/>
              <a:t>vol</a:t>
            </a:r>
            <a:r>
              <a:rPr lang="en-US" altLang="en-US" sz="1600" dirty="0"/>
              <a:t> 32, pp 389-401. </a:t>
            </a:r>
          </a:p>
        </p:txBody>
      </p:sp>
      <p:pic>
        <p:nvPicPr>
          <p:cNvPr id="8" name="Picture 5" descr="ELPIimpactor2010.jpg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0" t="2948" r="25512" b="7039"/>
          <a:stretch/>
        </p:blipFill>
        <p:spPr bwMode="auto">
          <a:xfrm>
            <a:off x="7092280" y="1340768"/>
            <a:ext cx="1645111" cy="414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9537">
            <a:off x="4993270" y="3039069"/>
            <a:ext cx="2653270" cy="463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27411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Impactor stage</a:t>
            </a:r>
            <a:endParaRPr lang="en-GB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5786438" y="1431925"/>
            <a:ext cx="3143250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Current measurement    from outside of the stage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Whole Impactor  stage acts as Faradays cage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Collection material does not matter</a:t>
            </a: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2146300" y="223678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endParaRPr lang="fi-FI" sz="2400">
              <a:solidFill>
                <a:srgbClr val="000000"/>
              </a:solidFill>
              <a:latin typeface="Verdana" pitchFamily="34" charset="0"/>
            </a:endParaRPr>
          </a:p>
        </p:txBody>
      </p:sp>
      <p:grpSp>
        <p:nvGrpSpPr>
          <p:cNvPr id="23558" name="Group 5"/>
          <p:cNvGrpSpPr>
            <a:grpSpLocks/>
          </p:cNvGrpSpPr>
          <p:nvPr/>
        </p:nvGrpSpPr>
        <p:grpSpPr bwMode="auto">
          <a:xfrm>
            <a:off x="795338" y="1454150"/>
            <a:ext cx="5157787" cy="3887788"/>
            <a:chOff x="501" y="916"/>
            <a:chExt cx="3249" cy="2449"/>
          </a:xfrm>
        </p:grpSpPr>
        <p:sp>
          <p:nvSpPr>
            <p:cNvPr id="23559" name="Rectangle 6"/>
            <p:cNvSpPr>
              <a:spLocks noChangeArrowheads="1"/>
            </p:cNvSpPr>
            <p:nvPr/>
          </p:nvSpPr>
          <p:spPr bwMode="auto">
            <a:xfrm>
              <a:off x="686" y="2029"/>
              <a:ext cx="1064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grpSp>
          <p:nvGrpSpPr>
            <p:cNvPr id="23560" name="Group 7"/>
            <p:cNvGrpSpPr>
              <a:grpSpLocks/>
            </p:cNvGrpSpPr>
            <p:nvPr/>
          </p:nvGrpSpPr>
          <p:grpSpPr bwMode="auto">
            <a:xfrm>
              <a:off x="507" y="1847"/>
              <a:ext cx="1260" cy="545"/>
              <a:chOff x="1653" y="1847"/>
              <a:chExt cx="1260" cy="545"/>
            </a:xfrm>
          </p:grpSpPr>
          <p:sp>
            <p:nvSpPr>
              <p:cNvPr id="24503" name="Freeform 8"/>
              <p:cNvSpPr>
                <a:spLocks/>
              </p:cNvSpPr>
              <p:nvPr/>
            </p:nvSpPr>
            <p:spPr bwMode="auto">
              <a:xfrm>
                <a:off x="1653" y="1847"/>
                <a:ext cx="1260" cy="545"/>
              </a:xfrm>
              <a:custGeom>
                <a:avLst/>
                <a:gdLst>
                  <a:gd name="T0" fmla="*/ 566 w 1260"/>
                  <a:gd name="T1" fmla="*/ 0 h 545"/>
                  <a:gd name="T2" fmla="*/ 442 w 1260"/>
                  <a:gd name="T3" fmla="*/ 3 h 545"/>
                  <a:gd name="T4" fmla="*/ 329 w 1260"/>
                  <a:gd name="T5" fmla="*/ 10 h 545"/>
                  <a:gd name="T6" fmla="*/ 228 w 1260"/>
                  <a:gd name="T7" fmla="*/ 19 h 545"/>
                  <a:gd name="T8" fmla="*/ 143 w 1260"/>
                  <a:gd name="T9" fmla="*/ 30 h 545"/>
                  <a:gd name="T10" fmla="*/ 76 w 1260"/>
                  <a:gd name="T11" fmla="*/ 44 h 545"/>
                  <a:gd name="T12" fmla="*/ 28 w 1260"/>
                  <a:gd name="T13" fmla="*/ 60 h 545"/>
                  <a:gd name="T14" fmla="*/ 3 w 1260"/>
                  <a:gd name="T15" fmla="*/ 76 h 545"/>
                  <a:gd name="T16" fmla="*/ 0 w 1260"/>
                  <a:gd name="T17" fmla="*/ 460 h 545"/>
                  <a:gd name="T18" fmla="*/ 12 w 1260"/>
                  <a:gd name="T19" fmla="*/ 477 h 545"/>
                  <a:gd name="T20" fmla="*/ 49 w 1260"/>
                  <a:gd name="T21" fmla="*/ 493 h 545"/>
                  <a:gd name="T22" fmla="*/ 108 w 1260"/>
                  <a:gd name="T23" fmla="*/ 507 h 545"/>
                  <a:gd name="T24" fmla="*/ 184 w 1260"/>
                  <a:gd name="T25" fmla="*/ 520 h 545"/>
                  <a:gd name="T26" fmla="*/ 278 w 1260"/>
                  <a:gd name="T27" fmla="*/ 530 h 545"/>
                  <a:gd name="T28" fmla="*/ 384 w 1260"/>
                  <a:gd name="T29" fmla="*/ 538 h 545"/>
                  <a:gd name="T30" fmla="*/ 502 w 1260"/>
                  <a:gd name="T31" fmla="*/ 543 h 545"/>
                  <a:gd name="T32" fmla="*/ 630 w 1260"/>
                  <a:gd name="T33" fmla="*/ 545 h 545"/>
                  <a:gd name="T34" fmla="*/ 757 w 1260"/>
                  <a:gd name="T35" fmla="*/ 543 h 545"/>
                  <a:gd name="T36" fmla="*/ 876 w 1260"/>
                  <a:gd name="T37" fmla="*/ 538 h 545"/>
                  <a:gd name="T38" fmla="*/ 982 w 1260"/>
                  <a:gd name="T39" fmla="*/ 530 h 545"/>
                  <a:gd name="T40" fmla="*/ 1076 w 1260"/>
                  <a:gd name="T41" fmla="*/ 520 h 545"/>
                  <a:gd name="T42" fmla="*/ 1152 w 1260"/>
                  <a:gd name="T43" fmla="*/ 507 h 545"/>
                  <a:gd name="T44" fmla="*/ 1210 w 1260"/>
                  <a:gd name="T45" fmla="*/ 493 h 545"/>
                  <a:gd name="T46" fmla="*/ 1248 w 1260"/>
                  <a:gd name="T47" fmla="*/ 477 h 545"/>
                  <a:gd name="T48" fmla="*/ 1260 w 1260"/>
                  <a:gd name="T49" fmla="*/ 460 h 545"/>
                  <a:gd name="T50" fmla="*/ 1256 w 1260"/>
                  <a:gd name="T51" fmla="*/ 76 h 545"/>
                  <a:gd name="T52" fmla="*/ 1232 w 1260"/>
                  <a:gd name="T53" fmla="*/ 60 h 545"/>
                  <a:gd name="T54" fmla="*/ 1184 w 1260"/>
                  <a:gd name="T55" fmla="*/ 44 h 545"/>
                  <a:gd name="T56" fmla="*/ 1117 w 1260"/>
                  <a:gd name="T57" fmla="*/ 30 h 545"/>
                  <a:gd name="T58" fmla="*/ 1032 w 1260"/>
                  <a:gd name="T59" fmla="*/ 19 h 545"/>
                  <a:gd name="T60" fmla="*/ 931 w 1260"/>
                  <a:gd name="T61" fmla="*/ 10 h 545"/>
                  <a:gd name="T62" fmla="*/ 817 w 1260"/>
                  <a:gd name="T63" fmla="*/ 3 h 545"/>
                  <a:gd name="T64" fmla="*/ 694 w 1260"/>
                  <a:gd name="T65" fmla="*/ 0 h 54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60"/>
                  <a:gd name="T100" fmla="*/ 0 h 545"/>
                  <a:gd name="T101" fmla="*/ 1260 w 1260"/>
                  <a:gd name="T102" fmla="*/ 545 h 54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60" h="545">
                    <a:moveTo>
                      <a:pt x="630" y="0"/>
                    </a:moveTo>
                    <a:lnTo>
                      <a:pt x="566" y="0"/>
                    </a:lnTo>
                    <a:lnTo>
                      <a:pt x="502" y="1"/>
                    </a:lnTo>
                    <a:lnTo>
                      <a:pt x="442" y="3"/>
                    </a:lnTo>
                    <a:lnTo>
                      <a:pt x="384" y="7"/>
                    </a:lnTo>
                    <a:lnTo>
                      <a:pt x="329" y="10"/>
                    </a:lnTo>
                    <a:lnTo>
                      <a:pt x="278" y="14"/>
                    </a:lnTo>
                    <a:lnTo>
                      <a:pt x="228" y="19"/>
                    </a:lnTo>
                    <a:lnTo>
                      <a:pt x="184" y="24"/>
                    </a:lnTo>
                    <a:lnTo>
                      <a:pt x="143" y="30"/>
                    </a:lnTo>
                    <a:lnTo>
                      <a:pt x="108" y="37"/>
                    </a:lnTo>
                    <a:lnTo>
                      <a:pt x="76" y="44"/>
                    </a:lnTo>
                    <a:lnTo>
                      <a:pt x="49" y="51"/>
                    </a:lnTo>
                    <a:lnTo>
                      <a:pt x="28" y="60"/>
                    </a:lnTo>
                    <a:lnTo>
                      <a:pt x="12" y="67"/>
                    </a:lnTo>
                    <a:lnTo>
                      <a:pt x="3" y="76"/>
                    </a:lnTo>
                    <a:lnTo>
                      <a:pt x="0" y="85"/>
                    </a:lnTo>
                    <a:lnTo>
                      <a:pt x="0" y="460"/>
                    </a:lnTo>
                    <a:lnTo>
                      <a:pt x="3" y="469"/>
                    </a:lnTo>
                    <a:lnTo>
                      <a:pt x="12" y="477"/>
                    </a:lnTo>
                    <a:lnTo>
                      <a:pt x="28" y="484"/>
                    </a:lnTo>
                    <a:lnTo>
                      <a:pt x="49" y="493"/>
                    </a:lnTo>
                    <a:lnTo>
                      <a:pt x="76" y="500"/>
                    </a:lnTo>
                    <a:lnTo>
                      <a:pt x="108" y="507"/>
                    </a:lnTo>
                    <a:lnTo>
                      <a:pt x="143" y="515"/>
                    </a:lnTo>
                    <a:lnTo>
                      <a:pt x="184" y="520"/>
                    </a:lnTo>
                    <a:lnTo>
                      <a:pt x="228" y="525"/>
                    </a:lnTo>
                    <a:lnTo>
                      <a:pt x="278" y="530"/>
                    </a:lnTo>
                    <a:lnTo>
                      <a:pt x="329" y="534"/>
                    </a:lnTo>
                    <a:lnTo>
                      <a:pt x="384" y="538"/>
                    </a:lnTo>
                    <a:lnTo>
                      <a:pt x="442" y="541"/>
                    </a:lnTo>
                    <a:lnTo>
                      <a:pt x="502" y="543"/>
                    </a:lnTo>
                    <a:lnTo>
                      <a:pt x="566" y="545"/>
                    </a:lnTo>
                    <a:lnTo>
                      <a:pt x="630" y="545"/>
                    </a:lnTo>
                    <a:lnTo>
                      <a:pt x="694" y="545"/>
                    </a:lnTo>
                    <a:lnTo>
                      <a:pt x="757" y="543"/>
                    </a:lnTo>
                    <a:lnTo>
                      <a:pt x="817" y="541"/>
                    </a:lnTo>
                    <a:lnTo>
                      <a:pt x="876" y="538"/>
                    </a:lnTo>
                    <a:lnTo>
                      <a:pt x="931" y="534"/>
                    </a:lnTo>
                    <a:lnTo>
                      <a:pt x="982" y="530"/>
                    </a:lnTo>
                    <a:lnTo>
                      <a:pt x="1032" y="525"/>
                    </a:lnTo>
                    <a:lnTo>
                      <a:pt x="1076" y="520"/>
                    </a:lnTo>
                    <a:lnTo>
                      <a:pt x="1117" y="515"/>
                    </a:lnTo>
                    <a:lnTo>
                      <a:pt x="1152" y="507"/>
                    </a:lnTo>
                    <a:lnTo>
                      <a:pt x="1184" y="500"/>
                    </a:lnTo>
                    <a:lnTo>
                      <a:pt x="1210" y="493"/>
                    </a:lnTo>
                    <a:lnTo>
                      <a:pt x="1232" y="484"/>
                    </a:lnTo>
                    <a:lnTo>
                      <a:pt x="1248" y="477"/>
                    </a:lnTo>
                    <a:lnTo>
                      <a:pt x="1256" y="469"/>
                    </a:lnTo>
                    <a:lnTo>
                      <a:pt x="1260" y="460"/>
                    </a:lnTo>
                    <a:lnTo>
                      <a:pt x="1260" y="85"/>
                    </a:lnTo>
                    <a:lnTo>
                      <a:pt x="1256" y="76"/>
                    </a:lnTo>
                    <a:lnTo>
                      <a:pt x="1248" y="67"/>
                    </a:lnTo>
                    <a:lnTo>
                      <a:pt x="1232" y="60"/>
                    </a:lnTo>
                    <a:lnTo>
                      <a:pt x="1210" y="51"/>
                    </a:lnTo>
                    <a:lnTo>
                      <a:pt x="1184" y="44"/>
                    </a:lnTo>
                    <a:lnTo>
                      <a:pt x="1152" y="37"/>
                    </a:lnTo>
                    <a:lnTo>
                      <a:pt x="1117" y="30"/>
                    </a:lnTo>
                    <a:lnTo>
                      <a:pt x="1076" y="24"/>
                    </a:lnTo>
                    <a:lnTo>
                      <a:pt x="1032" y="19"/>
                    </a:lnTo>
                    <a:lnTo>
                      <a:pt x="982" y="14"/>
                    </a:lnTo>
                    <a:lnTo>
                      <a:pt x="931" y="10"/>
                    </a:lnTo>
                    <a:lnTo>
                      <a:pt x="876" y="7"/>
                    </a:lnTo>
                    <a:lnTo>
                      <a:pt x="817" y="3"/>
                    </a:lnTo>
                    <a:lnTo>
                      <a:pt x="757" y="1"/>
                    </a:lnTo>
                    <a:lnTo>
                      <a:pt x="694" y="0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04" name="Freeform 9"/>
              <p:cNvSpPr>
                <a:spLocks/>
              </p:cNvSpPr>
              <p:nvPr/>
            </p:nvSpPr>
            <p:spPr bwMode="auto">
              <a:xfrm>
                <a:off x="1653" y="1847"/>
                <a:ext cx="1260" cy="545"/>
              </a:xfrm>
              <a:custGeom>
                <a:avLst/>
                <a:gdLst>
                  <a:gd name="T0" fmla="*/ 566 w 1260"/>
                  <a:gd name="T1" fmla="*/ 0 h 545"/>
                  <a:gd name="T2" fmla="*/ 442 w 1260"/>
                  <a:gd name="T3" fmla="*/ 3 h 545"/>
                  <a:gd name="T4" fmla="*/ 329 w 1260"/>
                  <a:gd name="T5" fmla="*/ 10 h 545"/>
                  <a:gd name="T6" fmla="*/ 228 w 1260"/>
                  <a:gd name="T7" fmla="*/ 19 h 545"/>
                  <a:gd name="T8" fmla="*/ 143 w 1260"/>
                  <a:gd name="T9" fmla="*/ 30 h 545"/>
                  <a:gd name="T10" fmla="*/ 76 w 1260"/>
                  <a:gd name="T11" fmla="*/ 44 h 545"/>
                  <a:gd name="T12" fmla="*/ 28 w 1260"/>
                  <a:gd name="T13" fmla="*/ 60 h 545"/>
                  <a:gd name="T14" fmla="*/ 3 w 1260"/>
                  <a:gd name="T15" fmla="*/ 76 h 545"/>
                  <a:gd name="T16" fmla="*/ 0 w 1260"/>
                  <a:gd name="T17" fmla="*/ 460 h 545"/>
                  <a:gd name="T18" fmla="*/ 12 w 1260"/>
                  <a:gd name="T19" fmla="*/ 477 h 545"/>
                  <a:gd name="T20" fmla="*/ 49 w 1260"/>
                  <a:gd name="T21" fmla="*/ 493 h 545"/>
                  <a:gd name="T22" fmla="*/ 108 w 1260"/>
                  <a:gd name="T23" fmla="*/ 507 h 545"/>
                  <a:gd name="T24" fmla="*/ 184 w 1260"/>
                  <a:gd name="T25" fmla="*/ 520 h 545"/>
                  <a:gd name="T26" fmla="*/ 278 w 1260"/>
                  <a:gd name="T27" fmla="*/ 530 h 545"/>
                  <a:gd name="T28" fmla="*/ 384 w 1260"/>
                  <a:gd name="T29" fmla="*/ 538 h 545"/>
                  <a:gd name="T30" fmla="*/ 502 w 1260"/>
                  <a:gd name="T31" fmla="*/ 543 h 545"/>
                  <a:gd name="T32" fmla="*/ 630 w 1260"/>
                  <a:gd name="T33" fmla="*/ 545 h 545"/>
                  <a:gd name="T34" fmla="*/ 757 w 1260"/>
                  <a:gd name="T35" fmla="*/ 543 h 545"/>
                  <a:gd name="T36" fmla="*/ 876 w 1260"/>
                  <a:gd name="T37" fmla="*/ 538 h 545"/>
                  <a:gd name="T38" fmla="*/ 982 w 1260"/>
                  <a:gd name="T39" fmla="*/ 530 h 545"/>
                  <a:gd name="T40" fmla="*/ 1076 w 1260"/>
                  <a:gd name="T41" fmla="*/ 520 h 545"/>
                  <a:gd name="T42" fmla="*/ 1152 w 1260"/>
                  <a:gd name="T43" fmla="*/ 507 h 545"/>
                  <a:gd name="T44" fmla="*/ 1210 w 1260"/>
                  <a:gd name="T45" fmla="*/ 493 h 545"/>
                  <a:gd name="T46" fmla="*/ 1248 w 1260"/>
                  <a:gd name="T47" fmla="*/ 477 h 545"/>
                  <a:gd name="T48" fmla="*/ 1260 w 1260"/>
                  <a:gd name="T49" fmla="*/ 460 h 545"/>
                  <a:gd name="T50" fmla="*/ 1256 w 1260"/>
                  <a:gd name="T51" fmla="*/ 76 h 545"/>
                  <a:gd name="T52" fmla="*/ 1232 w 1260"/>
                  <a:gd name="T53" fmla="*/ 60 h 545"/>
                  <a:gd name="T54" fmla="*/ 1184 w 1260"/>
                  <a:gd name="T55" fmla="*/ 44 h 545"/>
                  <a:gd name="T56" fmla="*/ 1117 w 1260"/>
                  <a:gd name="T57" fmla="*/ 30 h 545"/>
                  <a:gd name="T58" fmla="*/ 1032 w 1260"/>
                  <a:gd name="T59" fmla="*/ 19 h 545"/>
                  <a:gd name="T60" fmla="*/ 931 w 1260"/>
                  <a:gd name="T61" fmla="*/ 10 h 545"/>
                  <a:gd name="T62" fmla="*/ 817 w 1260"/>
                  <a:gd name="T63" fmla="*/ 3 h 545"/>
                  <a:gd name="T64" fmla="*/ 694 w 1260"/>
                  <a:gd name="T65" fmla="*/ 0 h 54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60"/>
                  <a:gd name="T100" fmla="*/ 0 h 545"/>
                  <a:gd name="T101" fmla="*/ 1260 w 1260"/>
                  <a:gd name="T102" fmla="*/ 545 h 54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60" h="545">
                    <a:moveTo>
                      <a:pt x="630" y="0"/>
                    </a:moveTo>
                    <a:lnTo>
                      <a:pt x="566" y="0"/>
                    </a:lnTo>
                    <a:lnTo>
                      <a:pt x="502" y="1"/>
                    </a:lnTo>
                    <a:lnTo>
                      <a:pt x="442" y="3"/>
                    </a:lnTo>
                    <a:lnTo>
                      <a:pt x="384" y="7"/>
                    </a:lnTo>
                    <a:lnTo>
                      <a:pt x="329" y="10"/>
                    </a:lnTo>
                    <a:lnTo>
                      <a:pt x="278" y="14"/>
                    </a:lnTo>
                    <a:lnTo>
                      <a:pt x="228" y="19"/>
                    </a:lnTo>
                    <a:lnTo>
                      <a:pt x="184" y="24"/>
                    </a:lnTo>
                    <a:lnTo>
                      <a:pt x="143" y="30"/>
                    </a:lnTo>
                    <a:lnTo>
                      <a:pt x="108" y="37"/>
                    </a:lnTo>
                    <a:lnTo>
                      <a:pt x="76" y="44"/>
                    </a:lnTo>
                    <a:lnTo>
                      <a:pt x="49" y="51"/>
                    </a:lnTo>
                    <a:lnTo>
                      <a:pt x="28" y="60"/>
                    </a:lnTo>
                    <a:lnTo>
                      <a:pt x="12" y="67"/>
                    </a:lnTo>
                    <a:lnTo>
                      <a:pt x="3" y="76"/>
                    </a:lnTo>
                    <a:lnTo>
                      <a:pt x="0" y="85"/>
                    </a:lnTo>
                    <a:lnTo>
                      <a:pt x="0" y="460"/>
                    </a:lnTo>
                    <a:lnTo>
                      <a:pt x="3" y="469"/>
                    </a:lnTo>
                    <a:lnTo>
                      <a:pt x="12" y="477"/>
                    </a:lnTo>
                    <a:lnTo>
                      <a:pt x="28" y="484"/>
                    </a:lnTo>
                    <a:lnTo>
                      <a:pt x="49" y="493"/>
                    </a:lnTo>
                    <a:lnTo>
                      <a:pt x="76" y="500"/>
                    </a:lnTo>
                    <a:lnTo>
                      <a:pt x="108" y="507"/>
                    </a:lnTo>
                    <a:lnTo>
                      <a:pt x="143" y="515"/>
                    </a:lnTo>
                    <a:lnTo>
                      <a:pt x="184" y="520"/>
                    </a:lnTo>
                    <a:lnTo>
                      <a:pt x="228" y="525"/>
                    </a:lnTo>
                    <a:lnTo>
                      <a:pt x="278" y="530"/>
                    </a:lnTo>
                    <a:lnTo>
                      <a:pt x="329" y="534"/>
                    </a:lnTo>
                    <a:lnTo>
                      <a:pt x="384" y="538"/>
                    </a:lnTo>
                    <a:lnTo>
                      <a:pt x="442" y="541"/>
                    </a:lnTo>
                    <a:lnTo>
                      <a:pt x="502" y="543"/>
                    </a:lnTo>
                    <a:lnTo>
                      <a:pt x="566" y="545"/>
                    </a:lnTo>
                    <a:lnTo>
                      <a:pt x="630" y="545"/>
                    </a:lnTo>
                    <a:lnTo>
                      <a:pt x="694" y="545"/>
                    </a:lnTo>
                    <a:lnTo>
                      <a:pt x="757" y="543"/>
                    </a:lnTo>
                    <a:lnTo>
                      <a:pt x="817" y="541"/>
                    </a:lnTo>
                    <a:lnTo>
                      <a:pt x="876" y="538"/>
                    </a:lnTo>
                    <a:lnTo>
                      <a:pt x="931" y="534"/>
                    </a:lnTo>
                    <a:lnTo>
                      <a:pt x="982" y="530"/>
                    </a:lnTo>
                    <a:lnTo>
                      <a:pt x="1032" y="525"/>
                    </a:lnTo>
                    <a:lnTo>
                      <a:pt x="1076" y="520"/>
                    </a:lnTo>
                    <a:lnTo>
                      <a:pt x="1117" y="515"/>
                    </a:lnTo>
                    <a:lnTo>
                      <a:pt x="1152" y="507"/>
                    </a:lnTo>
                    <a:lnTo>
                      <a:pt x="1184" y="500"/>
                    </a:lnTo>
                    <a:lnTo>
                      <a:pt x="1210" y="493"/>
                    </a:lnTo>
                    <a:lnTo>
                      <a:pt x="1232" y="484"/>
                    </a:lnTo>
                    <a:lnTo>
                      <a:pt x="1248" y="477"/>
                    </a:lnTo>
                    <a:lnTo>
                      <a:pt x="1256" y="469"/>
                    </a:lnTo>
                    <a:lnTo>
                      <a:pt x="1260" y="460"/>
                    </a:lnTo>
                    <a:lnTo>
                      <a:pt x="1260" y="85"/>
                    </a:lnTo>
                    <a:lnTo>
                      <a:pt x="1256" y="76"/>
                    </a:lnTo>
                    <a:lnTo>
                      <a:pt x="1248" y="67"/>
                    </a:lnTo>
                    <a:lnTo>
                      <a:pt x="1232" y="60"/>
                    </a:lnTo>
                    <a:lnTo>
                      <a:pt x="1210" y="51"/>
                    </a:lnTo>
                    <a:lnTo>
                      <a:pt x="1184" y="44"/>
                    </a:lnTo>
                    <a:lnTo>
                      <a:pt x="1152" y="37"/>
                    </a:lnTo>
                    <a:lnTo>
                      <a:pt x="1117" y="30"/>
                    </a:lnTo>
                    <a:lnTo>
                      <a:pt x="1076" y="24"/>
                    </a:lnTo>
                    <a:lnTo>
                      <a:pt x="1032" y="19"/>
                    </a:lnTo>
                    <a:lnTo>
                      <a:pt x="982" y="14"/>
                    </a:lnTo>
                    <a:lnTo>
                      <a:pt x="931" y="10"/>
                    </a:lnTo>
                    <a:lnTo>
                      <a:pt x="876" y="7"/>
                    </a:lnTo>
                    <a:lnTo>
                      <a:pt x="817" y="3"/>
                    </a:lnTo>
                    <a:lnTo>
                      <a:pt x="757" y="1"/>
                    </a:lnTo>
                    <a:lnTo>
                      <a:pt x="694" y="0"/>
                    </a:lnTo>
                    <a:lnTo>
                      <a:pt x="630" y="0"/>
                    </a:lnTo>
                    <a:close/>
                  </a:path>
                </a:pathLst>
              </a:custGeom>
              <a:noFill/>
              <a:ln w="174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05" name="Freeform 10"/>
              <p:cNvSpPr>
                <a:spLocks/>
              </p:cNvSpPr>
              <p:nvPr/>
            </p:nvSpPr>
            <p:spPr bwMode="auto">
              <a:xfrm>
                <a:off x="1653" y="1932"/>
                <a:ext cx="1260" cy="86"/>
              </a:xfrm>
              <a:custGeom>
                <a:avLst/>
                <a:gdLst>
                  <a:gd name="T0" fmla="*/ 0 w 1260"/>
                  <a:gd name="T1" fmla="*/ 0 h 86"/>
                  <a:gd name="T2" fmla="*/ 3 w 1260"/>
                  <a:gd name="T3" fmla="*/ 8 h 86"/>
                  <a:gd name="T4" fmla="*/ 12 w 1260"/>
                  <a:gd name="T5" fmla="*/ 17 h 86"/>
                  <a:gd name="T6" fmla="*/ 28 w 1260"/>
                  <a:gd name="T7" fmla="*/ 26 h 86"/>
                  <a:gd name="T8" fmla="*/ 49 w 1260"/>
                  <a:gd name="T9" fmla="*/ 33 h 86"/>
                  <a:gd name="T10" fmla="*/ 76 w 1260"/>
                  <a:gd name="T11" fmla="*/ 40 h 86"/>
                  <a:gd name="T12" fmla="*/ 108 w 1260"/>
                  <a:gd name="T13" fmla="*/ 47 h 86"/>
                  <a:gd name="T14" fmla="*/ 143 w 1260"/>
                  <a:gd name="T15" fmla="*/ 54 h 86"/>
                  <a:gd name="T16" fmla="*/ 184 w 1260"/>
                  <a:gd name="T17" fmla="*/ 61 h 86"/>
                  <a:gd name="T18" fmla="*/ 228 w 1260"/>
                  <a:gd name="T19" fmla="*/ 67 h 86"/>
                  <a:gd name="T20" fmla="*/ 278 w 1260"/>
                  <a:gd name="T21" fmla="*/ 72 h 86"/>
                  <a:gd name="T22" fmla="*/ 329 w 1260"/>
                  <a:gd name="T23" fmla="*/ 76 h 86"/>
                  <a:gd name="T24" fmla="*/ 384 w 1260"/>
                  <a:gd name="T25" fmla="*/ 79 h 86"/>
                  <a:gd name="T26" fmla="*/ 442 w 1260"/>
                  <a:gd name="T27" fmla="*/ 83 h 86"/>
                  <a:gd name="T28" fmla="*/ 502 w 1260"/>
                  <a:gd name="T29" fmla="*/ 84 h 86"/>
                  <a:gd name="T30" fmla="*/ 566 w 1260"/>
                  <a:gd name="T31" fmla="*/ 86 h 86"/>
                  <a:gd name="T32" fmla="*/ 630 w 1260"/>
                  <a:gd name="T33" fmla="*/ 86 h 86"/>
                  <a:gd name="T34" fmla="*/ 694 w 1260"/>
                  <a:gd name="T35" fmla="*/ 86 h 86"/>
                  <a:gd name="T36" fmla="*/ 757 w 1260"/>
                  <a:gd name="T37" fmla="*/ 84 h 86"/>
                  <a:gd name="T38" fmla="*/ 817 w 1260"/>
                  <a:gd name="T39" fmla="*/ 83 h 86"/>
                  <a:gd name="T40" fmla="*/ 876 w 1260"/>
                  <a:gd name="T41" fmla="*/ 79 h 86"/>
                  <a:gd name="T42" fmla="*/ 931 w 1260"/>
                  <a:gd name="T43" fmla="*/ 76 h 86"/>
                  <a:gd name="T44" fmla="*/ 982 w 1260"/>
                  <a:gd name="T45" fmla="*/ 72 h 86"/>
                  <a:gd name="T46" fmla="*/ 1032 w 1260"/>
                  <a:gd name="T47" fmla="*/ 67 h 86"/>
                  <a:gd name="T48" fmla="*/ 1076 w 1260"/>
                  <a:gd name="T49" fmla="*/ 61 h 86"/>
                  <a:gd name="T50" fmla="*/ 1117 w 1260"/>
                  <a:gd name="T51" fmla="*/ 54 h 86"/>
                  <a:gd name="T52" fmla="*/ 1152 w 1260"/>
                  <a:gd name="T53" fmla="*/ 47 h 86"/>
                  <a:gd name="T54" fmla="*/ 1184 w 1260"/>
                  <a:gd name="T55" fmla="*/ 40 h 86"/>
                  <a:gd name="T56" fmla="*/ 1210 w 1260"/>
                  <a:gd name="T57" fmla="*/ 33 h 86"/>
                  <a:gd name="T58" fmla="*/ 1232 w 1260"/>
                  <a:gd name="T59" fmla="*/ 26 h 86"/>
                  <a:gd name="T60" fmla="*/ 1248 w 1260"/>
                  <a:gd name="T61" fmla="*/ 17 h 86"/>
                  <a:gd name="T62" fmla="*/ 1256 w 1260"/>
                  <a:gd name="T63" fmla="*/ 8 h 86"/>
                  <a:gd name="T64" fmla="*/ 1260 w 1260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60"/>
                  <a:gd name="T100" fmla="*/ 0 h 86"/>
                  <a:gd name="T101" fmla="*/ 1260 w 1260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60" h="86">
                    <a:moveTo>
                      <a:pt x="0" y="0"/>
                    </a:moveTo>
                    <a:lnTo>
                      <a:pt x="3" y="8"/>
                    </a:lnTo>
                    <a:lnTo>
                      <a:pt x="12" y="17"/>
                    </a:lnTo>
                    <a:lnTo>
                      <a:pt x="28" y="26"/>
                    </a:lnTo>
                    <a:lnTo>
                      <a:pt x="49" y="33"/>
                    </a:lnTo>
                    <a:lnTo>
                      <a:pt x="76" y="40"/>
                    </a:lnTo>
                    <a:lnTo>
                      <a:pt x="108" y="47"/>
                    </a:lnTo>
                    <a:lnTo>
                      <a:pt x="143" y="54"/>
                    </a:lnTo>
                    <a:lnTo>
                      <a:pt x="184" y="61"/>
                    </a:lnTo>
                    <a:lnTo>
                      <a:pt x="228" y="67"/>
                    </a:lnTo>
                    <a:lnTo>
                      <a:pt x="278" y="72"/>
                    </a:lnTo>
                    <a:lnTo>
                      <a:pt x="329" y="76"/>
                    </a:lnTo>
                    <a:lnTo>
                      <a:pt x="384" y="79"/>
                    </a:lnTo>
                    <a:lnTo>
                      <a:pt x="442" y="83"/>
                    </a:lnTo>
                    <a:lnTo>
                      <a:pt x="502" y="84"/>
                    </a:lnTo>
                    <a:lnTo>
                      <a:pt x="566" y="86"/>
                    </a:lnTo>
                    <a:lnTo>
                      <a:pt x="630" y="86"/>
                    </a:lnTo>
                    <a:lnTo>
                      <a:pt x="694" y="86"/>
                    </a:lnTo>
                    <a:lnTo>
                      <a:pt x="757" y="84"/>
                    </a:lnTo>
                    <a:lnTo>
                      <a:pt x="817" y="83"/>
                    </a:lnTo>
                    <a:lnTo>
                      <a:pt x="876" y="79"/>
                    </a:lnTo>
                    <a:lnTo>
                      <a:pt x="931" y="76"/>
                    </a:lnTo>
                    <a:lnTo>
                      <a:pt x="982" y="72"/>
                    </a:lnTo>
                    <a:lnTo>
                      <a:pt x="1032" y="67"/>
                    </a:lnTo>
                    <a:lnTo>
                      <a:pt x="1076" y="61"/>
                    </a:lnTo>
                    <a:lnTo>
                      <a:pt x="1117" y="54"/>
                    </a:lnTo>
                    <a:lnTo>
                      <a:pt x="1152" y="47"/>
                    </a:lnTo>
                    <a:lnTo>
                      <a:pt x="1184" y="40"/>
                    </a:lnTo>
                    <a:lnTo>
                      <a:pt x="1210" y="33"/>
                    </a:lnTo>
                    <a:lnTo>
                      <a:pt x="1232" y="26"/>
                    </a:lnTo>
                    <a:lnTo>
                      <a:pt x="1248" y="17"/>
                    </a:lnTo>
                    <a:lnTo>
                      <a:pt x="1256" y="8"/>
                    </a:lnTo>
                    <a:lnTo>
                      <a:pt x="1260" y="0"/>
                    </a:lnTo>
                  </a:path>
                </a:pathLst>
              </a:custGeom>
              <a:noFill/>
              <a:ln w="174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561" name="Group 11"/>
            <p:cNvGrpSpPr>
              <a:grpSpLocks noChangeAspect="1"/>
            </p:cNvGrpSpPr>
            <p:nvPr/>
          </p:nvGrpSpPr>
          <p:grpSpPr bwMode="auto">
            <a:xfrm>
              <a:off x="1038" y="945"/>
              <a:ext cx="195" cy="185"/>
              <a:chOff x="2198" y="1089"/>
              <a:chExt cx="170" cy="161"/>
            </a:xfrm>
          </p:grpSpPr>
          <p:grpSp>
            <p:nvGrpSpPr>
              <p:cNvPr id="24469" name="Group 12"/>
              <p:cNvGrpSpPr>
                <a:grpSpLocks noChangeAspect="1"/>
              </p:cNvGrpSpPr>
              <p:nvPr/>
            </p:nvGrpSpPr>
            <p:grpSpPr bwMode="auto">
              <a:xfrm>
                <a:off x="2198" y="1089"/>
                <a:ext cx="170" cy="161"/>
                <a:chOff x="2198" y="1089"/>
                <a:chExt cx="170" cy="161"/>
              </a:xfrm>
            </p:grpSpPr>
            <p:sp>
              <p:nvSpPr>
                <p:cNvPr id="24471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2198" y="1089"/>
                  <a:ext cx="170" cy="16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2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2198" y="1089"/>
                  <a:ext cx="166" cy="15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2201" y="1091"/>
                  <a:ext cx="160" cy="1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2203" y="1094"/>
                  <a:ext cx="156" cy="1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5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2207" y="1096"/>
                  <a:ext cx="148" cy="14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6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2208" y="1100"/>
                  <a:ext cx="146" cy="13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7" name="Oval 19"/>
                <p:cNvSpPr>
                  <a:spLocks noChangeAspect="1" noChangeArrowheads="1"/>
                </p:cNvSpPr>
                <p:nvPr/>
              </p:nvSpPr>
              <p:spPr bwMode="auto">
                <a:xfrm>
                  <a:off x="2212" y="1102"/>
                  <a:ext cx="138" cy="13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8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2214" y="1105"/>
                  <a:ext cx="134" cy="1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79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217" y="1107"/>
                  <a:ext cx="128" cy="12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0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2219" y="1109"/>
                  <a:ext cx="124" cy="11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1" name="Oval 23"/>
                <p:cNvSpPr>
                  <a:spLocks noChangeAspect="1" noChangeArrowheads="1"/>
                </p:cNvSpPr>
                <p:nvPr/>
              </p:nvSpPr>
              <p:spPr bwMode="auto">
                <a:xfrm>
                  <a:off x="2223" y="1112"/>
                  <a:ext cx="116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2" name="Oval 24"/>
                <p:cNvSpPr>
                  <a:spLocks noChangeAspect="1" noChangeArrowheads="1"/>
                </p:cNvSpPr>
                <p:nvPr/>
              </p:nvSpPr>
              <p:spPr bwMode="auto">
                <a:xfrm>
                  <a:off x="2224" y="1114"/>
                  <a:ext cx="114" cy="10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3" name="Oval 25"/>
                <p:cNvSpPr>
                  <a:spLocks noChangeAspect="1" noChangeArrowheads="1"/>
                </p:cNvSpPr>
                <p:nvPr/>
              </p:nvSpPr>
              <p:spPr bwMode="auto">
                <a:xfrm>
                  <a:off x="2228" y="1117"/>
                  <a:ext cx="106" cy="10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4" name="Oval 26"/>
                <p:cNvSpPr>
                  <a:spLocks noChangeAspect="1" noChangeArrowheads="1"/>
                </p:cNvSpPr>
                <p:nvPr/>
              </p:nvSpPr>
              <p:spPr bwMode="auto">
                <a:xfrm>
                  <a:off x="2230" y="1119"/>
                  <a:ext cx="102" cy="9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5" name="Oval 27"/>
                <p:cNvSpPr>
                  <a:spLocks noChangeAspect="1" noChangeArrowheads="1"/>
                </p:cNvSpPr>
                <p:nvPr/>
              </p:nvSpPr>
              <p:spPr bwMode="auto">
                <a:xfrm>
                  <a:off x="2233" y="1123"/>
                  <a:ext cx="96" cy="9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6" name="Oval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235" y="1125"/>
                  <a:ext cx="92" cy="8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7" name="Oval 29"/>
                <p:cNvSpPr>
                  <a:spLocks noChangeAspect="1" noChangeArrowheads="1"/>
                </p:cNvSpPr>
                <p:nvPr/>
              </p:nvSpPr>
              <p:spPr bwMode="auto">
                <a:xfrm>
                  <a:off x="2239" y="1128"/>
                  <a:ext cx="86" cy="8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8" name="Oval 30"/>
                <p:cNvSpPr>
                  <a:spLocks noChangeAspect="1" noChangeArrowheads="1"/>
                </p:cNvSpPr>
                <p:nvPr/>
              </p:nvSpPr>
              <p:spPr bwMode="auto">
                <a:xfrm>
                  <a:off x="2240" y="1130"/>
                  <a:ext cx="82" cy="7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89" name="Oval 31"/>
                <p:cNvSpPr>
                  <a:spLocks noChangeAspect="1" noChangeArrowheads="1"/>
                </p:cNvSpPr>
                <p:nvPr/>
              </p:nvSpPr>
              <p:spPr bwMode="auto">
                <a:xfrm>
                  <a:off x="2244" y="1132"/>
                  <a:ext cx="76" cy="7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0" name="Oval 32"/>
                <p:cNvSpPr>
                  <a:spLocks noChangeAspect="1" noChangeArrowheads="1"/>
                </p:cNvSpPr>
                <p:nvPr/>
              </p:nvSpPr>
              <p:spPr bwMode="auto">
                <a:xfrm>
                  <a:off x="2246" y="1135"/>
                  <a:ext cx="70" cy="6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1" name="Oval 33"/>
                <p:cNvSpPr>
                  <a:spLocks noChangeAspect="1" noChangeArrowheads="1"/>
                </p:cNvSpPr>
                <p:nvPr/>
              </p:nvSpPr>
              <p:spPr bwMode="auto">
                <a:xfrm>
                  <a:off x="2249" y="1137"/>
                  <a:ext cx="66" cy="6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2" name="Oval 34"/>
                <p:cNvSpPr>
                  <a:spLocks noChangeAspect="1" noChangeArrowheads="1"/>
                </p:cNvSpPr>
                <p:nvPr/>
              </p:nvSpPr>
              <p:spPr bwMode="auto">
                <a:xfrm>
                  <a:off x="2251" y="1140"/>
                  <a:ext cx="60" cy="5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3" name="Oval 35"/>
                <p:cNvSpPr>
                  <a:spLocks noChangeAspect="1" noChangeArrowheads="1"/>
                </p:cNvSpPr>
                <p:nvPr/>
              </p:nvSpPr>
              <p:spPr bwMode="auto">
                <a:xfrm>
                  <a:off x="2255" y="1142"/>
                  <a:ext cx="54" cy="5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4" name="Oval 36"/>
                <p:cNvSpPr>
                  <a:spLocks noChangeAspect="1" noChangeArrowheads="1"/>
                </p:cNvSpPr>
                <p:nvPr/>
              </p:nvSpPr>
              <p:spPr bwMode="auto">
                <a:xfrm>
                  <a:off x="2256" y="1146"/>
                  <a:ext cx="50" cy="4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5" name="Oval 37"/>
                <p:cNvSpPr>
                  <a:spLocks noChangeAspect="1" noChangeArrowheads="1"/>
                </p:cNvSpPr>
                <p:nvPr/>
              </p:nvSpPr>
              <p:spPr bwMode="auto">
                <a:xfrm>
                  <a:off x="2260" y="1148"/>
                  <a:ext cx="44" cy="4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6" name="Oval 38"/>
                <p:cNvSpPr>
                  <a:spLocks noChangeAspect="1" noChangeArrowheads="1"/>
                </p:cNvSpPr>
                <p:nvPr/>
              </p:nvSpPr>
              <p:spPr bwMode="auto">
                <a:xfrm>
                  <a:off x="2262" y="1149"/>
                  <a:ext cx="39" cy="3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7" name="Oval 39"/>
                <p:cNvSpPr>
                  <a:spLocks noChangeAspect="1" noChangeArrowheads="1"/>
                </p:cNvSpPr>
                <p:nvPr/>
              </p:nvSpPr>
              <p:spPr bwMode="auto">
                <a:xfrm>
                  <a:off x="2265" y="1153"/>
                  <a:ext cx="34" cy="3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8" name="Oval 40"/>
                <p:cNvSpPr>
                  <a:spLocks noChangeAspect="1" noChangeArrowheads="1"/>
                </p:cNvSpPr>
                <p:nvPr/>
              </p:nvSpPr>
              <p:spPr bwMode="auto">
                <a:xfrm>
                  <a:off x="2267" y="1155"/>
                  <a:ext cx="28" cy="2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99" name="Oval 41"/>
                <p:cNvSpPr>
                  <a:spLocks noChangeAspect="1" noChangeArrowheads="1"/>
                </p:cNvSpPr>
                <p:nvPr/>
              </p:nvSpPr>
              <p:spPr bwMode="auto">
                <a:xfrm>
                  <a:off x="2270" y="1158"/>
                  <a:ext cx="23" cy="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00" name="Oval 42"/>
                <p:cNvSpPr>
                  <a:spLocks noChangeAspect="1" noChangeArrowheads="1"/>
                </p:cNvSpPr>
                <p:nvPr/>
              </p:nvSpPr>
              <p:spPr bwMode="auto">
                <a:xfrm>
                  <a:off x="2272" y="1160"/>
                  <a:ext cx="18" cy="1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01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2276" y="1163"/>
                  <a:ext cx="12" cy="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02" name="Oval 44"/>
                <p:cNvSpPr>
                  <a:spLocks noChangeAspect="1" noChangeArrowheads="1"/>
                </p:cNvSpPr>
                <p:nvPr/>
              </p:nvSpPr>
              <p:spPr bwMode="auto">
                <a:xfrm>
                  <a:off x="2278" y="1165"/>
                  <a:ext cx="7" cy="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0000"/>
                    </a:gs>
                    <a:gs pos="100000">
                      <a:srgbClr val="47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i-FI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4470" name="Oval 45"/>
              <p:cNvSpPr>
                <a:spLocks noChangeAspect="1" noChangeArrowheads="1"/>
              </p:cNvSpPr>
              <p:nvPr/>
            </p:nvSpPr>
            <p:spPr bwMode="auto">
              <a:xfrm>
                <a:off x="2198" y="1089"/>
                <a:ext cx="170" cy="161"/>
              </a:xfrm>
              <a:prstGeom prst="ellipse">
                <a:avLst/>
              </a:prstGeom>
              <a:gradFill rotWithShape="0">
                <a:gsLst>
                  <a:gs pos="0">
                    <a:srgbClr val="990000"/>
                  </a:gs>
                  <a:gs pos="100000">
                    <a:srgbClr val="470000"/>
                  </a:gs>
                </a:gsLst>
                <a:path path="shape">
                  <a:fillToRect l="50000" t="50000" r="50000" b="50000"/>
                </a:path>
              </a:gradFill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562" name="Group 46"/>
            <p:cNvGrpSpPr>
              <a:grpSpLocks/>
            </p:cNvGrpSpPr>
            <p:nvPr/>
          </p:nvGrpSpPr>
          <p:grpSpPr bwMode="auto">
            <a:xfrm>
              <a:off x="1710" y="2084"/>
              <a:ext cx="1167" cy="115"/>
              <a:chOff x="2856" y="2084"/>
              <a:chExt cx="1167" cy="115"/>
            </a:xfrm>
          </p:grpSpPr>
          <p:sp>
            <p:nvSpPr>
              <p:cNvPr id="24466" name="Line 47"/>
              <p:cNvSpPr>
                <a:spLocks noChangeShapeType="1"/>
              </p:cNvSpPr>
              <p:nvPr/>
            </p:nvSpPr>
            <p:spPr bwMode="auto">
              <a:xfrm>
                <a:off x="2913" y="2140"/>
                <a:ext cx="1051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467" name="Oval 48"/>
              <p:cNvSpPr>
                <a:spLocks noChangeArrowheads="1"/>
              </p:cNvSpPr>
              <p:nvPr/>
            </p:nvSpPr>
            <p:spPr bwMode="auto">
              <a:xfrm>
                <a:off x="2856" y="2084"/>
                <a:ext cx="115" cy="1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24468" name="Oval 49"/>
              <p:cNvSpPr>
                <a:spLocks noChangeArrowheads="1"/>
              </p:cNvSpPr>
              <p:nvPr/>
            </p:nvSpPr>
            <p:spPr bwMode="auto">
              <a:xfrm>
                <a:off x="3908" y="2084"/>
                <a:ext cx="115" cy="1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3563" name="Rectangle 50"/>
            <p:cNvSpPr>
              <a:spLocks noChangeArrowheads="1"/>
            </p:cNvSpPr>
            <p:nvPr/>
          </p:nvSpPr>
          <p:spPr bwMode="auto">
            <a:xfrm>
              <a:off x="2827" y="1887"/>
              <a:ext cx="592" cy="506"/>
            </a:xfrm>
            <a:prstGeom prst="rect">
              <a:avLst/>
            </a:prstGeom>
            <a:noFill/>
            <a:ln w="222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64" name="Rectangle 51"/>
            <p:cNvSpPr>
              <a:spLocks noChangeArrowheads="1"/>
            </p:cNvSpPr>
            <p:nvPr/>
          </p:nvSpPr>
          <p:spPr bwMode="auto">
            <a:xfrm>
              <a:off x="1390" y="1006"/>
              <a:ext cx="181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65" name="Rectangle 52"/>
            <p:cNvSpPr>
              <a:spLocks noChangeArrowheads="1"/>
            </p:cNvSpPr>
            <p:nvPr/>
          </p:nvSpPr>
          <p:spPr bwMode="auto">
            <a:xfrm>
              <a:off x="1424" y="1011"/>
              <a:ext cx="10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i="1">
                  <a:solidFill>
                    <a:srgbClr val="000000"/>
                  </a:solidFill>
                  <a:latin typeface="Times New Roman" pitchFamily="18" charset="0"/>
                </a:rPr>
                <a:t>Q</a:t>
              </a:r>
              <a:endParaRPr lang="en-GB" sz="240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23566" name="Rectangle 53"/>
            <p:cNvSpPr>
              <a:spLocks noChangeArrowheads="1"/>
            </p:cNvSpPr>
            <p:nvPr/>
          </p:nvSpPr>
          <p:spPr bwMode="auto">
            <a:xfrm>
              <a:off x="1248" y="1325"/>
              <a:ext cx="172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67" name="Rectangle 54"/>
            <p:cNvSpPr>
              <a:spLocks noChangeArrowheads="1"/>
            </p:cNvSpPr>
            <p:nvPr/>
          </p:nvSpPr>
          <p:spPr bwMode="auto">
            <a:xfrm>
              <a:off x="1312" y="1408"/>
              <a:ext cx="94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68" name="Rectangle 55"/>
            <p:cNvSpPr>
              <a:spLocks noChangeArrowheads="1"/>
            </p:cNvSpPr>
            <p:nvPr/>
          </p:nvSpPr>
          <p:spPr bwMode="auto">
            <a:xfrm>
              <a:off x="1080" y="1993"/>
              <a:ext cx="17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69" name="Rectangle 56"/>
            <p:cNvSpPr>
              <a:spLocks noChangeArrowheads="1"/>
            </p:cNvSpPr>
            <p:nvPr/>
          </p:nvSpPr>
          <p:spPr bwMode="auto">
            <a:xfrm>
              <a:off x="1248" y="2662"/>
              <a:ext cx="172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70" name="Rectangle 57"/>
            <p:cNvSpPr>
              <a:spLocks noChangeArrowheads="1"/>
            </p:cNvSpPr>
            <p:nvPr/>
          </p:nvSpPr>
          <p:spPr bwMode="auto">
            <a:xfrm>
              <a:off x="1792" y="1926"/>
              <a:ext cx="927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71" name="Rectangle 58"/>
            <p:cNvSpPr>
              <a:spLocks noChangeArrowheads="1"/>
            </p:cNvSpPr>
            <p:nvPr/>
          </p:nvSpPr>
          <p:spPr bwMode="auto">
            <a:xfrm>
              <a:off x="2132" y="1932"/>
              <a:ext cx="31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i="1">
                  <a:solidFill>
                    <a:srgbClr val="000000"/>
                  </a:solidFill>
                  <a:latin typeface="Times New Roman" pitchFamily="18" charset="0"/>
                </a:rPr>
                <a:t>cable</a:t>
              </a:r>
              <a:endParaRPr lang="en-GB" sz="240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23572" name="Rectangle 59"/>
            <p:cNvSpPr>
              <a:spLocks noChangeArrowheads="1"/>
            </p:cNvSpPr>
            <p:nvPr/>
          </p:nvSpPr>
          <p:spPr bwMode="auto">
            <a:xfrm>
              <a:off x="2587" y="1912"/>
              <a:ext cx="171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73" name="Rectangle 60"/>
            <p:cNvSpPr>
              <a:spLocks noChangeArrowheads="1"/>
            </p:cNvSpPr>
            <p:nvPr/>
          </p:nvSpPr>
          <p:spPr bwMode="auto">
            <a:xfrm>
              <a:off x="2650" y="1997"/>
              <a:ext cx="137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74" name="Rectangle 61"/>
            <p:cNvSpPr>
              <a:spLocks noChangeArrowheads="1"/>
            </p:cNvSpPr>
            <p:nvPr/>
          </p:nvSpPr>
          <p:spPr bwMode="auto">
            <a:xfrm>
              <a:off x="2693" y="1551"/>
              <a:ext cx="945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75" name="Rectangle 62"/>
            <p:cNvSpPr>
              <a:spLocks noChangeArrowheads="1"/>
            </p:cNvSpPr>
            <p:nvPr/>
          </p:nvSpPr>
          <p:spPr bwMode="auto">
            <a:xfrm>
              <a:off x="2731" y="1556"/>
              <a:ext cx="75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i="1">
                  <a:solidFill>
                    <a:srgbClr val="000000"/>
                  </a:solidFill>
                  <a:latin typeface="Times New Roman" pitchFamily="18" charset="0"/>
                </a:rPr>
                <a:t>Electrometer</a:t>
              </a:r>
              <a:endParaRPr lang="en-GB" sz="240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23576" name="Rectangle 64"/>
            <p:cNvSpPr>
              <a:spLocks noChangeArrowheads="1"/>
            </p:cNvSpPr>
            <p:nvPr/>
          </p:nvSpPr>
          <p:spPr bwMode="auto">
            <a:xfrm>
              <a:off x="3640" y="2064"/>
              <a:ext cx="110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3577" name="Freeform 65"/>
            <p:cNvSpPr>
              <a:spLocks/>
            </p:cNvSpPr>
            <p:nvPr/>
          </p:nvSpPr>
          <p:spPr bwMode="auto">
            <a:xfrm>
              <a:off x="1052" y="1342"/>
              <a:ext cx="168" cy="462"/>
            </a:xfrm>
            <a:custGeom>
              <a:avLst/>
              <a:gdLst>
                <a:gd name="T0" fmla="*/ 0 w 168"/>
                <a:gd name="T1" fmla="*/ 347 h 462"/>
                <a:gd name="T2" fmla="*/ 42 w 168"/>
                <a:gd name="T3" fmla="*/ 347 h 462"/>
                <a:gd name="T4" fmla="*/ 42 w 168"/>
                <a:gd name="T5" fmla="*/ 0 h 462"/>
                <a:gd name="T6" fmla="*/ 127 w 168"/>
                <a:gd name="T7" fmla="*/ 0 h 462"/>
                <a:gd name="T8" fmla="*/ 127 w 168"/>
                <a:gd name="T9" fmla="*/ 347 h 462"/>
                <a:gd name="T10" fmla="*/ 168 w 168"/>
                <a:gd name="T11" fmla="*/ 347 h 462"/>
                <a:gd name="T12" fmla="*/ 85 w 168"/>
                <a:gd name="T13" fmla="*/ 462 h 462"/>
                <a:gd name="T14" fmla="*/ 0 w 168"/>
                <a:gd name="T15" fmla="*/ 347 h 4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8"/>
                <a:gd name="T25" fmla="*/ 0 h 462"/>
                <a:gd name="T26" fmla="*/ 168 w 168"/>
                <a:gd name="T27" fmla="*/ 462 h 4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8" h="462">
                  <a:moveTo>
                    <a:pt x="0" y="347"/>
                  </a:moveTo>
                  <a:lnTo>
                    <a:pt x="42" y="347"/>
                  </a:lnTo>
                  <a:lnTo>
                    <a:pt x="42" y="0"/>
                  </a:lnTo>
                  <a:lnTo>
                    <a:pt x="127" y="0"/>
                  </a:lnTo>
                  <a:lnTo>
                    <a:pt x="127" y="347"/>
                  </a:lnTo>
                  <a:lnTo>
                    <a:pt x="168" y="347"/>
                  </a:lnTo>
                  <a:lnTo>
                    <a:pt x="85" y="462"/>
                  </a:lnTo>
                  <a:lnTo>
                    <a:pt x="0" y="347"/>
                  </a:lnTo>
                  <a:close/>
                </a:path>
              </a:pathLst>
            </a:custGeom>
            <a:gradFill rotWithShape="0">
              <a:gsLst>
                <a:gs pos="0">
                  <a:srgbClr val="990000"/>
                </a:gs>
                <a:gs pos="100000">
                  <a:srgbClr val="D28F8F"/>
                </a:gs>
              </a:gsLst>
              <a:lin ang="5400000" scaled="1"/>
            </a:gradFill>
            <a:ln w="175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3578" name="Freeform 66"/>
            <p:cNvSpPr>
              <a:spLocks/>
            </p:cNvSpPr>
            <p:nvPr/>
          </p:nvSpPr>
          <p:spPr bwMode="auto">
            <a:xfrm>
              <a:off x="1052" y="2434"/>
              <a:ext cx="168" cy="462"/>
            </a:xfrm>
            <a:custGeom>
              <a:avLst/>
              <a:gdLst>
                <a:gd name="T0" fmla="*/ 0 w 168"/>
                <a:gd name="T1" fmla="*/ 347 h 462"/>
                <a:gd name="T2" fmla="*/ 42 w 168"/>
                <a:gd name="T3" fmla="*/ 347 h 462"/>
                <a:gd name="T4" fmla="*/ 42 w 168"/>
                <a:gd name="T5" fmla="*/ 0 h 462"/>
                <a:gd name="T6" fmla="*/ 127 w 168"/>
                <a:gd name="T7" fmla="*/ 0 h 462"/>
                <a:gd name="T8" fmla="*/ 127 w 168"/>
                <a:gd name="T9" fmla="*/ 347 h 462"/>
                <a:gd name="T10" fmla="*/ 168 w 168"/>
                <a:gd name="T11" fmla="*/ 347 h 462"/>
                <a:gd name="T12" fmla="*/ 85 w 168"/>
                <a:gd name="T13" fmla="*/ 462 h 462"/>
                <a:gd name="T14" fmla="*/ 0 w 168"/>
                <a:gd name="T15" fmla="*/ 347 h 4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8"/>
                <a:gd name="T25" fmla="*/ 0 h 462"/>
                <a:gd name="T26" fmla="*/ 168 w 168"/>
                <a:gd name="T27" fmla="*/ 462 h 4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8" h="462">
                  <a:moveTo>
                    <a:pt x="0" y="347"/>
                  </a:moveTo>
                  <a:lnTo>
                    <a:pt x="42" y="347"/>
                  </a:lnTo>
                  <a:lnTo>
                    <a:pt x="42" y="0"/>
                  </a:lnTo>
                  <a:lnTo>
                    <a:pt x="127" y="0"/>
                  </a:lnTo>
                  <a:lnTo>
                    <a:pt x="127" y="347"/>
                  </a:lnTo>
                  <a:lnTo>
                    <a:pt x="168" y="347"/>
                  </a:lnTo>
                  <a:lnTo>
                    <a:pt x="85" y="462"/>
                  </a:lnTo>
                  <a:lnTo>
                    <a:pt x="0" y="347"/>
                  </a:lnTo>
                  <a:close/>
                </a:path>
              </a:pathLst>
            </a:custGeom>
            <a:gradFill rotWithShape="0">
              <a:gsLst>
                <a:gs pos="0">
                  <a:srgbClr val="C87676"/>
                </a:gs>
                <a:gs pos="100000">
                  <a:srgbClr val="990000"/>
                </a:gs>
              </a:gsLst>
              <a:lin ang="5400000" scaled="1"/>
            </a:gradFill>
            <a:ln w="175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23579" name="Group 67"/>
            <p:cNvGrpSpPr>
              <a:grpSpLocks/>
            </p:cNvGrpSpPr>
            <p:nvPr/>
          </p:nvGrpSpPr>
          <p:grpSpPr bwMode="auto">
            <a:xfrm>
              <a:off x="501" y="2347"/>
              <a:ext cx="1271" cy="558"/>
              <a:chOff x="1647" y="2347"/>
              <a:chExt cx="1271" cy="558"/>
            </a:xfrm>
          </p:grpSpPr>
          <p:grpSp>
            <p:nvGrpSpPr>
              <p:cNvPr id="24246" name="Group 68"/>
              <p:cNvGrpSpPr>
                <a:grpSpLocks/>
              </p:cNvGrpSpPr>
              <p:nvPr/>
            </p:nvGrpSpPr>
            <p:grpSpPr bwMode="auto">
              <a:xfrm>
                <a:off x="1647" y="2347"/>
                <a:ext cx="1271" cy="558"/>
                <a:chOff x="1647" y="2347"/>
                <a:chExt cx="1271" cy="558"/>
              </a:xfrm>
            </p:grpSpPr>
            <p:sp>
              <p:nvSpPr>
                <p:cNvPr id="24266" name="Freeform 69"/>
                <p:cNvSpPr>
                  <a:spLocks/>
                </p:cNvSpPr>
                <p:nvPr/>
              </p:nvSpPr>
              <p:spPr bwMode="auto">
                <a:xfrm>
                  <a:off x="2278" y="2347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7 w 10"/>
                    <a:gd name="T3" fmla="*/ 9 h 11"/>
                    <a:gd name="T4" fmla="*/ 8 w 10"/>
                    <a:gd name="T5" fmla="*/ 7 h 11"/>
                    <a:gd name="T6" fmla="*/ 10 w 10"/>
                    <a:gd name="T7" fmla="*/ 6 h 11"/>
                    <a:gd name="T8" fmla="*/ 10 w 10"/>
                    <a:gd name="T9" fmla="*/ 6 h 11"/>
                    <a:gd name="T10" fmla="*/ 8 w 10"/>
                    <a:gd name="T11" fmla="*/ 4 h 11"/>
                    <a:gd name="T12" fmla="*/ 7 w 10"/>
                    <a:gd name="T13" fmla="*/ 2 h 11"/>
                    <a:gd name="T14" fmla="*/ 5 w 10"/>
                    <a:gd name="T15" fmla="*/ 0 h 11"/>
                    <a:gd name="T16" fmla="*/ 5 w 10"/>
                    <a:gd name="T17" fmla="*/ 0 h 11"/>
                    <a:gd name="T18" fmla="*/ 3 w 10"/>
                    <a:gd name="T19" fmla="*/ 0 h 11"/>
                    <a:gd name="T20" fmla="*/ 1 w 10"/>
                    <a:gd name="T21" fmla="*/ 2 h 11"/>
                    <a:gd name="T22" fmla="*/ 0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0 w 10"/>
                    <a:gd name="T29" fmla="*/ 9 h 11"/>
                    <a:gd name="T30" fmla="*/ 1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7 w 10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1"/>
                    <a:gd name="T59" fmla="*/ 10 w 10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1">
                      <a:moveTo>
                        <a:pt x="7" y="11"/>
                      </a:move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67" name="Freeform 70"/>
                <p:cNvSpPr>
                  <a:spLocks/>
                </p:cNvSpPr>
                <p:nvPr/>
              </p:nvSpPr>
              <p:spPr bwMode="auto">
                <a:xfrm>
                  <a:off x="2256" y="2347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7 w 11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1"/>
                    <a:gd name="T59" fmla="*/ 11 w 11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68" name="Freeform 71"/>
                <p:cNvSpPr>
                  <a:spLocks/>
                </p:cNvSpPr>
                <p:nvPr/>
              </p:nvSpPr>
              <p:spPr bwMode="auto">
                <a:xfrm>
                  <a:off x="2235" y="2347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7 w 11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1"/>
                    <a:gd name="T59" fmla="*/ 11 w 11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69" name="Freeform 72"/>
                <p:cNvSpPr>
                  <a:spLocks/>
                </p:cNvSpPr>
                <p:nvPr/>
              </p:nvSpPr>
              <p:spPr bwMode="auto">
                <a:xfrm>
                  <a:off x="2214" y="2347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9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3 w 10"/>
                    <a:gd name="T19" fmla="*/ 0 h 11"/>
                    <a:gd name="T20" fmla="*/ 2 w 10"/>
                    <a:gd name="T21" fmla="*/ 2 h 11"/>
                    <a:gd name="T22" fmla="*/ 0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0 w 10"/>
                    <a:gd name="T29" fmla="*/ 9 h 11"/>
                    <a:gd name="T30" fmla="*/ 2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7 w 10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1"/>
                    <a:gd name="T59" fmla="*/ 10 w 10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0" name="Freeform 73"/>
                <p:cNvSpPr>
                  <a:spLocks/>
                </p:cNvSpPr>
                <p:nvPr/>
              </p:nvSpPr>
              <p:spPr bwMode="auto">
                <a:xfrm>
                  <a:off x="2193" y="2347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8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3 w 10"/>
                    <a:gd name="T19" fmla="*/ 0 h 11"/>
                    <a:gd name="T20" fmla="*/ 1 w 10"/>
                    <a:gd name="T21" fmla="*/ 2 h 11"/>
                    <a:gd name="T22" fmla="*/ 0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0 w 10"/>
                    <a:gd name="T29" fmla="*/ 9 h 11"/>
                    <a:gd name="T30" fmla="*/ 1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7 w 10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1"/>
                    <a:gd name="T59" fmla="*/ 10 w 10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1">
                      <a:moveTo>
                        <a:pt x="7" y="11"/>
                      </a:move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1" name="Freeform 74"/>
                <p:cNvSpPr>
                  <a:spLocks/>
                </p:cNvSpPr>
                <p:nvPr/>
              </p:nvSpPr>
              <p:spPr bwMode="auto">
                <a:xfrm>
                  <a:off x="2171" y="234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2" name="Freeform 75"/>
                <p:cNvSpPr>
                  <a:spLocks/>
                </p:cNvSpPr>
                <p:nvPr/>
              </p:nvSpPr>
              <p:spPr bwMode="auto">
                <a:xfrm>
                  <a:off x="2150" y="234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5 h 11"/>
                    <a:gd name="T8" fmla="*/ 11 w 11"/>
                    <a:gd name="T9" fmla="*/ 5 h 11"/>
                    <a:gd name="T10" fmla="*/ 9 w 11"/>
                    <a:gd name="T11" fmla="*/ 4 h 11"/>
                    <a:gd name="T12" fmla="*/ 7 w 11"/>
                    <a:gd name="T13" fmla="*/ 2 h 11"/>
                    <a:gd name="T14" fmla="*/ 5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3" name="Freeform 76"/>
                <p:cNvSpPr>
                  <a:spLocks/>
                </p:cNvSpPr>
                <p:nvPr/>
              </p:nvSpPr>
              <p:spPr bwMode="auto">
                <a:xfrm>
                  <a:off x="2129" y="2349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5 h 11"/>
                    <a:gd name="T10" fmla="*/ 10 w 10"/>
                    <a:gd name="T11" fmla="*/ 4 h 11"/>
                    <a:gd name="T12" fmla="*/ 9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2 h 11"/>
                    <a:gd name="T22" fmla="*/ 2 w 10"/>
                    <a:gd name="T23" fmla="*/ 4 h 11"/>
                    <a:gd name="T24" fmla="*/ 0 w 10"/>
                    <a:gd name="T25" fmla="*/ 5 h 11"/>
                    <a:gd name="T26" fmla="*/ 0 w 10"/>
                    <a:gd name="T27" fmla="*/ 7 h 11"/>
                    <a:gd name="T28" fmla="*/ 2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4" name="Freeform 77"/>
                <p:cNvSpPr>
                  <a:spLocks/>
                </p:cNvSpPr>
                <p:nvPr/>
              </p:nvSpPr>
              <p:spPr bwMode="auto">
                <a:xfrm>
                  <a:off x="2108" y="2351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9 h 11"/>
                    <a:gd name="T4" fmla="*/ 10 w 10"/>
                    <a:gd name="T5" fmla="*/ 7 h 11"/>
                    <a:gd name="T6" fmla="*/ 10 w 10"/>
                    <a:gd name="T7" fmla="*/ 5 h 11"/>
                    <a:gd name="T8" fmla="*/ 10 w 10"/>
                    <a:gd name="T9" fmla="*/ 3 h 11"/>
                    <a:gd name="T10" fmla="*/ 10 w 10"/>
                    <a:gd name="T11" fmla="*/ 2 h 11"/>
                    <a:gd name="T12" fmla="*/ 8 w 10"/>
                    <a:gd name="T13" fmla="*/ 0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3 h 11"/>
                    <a:gd name="T26" fmla="*/ 0 w 10"/>
                    <a:gd name="T27" fmla="*/ 5 h 11"/>
                    <a:gd name="T28" fmla="*/ 1 w 10"/>
                    <a:gd name="T29" fmla="*/ 7 h 11"/>
                    <a:gd name="T30" fmla="*/ 3 w 10"/>
                    <a:gd name="T31" fmla="*/ 9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5" name="Freeform 78"/>
                <p:cNvSpPr>
                  <a:spLocks/>
                </p:cNvSpPr>
                <p:nvPr/>
              </p:nvSpPr>
              <p:spPr bwMode="auto">
                <a:xfrm>
                  <a:off x="2086" y="2351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3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3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6" name="Freeform 79"/>
                <p:cNvSpPr>
                  <a:spLocks/>
                </p:cNvSpPr>
                <p:nvPr/>
              </p:nvSpPr>
              <p:spPr bwMode="auto">
                <a:xfrm>
                  <a:off x="2065" y="2353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9 h 10"/>
                    <a:gd name="T4" fmla="*/ 11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11 w 11"/>
                    <a:gd name="T11" fmla="*/ 1 h 10"/>
                    <a:gd name="T12" fmla="*/ 9 w 11"/>
                    <a:gd name="T13" fmla="*/ 0 h 10"/>
                    <a:gd name="T14" fmla="*/ 7 w 11"/>
                    <a:gd name="T15" fmla="*/ 0 h 10"/>
                    <a:gd name="T16" fmla="*/ 5 w 11"/>
                    <a:gd name="T17" fmla="*/ 0 h 10"/>
                    <a:gd name="T18" fmla="*/ 5 w 11"/>
                    <a:gd name="T19" fmla="*/ 0 h 10"/>
                    <a:gd name="T20" fmla="*/ 4 w 11"/>
                    <a:gd name="T21" fmla="*/ 0 h 10"/>
                    <a:gd name="T22" fmla="*/ 2 w 11"/>
                    <a:gd name="T23" fmla="*/ 1 h 10"/>
                    <a:gd name="T24" fmla="*/ 0 w 11"/>
                    <a:gd name="T25" fmla="*/ 3 h 10"/>
                    <a:gd name="T26" fmla="*/ 0 w 11"/>
                    <a:gd name="T27" fmla="*/ 5 h 10"/>
                    <a:gd name="T28" fmla="*/ 2 w 11"/>
                    <a:gd name="T29" fmla="*/ 7 h 10"/>
                    <a:gd name="T30" fmla="*/ 4 w 11"/>
                    <a:gd name="T31" fmla="*/ 9 h 10"/>
                    <a:gd name="T32" fmla="*/ 5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7" name="Freeform 80"/>
                <p:cNvSpPr>
                  <a:spLocks/>
                </p:cNvSpPr>
                <p:nvPr/>
              </p:nvSpPr>
              <p:spPr bwMode="auto">
                <a:xfrm>
                  <a:off x="2044" y="2354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9 h 11"/>
                    <a:gd name="T4" fmla="*/ 10 w 10"/>
                    <a:gd name="T5" fmla="*/ 8 h 11"/>
                    <a:gd name="T6" fmla="*/ 10 w 10"/>
                    <a:gd name="T7" fmla="*/ 6 h 11"/>
                    <a:gd name="T8" fmla="*/ 10 w 10"/>
                    <a:gd name="T9" fmla="*/ 4 h 11"/>
                    <a:gd name="T10" fmla="*/ 10 w 10"/>
                    <a:gd name="T11" fmla="*/ 2 h 11"/>
                    <a:gd name="T12" fmla="*/ 9 w 10"/>
                    <a:gd name="T13" fmla="*/ 0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2 w 10"/>
                    <a:gd name="T29" fmla="*/ 8 h 11"/>
                    <a:gd name="T30" fmla="*/ 3 w 10"/>
                    <a:gd name="T31" fmla="*/ 9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8" name="Freeform 81"/>
                <p:cNvSpPr>
                  <a:spLocks/>
                </p:cNvSpPr>
                <p:nvPr/>
              </p:nvSpPr>
              <p:spPr bwMode="auto">
                <a:xfrm>
                  <a:off x="2023" y="2354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11 h 11"/>
                    <a:gd name="T4" fmla="*/ 10 w 10"/>
                    <a:gd name="T5" fmla="*/ 9 h 11"/>
                    <a:gd name="T6" fmla="*/ 10 w 10"/>
                    <a:gd name="T7" fmla="*/ 8 h 11"/>
                    <a:gd name="T8" fmla="*/ 10 w 10"/>
                    <a:gd name="T9" fmla="*/ 6 h 11"/>
                    <a:gd name="T10" fmla="*/ 10 w 10"/>
                    <a:gd name="T11" fmla="*/ 4 h 11"/>
                    <a:gd name="T12" fmla="*/ 8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2 h 11"/>
                    <a:gd name="T22" fmla="*/ 1 w 10"/>
                    <a:gd name="T23" fmla="*/ 4 h 11"/>
                    <a:gd name="T24" fmla="*/ 0 w 10"/>
                    <a:gd name="T25" fmla="*/ 6 h 11"/>
                    <a:gd name="T26" fmla="*/ 0 w 10"/>
                    <a:gd name="T27" fmla="*/ 8 h 11"/>
                    <a:gd name="T28" fmla="*/ 1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79" name="Freeform 82"/>
                <p:cNvSpPr>
                  <a:spLocks/>
                </p:cNvSpPr>
                <p:nvPr/>
              </p:nvSpPr>
              <p:spPr bwMode="auto">
                <a:xfrm>
                  <a:off x="2001" y="2356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0" name="Freeform 83"/>
                <p:cNvSpPr>
                  <a:spLocks/>
                </p:cNvSpPr>
                <p:nvPr/>
              </p:nvSpPr>
              <p:spPr bwMode="auto">
                <a:xfrm>
                  <a:off x="1980" y="2358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1" name="Freeform 84"/>
                <p:cNvSpPr>
                  <a:spLocks/>
                </p:cNvSpPr>
                <p:nvPr/>
              </p:nvSpPr>
              <p:spPr bwMode="auto">
                <a:xfrm>
                  <a:off x="1959" y="2360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9 h 10"/>
                    <a:gd name="T4" fmla="*/ 11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11 w 11"/>
                    <a:gd name="T11" fmla="*/ 2 h 10"/>
                    <a:gd name="T12" fmla="*/ 9 w 11"/>
                    <a:gd name="T13" fmla="*/ 0 h 10"/>
                    <a:gd name="T14" fmla="*/ 7 w 11"/>
                    <a:gd name="T15" fmla="*/ 0 h 10"/>
                    <a:gd name="T16" fmla="*/ 5 w 11"/>
                    <a:gd name="T17" fmla="*/ 0 h 10"/>
                    <a:gd name="T18" fmla="*/ 5 w 11"/>
                    <a:gd name="T19" fmla="*/ 0 h 10"/>
                    <a:gd name="T20" fmla="*/ 3 w 11"/>
                    <a:gd name="T21" fmla="*/ 0 h 10"/>
                    <a:gd name="T22" fmla="*/ 2 w 11"/>
                    <a:gd name="T23" fmla="*/ 2 h 10"/>
                    <a:gd name="T24" fmla="*/ 0 w 11"/>
                    <a:gd name="T25" fmla="*/ 3 h 10"/>
                    <a:gd name="T26" fmla="*/ 0 w 11"/>
                    <a:gd name="T27" fmla="*/ 5 h 10"/>
                    <a:gd name="T28" fmla="*/ 2 w 11"/>
                    <a:gd name="T29" fmla="*/ 7 h 10"/>
                    <a:gd name="T30" fmla="*/ 3 w 11"/>
                    <a:gd name="T31" fmla="*/ 9 h 10"/>
                    <a:gd name="T32" fmla="*/ 5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2" name="Freeform 85"/>
                <p:cNvSpPr>
                  <a:spLocks/>
                </p:cNvSpPr>
                <p:nvPr/>
              </p:nvSpPr>
              <p:spPr bwMode="auto">
                <a:xfrm>
                  <a:off x="1938" y="2362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8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8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3" name="Freeform 86"/>
                <p:cNvSpPr>
                  <a:spLocks/>
                </p:cNvSpPr>
                <p:nvPr/>
              </p:nvSpPr>
              <p:spPr bwMode="auto">
                <a:xfrm>
                  <a:off x="1916" y="2363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4" name="Freeform 87"/>
                <p:cNvSpPr>
                  <a:spLocks/>
                </p:cNvSpPr>
                <p:nvPr/>
              </p:nvSpPr>
              <p:spPr bwMode="auto">
                <a:xfrm>
                  <a:off x="1895" y="2365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5" name="Freeform 88"/>
                <p:cNvSpPr>
                  <a:spLocks/>
                </p:cNvSpPr>
                <p:nvPr/>
              </p:nvSpPr>
              <p:spPr bwMode="auto">
                <a:xfrm>
                  <a:off x="1874" y="2367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2 h 10"/>
                    <a:gd name="T14" fmla="*/ 7 w 11"/>
                    <a:gd name="T15" fmla="*/ 0 h 10"/>
                    <a:gd name="T16" fmla="*/ 5 w 11"/>
                    <a:gd name="T17" fmla="*/ 0 h 10"/>
                    <a:gd name="T18" fmla="*/ 5 w 11"/>
                    <a:gd name="T19" fmla="*/ 0 h 10"/>
                    <a:gd name="T20" fmla="*/ 3 w 11"/>
                    <a:gd name="T21" fmla="*/ 2 h 10"/>
                    <a:gd name="T22" fmla="*/ 2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2 w 11"/>
                    <a:gd name="T29" fmla="*/ 9 h 10"/>
                    <a:gd name="T30" fmla="*/ 3 w 11"/>
                    <a:gd name="T31" fmla="*/ 10 h 10"/>
                    <a:gd name="T32" fmla="*/ 5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6" name="Freeform 89"/>
                <p:cNvSpPr>
                  <a:spLocks/>
                </p:cNvSpPr>
                <p:nvPr/>
              </p:nvSpPr>
              <p:spPr bwMode="auto">
                <a:xfrm>
                  <a:off x="1853" y="2370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9 h 11"/>
                    <a:gd name="T4" fmla="*/ 10 w 10"/>
                    <a:gd name="T5" fmla="*/ 7 h 11"/>
                    <a:gd name="T6" fmla="*/ 10 w 10"/>
                    <a:gd name="T7" fmla="*/ 6 h 11"/>
                    <a:gd name="T8" fmla="*/ 10 w 10"/>
                    <a:gd name="T9" fmla="*/ 4 h 11"/>
                    <a:gd name="T10" fmla="*/ 10 w 10"/>
                    <a:gd name="T11" fmla="*/ 2 h 11"/>
                    <a:gd name="T12" fmla="*/ 9 w 10"/>
                    <a:gd name="T13" fmla="*/ 0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1 w 10"/>
                    <a:gd name="T29" fmla="*/ 7 h 11"/>
                    <a:gd name="T30" fmla="*/ 3 w 10"/>
                    <a:gd name="T31" fmla="*/ 9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7" name="Freeform 90"/>
                <p:cNvSpPr>
                  <a:spLocks/>
                </p:cNvSpPr>
                <p:nvPr/>
              </p:nvSpPr>
              <p:spPr bwMode="auto">
                <a:xfrm>
                  <a:off x="1833" y="2372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9 w 11"/>
                    <a:gd name="T11" fmla="*/ 4 h 11"/>
                    <a:gd name="T12" fmla="*/ 7 w 11"/>
                    <a:gd name="T13" fmla="*/ 2 h 11"/>
                    <a:gd name="T14" fmla="*/ 6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8" name="Freeform 91"/>
                <p:cNvSpPr>
                  <a:spLocks/>
                </p:cNvSpPr>
                <p:nvPr/>
              </p:nvSpPr>
              <p:spPr bwMode="auto">
                <a:xfrm>
                  <a:off x="1812" y="2376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9 h 10"/>
                    <a:gd name="T4" fmla="*/ 9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9 w 11"/>
                    <a:gd name="T11" fmla="*/ 1 h 10"/>
                    <a:gd name="T12" fmla="*/ 7 w 11"/>
                    <a:gd name="T13" fmla="*/ 0 h 10"/>
                    <a:gd name="T14" fmla="*/ 5 w 11"/>
                    <a:gd name="T15" fmla="*/ 0 h 10"/>
                    <a:gd name="T16" fmla="*/ 4 w 11"/>
                    <a:gd name="T17" fmla="*/ 0 h 10"/>
                    <a:gd name="T18" fmla="*/ 4 w 11"/>
                    <a:gd name="T19" fmla="*/ 0 h 10"/>
                    <a:gd name="T20" fmla="*/ 2 w 11"/>
                    <a:gd name="T21" fmla="*/ 0 h 10"/>
                    <a:gd name="T22" fmla="*/ 0 w 11"/>
                    <a:gd name="T23" fmla="*/ 1 h 10"/>
                    <a:gd name="T24" fmla="*/ 0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89" name="Freeform 92"/>
                <p:cNvSpPr>
                  <a:spLocks/>
                </p:cNvSpPr>
                <p:nvPr/>
              </p:nvSpPr>
              <p:spPr bwMode="auto">
                <a:xfrm>
                  <a:off x="1791" y="2379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9 h 11"/>
                    <a:gd name="T4" fmla="*/ 9 w 10"/>
                    <a:gd name="T5" fmla="*/ 7 h 11"/>
                    <a:gd name="T6" fmla="*/ 10 w 10"/>
                    <a:gd name="T7" fmla="*/ 6 h 11"/>
                    <a:gd name="T8" fmla="*/ 10 w 10"/>
                    <a:gd name="T9" fmla="*/ 4 h 11"/>
                    <a:gd name="T10" fmla="*/ 9 w 10"/>
                    <a:gd name="T11" fmla="*/ 2 h 11"/>
                    <a:gd name="T12" fmla="*/ 7 w 10"/>
                    <a:gd name="T13" fmla="*/ 0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2 w 10"/>
                    <a:gd name="T21" fmla="*/ 0 h 11"/>
                    <a:gd name="T22" fmla="*/ 0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2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0" name="Freeform 93"/>
                <p:cNvSpPr>
                  <a:spLocks/>
                </p:cNvSpPr>
                <p:nvPr/>
              </p:nvSpPr>
              <p:spPr bwMode="auto">
                <a:xfrm>
                  <a:off x="1769" y="2383"/>
                  <a:ext cx="11" cy="10"/>
                </a:xfrm>
                <a:custGeom>
                  <a:avLst/>
                  <a:gdLst>
                    <a:gd name="T0" fmla="*/ 8 w 11"/>
                    <a:gd name="T1" fmla="*/ 10 h 10"/>
                    <a:gd name="T2" fmla="*/ 9 w 11"/>
                    <a:gd name="T3" fmla="*/ 9 h 10"/>
                    <a:gd name="T4" fmla="*/ 11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11 w 11"/>
                    <a:gd name="T11" fmla="*/ 2 h 10"/>
                    <a:gd name="T12" fmla="*/ 9 w 11"/>
                    <a:gd name="T13" fmla="*/ 0 h 10"/>
                    <a:gd name="T14" fmla="*/ 8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0 h 10"/>
                    <a:gd name="T22" fmla="*/ 2 w 11"/>
                    <a:gd name="T23" fmla="*/ 2 h 10"/>
                    <a:gd name="T24" fmla="*/ 0 w 11"/>
                    <a:gd name="T25" fmla="*/ 3 h 10"/>
                    <a:gd name="T26" fmla="*/ 0 w 11"/>
                    <a:gd name="T27" fmla="*/ 5 h 10"/>
                    <a:gd name="T28" fmla="*/ 2 w 11"/>
                    <a:gd name="T29" fmla="*/ 7 h 10"/>
                    <a:gd name="T30" fmla="*/ 4 w 11"/>
                    <a:gd name="T31" fmla="*/ 9 h 10"/>
                    <a:gd name="T32" fmla="*/ 6 w 11"/>
                    <a:gd name="T33" fmla="*/ 10 h 10"/>
                    <a:gd name="T34" fmla="*/ 8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8" y="10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1" name="Freeform 94"/>
                <p:cNvSpPr>
                  <a:spLocks/>
                </p:cNvSpPr>
                <p:nvPr/>
              </p:nvSpPr>
              <p:spPr bwMode="auto">
                <a:xfrm>
                  <a:off x="1748" y="2386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2" name="Freeform 95"/>
                <p:cNvSpPr>
                  <a:spLocks/>
                </p:cNvSpPr>
                <p:nvPr/>
              </p:nvSpPr>
              <p:spPr bwMode="auto">
                <a:xfrm>
                  <a:off x="1729" y="2392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8 h 10"/>
                    <a:gd name="T4" fmla="*/ 9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9 w 10"/>
                    <a:gd name="T11" fmla="*/ 1 h 10"/>
                    <a:gd name="T12" fmla="*/ 7 w 10"/>
                    <a:gd name="T13" fmla="*/ 0 h 10"/>
                    <a:gd name="T14" fmla="*/ 5 w 10"/>
                    <a:gd name="T15" fmla="*/ 0 h 10"/>
                    <a:gd name="T16" fmla="*/ 3 w 10"/>
                    <a:gd name="T17" fmla="*/ 0 h 10"/>
                    <a:gd name="T18" fmla="*/ 3 w 10"/>
                    <a:gd name="T19" fmla="*/ 0 h 10"/>
                    <a:gd name="T20" fmla="*/ 2 w 10"/>
                    <a:gd name="T21" fmla="*/ 0 h 10"/>
                    <a:gd name="T22" fmla="*/ 0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2 w 10"/>
                    <a:gd name="T31" fmla="*/ 8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3" name="Freeform 96"/>
                <p:cNvSpPr>
                  <a:spLocks/>
                </p:cNvSpPr>
                <p:nvPr/>
              </p:nvSpPr>
              <p:spPr bwMode="auto">
                <a:xfrm>
                  <a:off x="1708" y="2397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9 h 11"/>
                    <a:gd name="T4" fmla="*/ 8 w 10"/>
                    <a:gd name="T5" fmla="*/ 7 h 11"/>
                    <a:gd name="T6" fmla="*/ 10 w 10"/>
                    <a:gd name="T7" fmla="*/ 5 h 11"/>
                    <a:gd name="T8" fmla="*/ 10 w 10"/>
                    <a:gd name="T9" fmla="*/ 3 h 11"/>
                    <a:gd name="T10" fmla="*/ 8 w 10"/>
                    <a:gd name="T11" fmla="*/ 2 h 11"/>
                    <a:gd name="T12" fmla="*/ 7 w 10"/>
                    <a:gd name="T13" fmla="*/ 0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1 w 10"/>
                    <a:gd name="T21" fmla="*/ 0 h 11"/>
                    <a:gd name="T22" fmla="*/ 0 w 10"/>
                    <a:gd name="T23" fmla="*/ 2 h 11"/>
                    <a:gd name="T24" fmla="*/ 0 w 10"/>
                    <a:gd name="T25" fmla="*/ 3 h 11"/>
                    <a:gd name="T26" fmla="*/ 0 w 10"/>
                    <a:gd name="T27" fmla="*/ 5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4" name="Freeform 97"/>
                <p:cNvSpPr>
                  <a:spLocks/>
                </p:cNvSpPr>
                <p:nvPr/>
              </p:nvSpPr>
              <p:spPr bwMode="auto">
                <a:xfrm>
                  <a:off x="1688" y="2404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9 w 11"/>
                    <a:gd name="T11" fmla="*/ 2 h 11"/>
                    <a:gd name="T12" fmla="*/ 7 w 11"/>
                    <a:gd name="T13" fmla="*/ 0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0 h 11"/>
                    <a:gd name="T22" fmla="*/ 0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5" name="Freeform 98"/>
                <p:cNvSpPr>
                  <a:spLocks/>
                </p:cNvSpPr>
                <p:nvPr/>
              </p:nvSpPr>
              <p:spPr bwMode="auto">
                <a:xfrm>
                  <a:off x="1669" y="2411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9 h 11"/>
                    <a:gd name="T4" fmla="*/ 10 w 10"/>
                    <a:gd name="T5" fmla="*/ 7 h 11"/>
                    <a:gd name="T6" fmla="*/ 10 w 10"/>
                    <a:gd name="T7" fmla="*/ 5 h 11"/>
                    <a:gd name="T8" fmla="*/ 8 w 10"/>
                    <a:gd name="T9" fmla="*/ 4 h 11"/>
                    <a:gd name="T10" fmla="*/ 7 w 10"/>
                    <a:gd name="T11" fmla="*/ 2 h 11"/>
                    <a:gd name="T12" fmla="*/ 5 w 10"/>
                    <a:gd name="T13" fmla="*/ 0 h 11"/>
                    <a:gd name="T14" fmla="*/ 3 w 10"/>
                    <a:gd name="T15" fmla="*/ 0 h 11"/>
                    <a:gd name="T16" fmla="*/ 1 w 10"/>
                    <a:gd name="T17" fmla="*/ 2 h 11"/>
                    <a:gd name="T18" fmla="*/ 1 w 10"/>
                    <a:gd name="T19" fmla="*/ 2 h 11"/>
                    <a:gd name="T20" fmla="*/ 0 w 10"/>
                    <a:gd name="T21" fmla="*/ 4 h 11"/>
                    <a:gd name="T22" fmla="*/ 0 w 10"/>
                    <a:gd name="T23" fmla="*/ 5 h 11"/>
                    <a:gd name="T24" fmla="*/ 0 w 10"/>
                    <a:gd name="T25" fmla="*/ 7 h 11"/>
                    <a:gd name="T26" fmla="*/ 0 w 10"/>
                    <a:gd name="T27" fmla="*/ 9 h 11"/>
                    <a:gd name="T28" fmla="*/ 1 w 10"/>
                    <a:gd name="T29" fmla="*/ 11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6" name="Freeform 99"/>
                <p:cNvSpPr>
                  <a:spLocks/>
                </p:cNvSpPr>
                <p:nvPr/>
              </p:nvSpPr>
              <p:spPr bwMode="auto">
                <a:xfrm>
                  <a:off x="1651" y="2423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8 h 11"/>
                    <a:gd name="T6" fmla="*/ 11 w 11"/>
                    <a:gd name="T7" fmla="*/ 6 h 11"/>
                    <a:gd name="T8" fmla="*/ 9 w 11"/>
                    <a:gd name="T9" fmla="*/ 4 h 11"/>
                    <a:gd name="T10" fmla="*/ 7 w 11"/>
                    <a:gd name="T11" fmla="*/ 2 h 11"/>
                    <a:gd name="T12" fmla="*/ 5 w 11"/>
                    <a:gd name="T13" fmla="*/ 0 h 11"/>
                    <a:gd name="T14" fmla="*/ 3 w 11"/>
                    <a:gd name="T15" fmla="*/ 0 h 11"/>
                    <a:gd name="T16" fmla="*/ 2 w 11"/>
                    <a:gd name="T17" fmla="*/ 2 h 11"/>
                    <a:gd name="T18" fmla="*/ 2 w 11"/>
                    <a:gd name="T19" fmla="*/ 2 h 11"/>
                    <a:gd name="T20" fmla="*/ 0 w 11"/>
                    <a:gd name="T21" fmla="*/ 4 h 11"/>
                    <a:gd name="T22" fmla="*/ 0 w 11"/>
                    <a:gd name="T23" fmla="*/ 6 h 11"/>
                    <a:gd name="T24" fmla="*/ 0 w 11"/>
                    <a:gd name="T25" fmla="*/ 8 h 11"/>
                    <a:gd name="T26" fmla="*/ 0 w 11"/>
                    <a:gd name="T27" fmla="*/ 9 h 11"/>
                    <a:gd name="T28" fmla="*/ 2 w 11"/>
                    <a:gd name="T29" fmla="*/ 11 h 11"/>
                    <a:gd name="T30" fmla="*/ 3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7" name="Freeform 100"/>
                <p:cNvSpPr>
                  <a:spLocks/>
                </p:cNvSpPr>
                <p:nvPr/>
              </p:nvSpPr>
              <p:spPr bwMode="auto">
                <a:xfrm>
                  <a:off x="1647" y="2445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8" name="Freeform 101"/>
                <p:cNvSpPr>
                  <a:spLocks/>
                </p:cNvSpPr>
                <p:nvPr/>
              </p:nvSpPr>
              <p:spPr bwMode="auto">
                <a:xfrm>
                  <a:off x="1647" y="2466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99" name="Freeform 102"/>
                <p:cNvSpPr>
                  <a:spLocks/>
                </p:cNvSpPr>
                <p:nvPr/>
              </p:nvSpPr>
              <p:spPr bwMode="auto">
                <a:xfrm>
                  <a:off x="1647" y="2487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0" name="Freeform 103"/>
                <p:cNvSpPr>
                  <a:spLocks/>
                </p:cNvSpPr>
                <p:nvPr/>
              </p:nvSpPr>
              <p:spPr bwMode="auto">
                <a:xfrm>
                  <a:off x="1647" y="2508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8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8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1" name="Freeform 104"/>
                <p:cNvSpPr>
                  <a:spLocks/>
                </p:cNvSpPr>
                <p:nvPr/>
              </p:nvSpPr>
              <p:spPr bwMode="auto">
                <a:xfrm>
                  <a:off x="1647" y="2530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2" name="Freeform 105"/>
                <p:cNvSpPr>
                  <a:spLocks/>
                </p:cNvSpPr>
                <p:nvPr/>
              </p:nvSpPr>
              <p:spPr bwMode="auto">
                <a:xfrm>
                  <a:off x="1647" y="2551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3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3 h 11"/>
                    <a:gd name="T18" fmla="*/ 0 w 11"/>
                    <a:gd name="T19" fmla="*/ 3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3" name="Freeform 106"/>
                <p:cNvSpPr>
                  <a:spLocks/>
                </p:cNvSpPr>
                <p:nvPr/>
              </p:nvSpPr>
              <p:spPr bwMode="auto">
                <a:xfrm>
                  <a:off x="1647" y="2572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4" name="Freeform 107"/>
                <p:cNvSpPr>
                  <a:spLocks/>
                </p:cNvSpPr>
                <p:nvPr/>
              </p:nvSpPr>
              <p:spPr bwMode="auto">
                <a:xfrm>
                  <a:off x="1647" y="2593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5" name="Freeform 108"/>
                <p:cNvSpPr>
                  <a:spLocks/>
                </p:cNvSpPr>
                <p:nvPr/>
              </p:nvSpPr>
              <p:spPr bwMode="auto">
                <a:xfrm>
                  <a:off x="1647" y="2615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8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8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6" name="Freeform 109"/>
                <p:cNvSpPr>
                  <a:spLocks/>
                </p:cNvSpPr>
                <p:nvPr/>
              </p:nvSpPr>
              <p:spPr bwMode="auto">
                <a:xfrm>
                  <a:off x="1647" y="2636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7" name="Freeform 110"/>
                <p:cNvSpPr>
                  <a:spLocks/>
                </p:cNvSpPr>
                <p:nvPr/>
              </p:nvSpPr>
              <p:spPr bwMode="auto">
                <a:xfrm>
                  <a:off x="1647" y="2657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8" name="Freeform 111"/>
                <p:cNvSpPr>
                  <a:spLocks/>
                </p:cNvSpPr>
                <p:nvPr/>
              </p:nvSpPr>
              <p:spPr bwMode="auto">
                <a:xfrm>
                  <a:off x="1647" y="2678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09" name="Freeform 112"/>
                <p:cNvSpPr>
                  <a:spLocks/>
                </p:cNvSpPr>
                <p:nvPr/>
              </p:nvSpPr>
              <p:spPr bwMode="auto">
                <a:xfrm>
                  <a:off x="1647" y="2700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8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8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0" name="Freeform 113"/>
                <p:cNvSpPr>
                  <a:spLocks/>
                </p:cNvSpPr>
                <p:nvPr/>
              </p:nvSpPr>
              <p:spPr bwMode="auto">
                <a:xfrm>
                  <a:off x="1647" y="2721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1" name="Freeform 114"/>
                <p:cNvSpPr>
                  <a:spLocks/>
                </p:cNvSpPr>
                <p:nvPr/>
              </p:nvSpPr>
              <p:spPr bwMode="auto">
                <a:xfrm>
                  <a:off x="1647" y="2742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2" name="Freeform 115"/>
                <p:cNvSpPr>
                  <a:spLocks/>
                </p:cNvSpPr>
                <p:nvPr/>
              </p:nvSpPr>
              <p:spPr bwMode="auto">
                <a:xfrm>
                  <a:off x="1647" y="2763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3" name="Freeform 116"/>
                <p:cNvSpPr>
                  <a:spLocks/>
                </p:cNvSpPr>
                <p:nvPr/>
              </p:nvSpPr>
              <p:spPr bwMode="auto">
                <a:xfrm>
                  <a:off x="1647" y="2785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8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8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4" name="Freeform 117"/>
                <p:cNvSpPr>
                  <a:spLocks/>
                </p:cNvSpPr>
                <p:nvPr/>
              </p:nvSpPr>
              <p:spPr bwMode="auto">
                <a:xfrm>
                  <a:off x="1647" y="2806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5" name="Freeform 118"/>
                <p:cNvSpPr>
                  <a:spLocks/>
                </p:cNvSpPr>
                <p:nvPr/>
              </p:nvSpPr>
              <p:spPr bwMode="auto">
                <a:xfrm>
                  <a:off x="1658" y="2823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0 h 11"/>
                    <a:gd name="T8" fmla="*/ 0 w 11"/>
                    <a:gd name="T9" fmla="*/ 2 h 11"/>
                    <a:gd name="T10" fmla="*/ 0 w 11"/>
                    <a:gd name="T11" fmla="*/ 4 h 11"/>
                    <a:gd name="T12" fmla="*/ 0 w 11"/>
                    <a:gd name="T13" fmla="*/ 6 h 11"/>
                    <a:gd name="T14" fmla="*/ 0 w 11"/>
                    <a:gd name="T15" fmla="*/ 8 h 11"/>
                    <a:gd name="T16" fmla="*/ 2 w 11"/>
                    <a:gd name="T17" fmla="*/ 9 h 11"/>
                    <a:gd name="T18" fmla="*/ 2 w 11"/>
                    <a:gd name="T19" fmla="*/ 9 h 11"/>
                    <a:gd name="T20" fmla="*/ 4 w 11"/>
                    <a:gd name="T21" fmla="*/ 11 h 11"/>
                    <a:gd name="T22" fmla="*/ 5 w 11"/>
                    <a:gd name="T23" fmla="*/ 11 h 11"/>
                    <a:gd name="T24" fmla="*/ 7 w 11"/>
                    <a:gd name="T25" fmla="*/ 9 h 11"/>
                    <a:gd name="T26" fmla="*/ 9 w 11"/>
                    <a:gd name="T27" fmla="*/ 8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6" name="Freeform 119"/>
                <p:cNvSpPr>
                  <a:spLocks/>
                </p:cNvSpPr>
                <p:nvPr/>
              </p:nvSpPr>
              <p:spPr bwMode="auto">
                <a:xfrm>
                  <a:off x="1676" y="283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7" name="Freeform 120"/>
                <p:cNvSpPr>
                  <a:spLocks/>
                </p:cNvSpPr>
                <p:nvPr/>
              </p:nvSpPr>
              <p:spPr bwMode="auto">
                <a:xfrm>
                  <a:off x="1695" y="2841"/>
                  <a:ext cx="13" cy="11"/>
                </a:xfrm>
                <a:custGeom>
                  <a:avLst/>
                  <a:gdLst>
                    <a:gd name="T0" fmla="*/ 7 w 13"/>
                    <a:gd name="T1" fmla="*/ 0 h 11"/>
                    <a:gd name="T2" fmla="*/ 5 w 13"/>
                    <a:gd name="T3" fmla="*/ 0 h 11"/>
                    <a:gd name="T4" fmla="*/ 4 w 13"/>
                    <a:gd name="T5" fmla="*/ 0 h 11"/>
                    <a:gd name="T6" fmla="*/ 2 w 13"/>
                    <a:gd name="T7" fmla="*/ 2 h 11"/>
                    <a:gd name="T8" fmla="*/ 0 w 13"/>
                    <a:gd name="T9" fmla="*/ 4 h 11"/>
                    <a:gd name="T10" fmla="*/ 0 w 13"/>
                    <a:gd name="T11" fmla="*/ 5 h 11"/>
                    <a:gd name="T12" fmla="*/ 2 w 13"/>
                    <a:gd name="T13" fmla="*/ 7 h 11"/>
                    <a:gd name="T14" fmla="*/ 4 w 13"/>
                    <a:gd name="T15" fmla="*/ 9 h 11"/>
                    <a:gd name="T16" fmla="*/ 5 w 13"/>
                    <a:gd name="T17" fmla="*/ 11 h 11"/>
                    <a:gd name="T18" fmla="*/ 5 w 13"/>
                    <a:gd name="T19" fmla="*/ 11 h 11"/>
                    <a:gd name="T20" fmla="*/ 7 w 13"/>
                    <a:gd name="T21" fmla="*/ 11 h 11"/>
                    <a:gd name="T22" fmla="*/ 9 w 13"/>
                    <a:gd name="T23" fmla="*/ 9 h 11"/>
                    <a:gd name="T24" fmla="*/ 11 w 13"/>
                    <a:gd name="T25" fmla="*/ 7 h 11"/>
                    <a:gd name="T26" fmla="*/ 13 w 13"/>
                    <a:gd name="T27" fmla="*/ 5 h 11"/>
                    <a:gd name="T28" fmla="*/ 13 w 13"/>
                    <a:gd name="T29" fmla="*/ 4 h 11"/>
                    <a:gd name="T30" fmla="*/ 11 w 13"/>
                    <a:gd name="T31" fmla="*/ 2 h 11"/>
                    <a:gd name="T32" fmla="*/ 9 w 13"/>
                    <a:gd name="T33" fmla="*/ 0 h 11"/>
                    <a:gd name="T34" fmla="*/ 7 w 13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"/>
                    <a:gd name="T55" fmla="*/ 0 h 11"/>
                    <a:gd name="T56" fmla="*/ 13 w 13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3" y="5"/>
                      </a:lnTo>
                      <a:lnTo>
                        <a:pt x="13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8" name="Freeform 121"/>
                <p:cNvSpPr>
                  <a:spLocks/>
                </p:cNvSpPr>
                <p:nvPr/>
              </p:nvSpPr>
              <p:spPr bwMode="auto">
                <a:xfrm>
                  <a:off x="1716" y="2846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19" name="Freeform 122"/>
                <p:cNvSpPr>
                  <a:spLocks/>
                </p:cNvSpPr>
                <p:nvPr/>
              </p:nvSpPr>
              <p:spPr bwMode="auto">
                <a:xfrm>
                  <a:off x="1738" y="2852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9 h 10"/>
                    <a:gd name="T14" fmla="*/ 1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8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8 w 10"/>
                    <a:gd name="T31" fmla="*/ 3 h 10"/>
                    <a:gd name="T32" fmla="*/ 7 w 10"/>
                    <a:gd name="T33" fmla="*/ 2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0" name="Freeform 123"/>
                <p:cNvSpPr>
                  <a:spLocks/>
                </p:cNvSpPr>
                <p:nvPr/>
              </p:nvSpPr>
              <p:spPr bwMode="auto">
                <a:xfrm>
                  <a:off x="1757" y="2857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1" name="Freeform 124"/>
                <p:cNvSpPr>
                  <a:spLocks/>
                </p:cNvSpPr>
                <p:nvPr/>
              </p:nvSpPr>
              <p:spPr bwMode="auto">
                <a:xfrm>
                  <a:off x="1778" y="2861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8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2" name="Freeform 125"/>
                <p:cNvSpPr>
                  <a:spLocks/>
                </p:cNvSpPr>
                <p:nvPr/>
              </p:nvSpPr>
              <p:spPr bwMode="auto">
                <a:xfrm>
                  <a:off x="1800" y="286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3" name="Freeform 126"/>
                <p:cNvSpPr>
                  <a:spLocks/>
                </p:cNvSpPr>
                <p:nvPr/>
              </p:nvSpPr>
              <p:spPr bwMode="auto">
                <a:xfrm>
                  <a:off x="1821" y="2868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0 h 10"/>
                    <a:gd name="T6" fmla="*/ 0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2 w 10"/>
                    <a:gd name="T15" fmla="*/ 9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9 h 10"/>
                    <a:gd name="T24" fmla="*/ 9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4" name="Freeform 127"/>
                <p:cNvSpPr>
                  <a:spLocks/>
                </p:cNvSpPr>
                <p:nvPr/>
              </p:nvSpPr>
              <p:spPr bwMode="auto">
                <a:xfrm>
                  <a:off x="1842" y="2869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9 w 11"/>
                    <a:gd name="T31" fmla="*/ 4 h 11"/>
                    <a:gd name="T32" fmla="*/ 7 w 11"/>
                    <a:gd name="T33" fmla="*/ 2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5" name="Freeform 128"/>
                <p:cNvSpPr>
                  <a:spLocks/>
                </p:cNvSpPr>
                <p:nvPr/>
              </p:nvSpPr>
              <p:spPr bwMode="auto">
                <a:xfrm>
                  <a:off x="1863" y="2873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6" name="Freeform 129"/>
                <p:cNvSpPr>
                  <a:spLocks/>
                </p:cNvSpPr>
                <p:nvPr/>
              </p:nvSpPr>
              <p:spPr bwMode="auto">
                <a:xfrm>
                  <a:off x="1885" y="2875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9 h 10"/>
                    <a:gd name="T14" fmla="*/ 1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8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8 w 10"/>
                    <a:gd name="T31" fmla="*/ 3 h 10"/>
                    <a:gd name="T32" fmla="*/ 7 w 10"/>
                    <a:gd name="T33" fmla="*/ 2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7" name="Freeform 130"/>
                <p:cNvSpPr>
                  <a:spLocks/>
                </p:cNvSpPr>
                <p:nvPr/>
              </p:nvSpPr>
              <p:spPr bwMode="auto">
                <a:xfrm>
                  <a:off x="1906" y="2877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8 h 10"/>
                    <a:gd name="T14" fmla="*/ 2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9 w 10"/>
                    <a:gd name="T25" fmla="*/ 8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9 w 10"/>
                    <a:gd name="T31" fmla="*/ 3 h 10"/>
                    <a:gd name="T32" fmla="*/ 7 w 10"/>
                    <a:gd name="T33" fmla="*/ 1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8" name="Freeform 131"/>
                <p:cNvSpPr>
                  <a:spLocks/>
                </p:cNvSpPr>
                <p:nvPr/>
              </p:nvSpPr>
              <p:spPr bwMode="auto">
                <a:xfrm>
                  <a:off x="1925" y="2880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29" name="Freeform 132"/>
                <p:cNvSpPr>
                  <a:spLocks/>
                </p:cNvSpPr>
                <p:nvPr/>
              </p:nvSpPr>
              <p:spPr bwMode="auto">
                <a:xfrm>
                  <a:off x="1947" y="2882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1 w 10"/>
                    <a:gd name="T7" fmla="*/ 2 h 10"/>
                    <a:gd name="T8" fmla="*/ 0 w 10"/>
                    <a:gd name="T9" fmla="*/ 3 h 10"/>
                    <a:gd name="T10" fmla="*/ 0 w 10"/>
                    <a:gd name="T11" fmla="*/ 5 h 10"/>
                    <a:gd name="T12" fmla="*/ 1 w 10"/>
                    <a:gd name="T13" fmla="*/ 7 h 10"/>
                    <a:gd name="T14" fmla="*/ 3 w 10"/>
                    <a:gd name="T15" fmla="*/ 9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2 h 10"/>
                    <a:gd name="T32" fmla="*/ 8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0" name="Freeform 133"/>
                <p:cNvSpPr>
                  <a:spLocks/>
                </p:cNvSpPr>
                <p:nvPr/>
              </p:nvSpPr>
              <p:spPr bwMode="auto">
                <a:xfrm>
                  <a:off x="1968" y="2884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2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2 w 10"/>
                    <a:gd name="T13" fmla="*/ 7 h 10"/>
                    <a:gd name="T14" fmla="*/ 3 w 10"/>
                    <a:gd name="T15" fmla="*/ 8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1 h 10"/>
                    <a:gd name="T32" fmla="*/ 9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1" name="Freeform 134"/>
                <p:cNvSpPr>
                  <a:spLocks/>
                </p:cNvSpPr>
                <p:nvPr/>
              </p:nvSpPr>
              <p:spPr bwMode="auto">
                <a:xfrm>
                  <a:off x="1989" y="2885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2" name="Freeform 135"/>
                <p:cNvSpPr>
                  <a:spLocks/>
                </p:cNvSpPr>
                <p:nvPr/>
              </p:nvSpPr>
              <p:spPr bwMode="auto">
                <a:xfrm>
                  <a:off x="2010" y="2885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3" name="Freeform 136"/>
                <p:cNvSpPr>
                  <a:spLocks/>
                </p:cNvSpPr>
                <p:nvPr/>
              </p:nvSpPr>
              <p:spPr bwMode="auto">
                <a:xfrm>
                  <a:off x="2031" y="2887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4" name="Freeform 137"/>
                <p:cNvSpPr>
                  <a:spLocks/>
                </p:cNvSpPr>
                <p:nvPr/>
              </p:nvSpPr>
              <p:spPr bwMode="auto">
                <a:xfrm>
                  <a:off x="2053" y="288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3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3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5" name="Freeform 138"/>
                <p:cNvSpPr>
                  <a:spLocks/>
                </p:cNvSpPr>
                <p:nvPr/>
              </p:nvSpPr>
              <p:spPr bwMode="auto">
                <a:xfrm>
                  <a:off x="2074" y="288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3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3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6" name="Freeform 139"/>
                <p:cNvSpPr>
                  <a:spLocks/>
                </p:cNvSpPr>
                <p:nvPr/>
              </p:nvSpPr>
              <p:spPr bwMode="auto">
                <a:xfrm>
                  <a:off x="2095" y="2891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7" name="Freeform 140"/>
                <p:cNvSpPr>
                  <a:spLocks/>
                </p:cNvSpPr>
                <p:nvPr/>
              </p:nvSpPr>
              <p:spPr bwMode="auto">
                <a:xfrm>
                  <a:off x="2116" y="2891"/>
                  <a:ext cx="11" cy="10"/>
                </a:xfrm>
                <a:custGeom>
                  <a:avLst/>
                  <a:gdLst>
                    <a:gd name="T0" fmla="*/ 8 w 11"/>
                    <a:gd name="T1" fmla="*/ 0 h 10"/>
                    <a:gd name="T2" fmla="*/ 6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8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8" name="Freeform 141"/>
                <p:cNvSpPr>
                  <a:spLocks/>
                </p:cNvSpPr>
                <p:nvPr/>
              </p:nvSpPr>
              <p:spPr bwMode="auto">
                <a:xfrm>
                  <a:off x="2138" y="2892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8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39" name="Freeform 142"/>
                <p:cNvSpPr>
                  <a:spLocks/>
                </p:cNvSpPr>
                <p:nvPr/>
              </p:nvSpPr>
              <p:spPr bwMode="auto">
                <a:xfrm>
                  <a:off x="2159" y="2892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0" name="Freeform 143"/>
                <p:cNvSpPr>
                  <a:spLocks/>
                </p:cNvSpPr>
                <p:nvPr/>
              </p:nvSpPr>
              <p:spPr bwMode="auto">
                <a:xfrm>
                  <a:off x="2180" y="2892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1" name="Freeform 144"/>
                <p:cNvSpPr>
                  <a:spLocks/>
                </p:cNvSpPr>
                <p:nvPr/>
              </p:nvSpPr>
              <p:spPr bwMode="auto">
                <a:xfrm>
                  <a:off x="2201" y="289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2" name="Freeform 145"/>
                <p:cNvSpPr>
                  <a:spLocks/>
                </p:cNvSpPr>
                <p:nvPr/>
              </p:nvSpPr>
              <p:spPr bwMode="auto">
                <a:xfrm>
                  <a:off x="2223" y="289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3" name="Freeform 146"/>
                <p:cNvSpPr>
                  <a:spLocks/>
                </p:cNvSpPr>
                <p:nvPr/>
              </p:nvSpPr>
              <p:spPr bwMode="auto">
                <a:xfrm>
                  <a:off x="2244" y="289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3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4" name="Freeform 147"/>
                <p:cNvSpPr>
                  <a:spLocks/>
                </p:cNvSpPr>
                <p:nvPr/>
              </p:nvSpPr>
              <p:spPr bwMode="auto">
                <a:xfrm>
                  <a:off x="2265" y="289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5" name="Freeform 148"/>
                <p:cNvSpPr>
                  <a:spLocks/>
                </p:cNvSpPr>
                <p:nvPr/>
              </p:nvSpPr>
              <p:spPr bwMode="auto">
                <a:xfrm>
                  <a:off x="2286" y="289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6" name="Freeform 149"/>
                <p:cNvSpPr>
                  <a:spLocks/>
                </p:cNvSpPr>
                <p:nvPr/>
              </p:nvSpPr>
              <p:spPr bwMode="auto">
                <a:xfrm>
                  <a:off x="2308" y="289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7" name="Freeform 150"/>
                <p:cNvSpPr>
                  <a:spLocks/>
                </p:cNvSpPr>
                <p:nvPr/>
              </p:nvSpPr>
              <p:spPr bwMode="auto">
                <a:xfrm>
                  <a:off x="2329" y="289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2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8" name="Freeform 151"/>
                <p:cNvSpPr>
                  <a:spLocks/>
                </p:cNvSpPr>
                <p:nvPr/>
              </p:nvSpPr>
              <p:spPr bwMode="auto">
                <a:xfrm>
                  <a:off x="2350" y="2894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49" name="Freeform 152"/>
                <p:cNvSpPr>
                  <a:spLocks/>
                </p:cNvSpPr>
                <p:nvPr/>
              </p:nvSpPr>
              <p:spPr bwMode="auto">
                <a:xfrm>
                  <a:off x="2371" y="2892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8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0" name="Freeform 153"/>
                <p:cNvSpPr>
                  <a:spLocks/>
                </p:cNvSpPr>
                <p:nvPr/>
              </p:nvSpPr>
              <p:spPr bwMode="auto">
                <a:xfrm>
                  <a:off x="2393" y="289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1 w 10"/>
                    <a:gd name="T5" fmla="*/ 4 h 11"/>
                    <a:gd name="T6" fmla="*/ 0 w 10"/>
                    <a:gd name="T7" fmla="*/ 6 h 11"/>
                    <a:gd name="T8" fmla="*/ 0 w 10"/>
                    <a:gd name="T9" fmla="*/ 8 h 11"/>
                    <a:gd name="T10" fmla="*/ 1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1" name="Freeform 154"/>
                <p:cNvSpPr>
                  <a:spLocks/>
                </p:cNvSpPr>
                <p:nvPr/>
              </p:nvSpPr>
              <p:spPr bwMode="auto">
                <a:xfrm>
                  <a:off x="2414" y="289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2 w 10"/>
                    <a:gd name="T11" fmla="*/ 8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8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2" name="Freeform 155"/>
                <p:cNvSpPr>
                  <a:spLocks/>
                </p:cNvSpPr>
                <p:nvPr/>
              </p:nvSpPr>
              <p:spPr bwMode="auto">
                <a:xfrm>
                  <a:off x="2435" y="2891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1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3" name="Freeform 156"/>
                <p:cNvSpPr>
                  <a:spLocks/>
                </p:cNvSpPr>
                <p:nvPr/>
              </p:nvSpPr>
              <p:spPr bwMode="auto">
                <a:xfrm>
                  <a:off x="2456" y="2891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2 w 11"/>
                    <a:gd name="T11" fmla="*/ 7 h 10"/>
                    <a:gd name="T12" fmla="*/ 4 w 11"/>
                    <a:gd name="T13" fmla="*/ 9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9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11 w 11"/>
                    <a:gd name="T29" fmla="*/ 1 h 10"/>
                    <a:gd name="T30" fmla="*/ 9 w 11"/>
                    <a:gd name="T31" fmla="*/ 0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4" name="Freeform 157"/>
                <p:cNvSpPr>
                  <a:spLocks/>
                </p:cNvSpPr>
                <p:nvPr/>
              </p:nvSpPr>
              <p:spPr bwMode="auto">
                <a:xfrm>
                  <a:off x="2478" y="288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1 w 10"/>
                    <a:gd name="T5" fmla="*/ 3 h 11"/>
                    <a:gd name="T6" fmla="*/ 0 w 10"/>
                    <a:gd name="T7" fmla="*/ 5 h 11"/>
                    <a:gd name="T8" fmla="*/ 0 w 10"/>
                    <a:gd name="T9" fmla="*/ 7 h 11"/>
                    <a:gd name="T10" fmla="*/ 1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3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5" name="Freeform 158"/>
                <p:cNvSpPr>
                  <a:spLocks/>
                </p:cNvSpPr>
                <p:nvPr/>
              </p:nvSpPr>
              <p:spPr bwMode="auto">
                <a:xfrm>
                  <a:off x="2499" y="288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3 h 11"/>
                    <a:gd name="T8" fmla="*/ 0 w 10"/>
                    <a:gd name="T9" fmla="*/ 5 h 11"/>
                    <a:gd name="T10" fmla="*/ 2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3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6" name="Freeform 159"/>
                <p:cNvSpPr>
                  <a:spLocks/>
                </p:cNvSpPr>
                <p:nvPr/>
              </p:nvSpPr>
              <p:spPr bwMode="auto">
                <a:xfrm>
                  <a:off x="2520" y="288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5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7" name="Freeform 160"/>
                <p:cNvSpPr>
                  <a:spLocks/>
                </p:cNvSpPr>
                <p:nvPr/>
              </p:nvSpPr>
              <p:spPr bwMode="auto">
                <a:xfrm>
                  <a:off x="2541" y="2885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8" name="Freeform 161"/>
                <p:cNvSpPr>
                  <a:spLocks/>
                </p:cNvSpPr>
                <p:nvPr/>
              </p:nvSpPr>
              <p:spPr bwMode="auto">
                <a:xfrm>
                  <a:off x="2563" y="288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1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8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59" name="Freeform 162"/>
                <p:cNvSpPr>
                  <a:spLocks/>
                </p:cNvSpPr>
                <p:nvPr/>
              </p:nvSpPr>
              <p:spPr bwMode="auto">
                <a:xfrm>
                  <a:off x="2584" y="288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2 w 10"/>
                    <a:gd name="T11" fmla="*/ 7 h 10"/>
                    <a:gd name="T12" fmla="*/ 3 w 10"/>
                    <a:gd name="T13" fmla="*/ 8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8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1 h 10"/>
                    <a:gd name="T30" fmla="*/ 9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0" name="Freeform 163"/>
                <p:cNvSpPr>
                  <a:spLocks/>
                </p:cNvSpPr>
                <p:nvPr/>
              </p:nvSpPr>
              <p:spPr bwMode="auto">
                <a:xfrm>
                  <a:off x="2605" y="2882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2 w 11"/>
                    <a:gd name="T11" fmla="*/ 7 h 10"/>
                    <a:gd name="T12" fmla="*/ 4 w 11"/>
                    <a:gd name="T13" fmla="*/ 9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9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11 w 11"/>
                    <a:gd name="T29" fmla="*/ 2 h 10"/>
                    <a:gd name="T30" fmla="*/ 9 w 11"/>
                    <a:gd name="T31" fmla="*/ 0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1" name="Freeform 164"/>
                <p:cNvSpPr>
                  <a:spLocks/>
                </p:cNvSpPr>
                <p:nvPr/>
              </p:nvSpPr>
              <p:spPr bwMode="auto">
                <a:xfrm>
                  <a:off x="2626" y="2880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2" name="Freeform 165"/>
                <p:cNvSpPr>
                  <a:spLocks/>
                </p:cNvSpPr>
                <p:nvPr/>
              </p:nvSpPr>
              <p:spPr bwMode="auto">
                <a:xfrm>
                  <a:off x="2647" y="2878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8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3" name="Freeform 166"/>
                <p:cNvSpPr>
                  <a:spLocks/>
                </p:cNvSpPr>
                <p:nvPr/>
              </p:nvSpPr>
              <p:spPr bwMode="auto">
                <a:xfrm>
                  <a:off x="2669" y="2875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1 w 10"/>
                    <a:gd name="T3" fmla="*/ 2 h 10"/>
                    <a:gd name="T4" fmla="*/ 0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0 w 10"/>
                    <a:gd name="T11" fmla="*/ 9 h 10"/>
                    <a:gd name="T12" fmla="*/ 1 w 10"/>
                    <a:gd name="T13" fmla="*/ 10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9 w 10"/>
                    <a:gd name="T29" fmla="*/ 3 h 10"/>
                    <a:gd name="T30" fmla="*/ 7 w 10"/>
                    <a:gd name="T31" fmla="*/ 2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4" name="Freeform 167"/>
                <p:cNvSpPr>
                  <a:spLocks/>
                </p:cNvSpPr>
                <p:nvPr/>
              </p:nvSpPr>
              <p:spPr bwMode="auto">
                <a:xfrm>
                  <a:off x="2690" y="2873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5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5" name="Freeform 168"/>
                <p:cNvSpPr>
                  <a:spLocks/>
                </p:cNvSpPr>
                <p:nvPr/>
              </p:nvSpPr>
              <p:spPr bwMode="auto">
                <a:xfrm>
                  <a:off x="2711" y="2871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6" name="Freeform 169"/>
                <p:cNvSpPr>
                  <a:spLocks/>
                </p:cNvSpPr>
                <p:nvPr/>
              </p:nvSpPr>
              <p:spPr bwMode="auto">
                <a:xfrm>
                  <a:off x="2732" y="2868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0 h 10"/>
                    <a:gd name="T4" fmla="*/ 0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9 h 10"/>
                    <a:gd name="T22" fmla="*/ 9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9 w 11"/>
                    <a:gd name="T29" fmla="*/ 1 h 10"/>
                    <a:gd name="T30" fmla="*/ 8 w 11"/>
                    <a:gd name="T31" fmla="*/ 0 h 10"/>
                    <a:gd name="T32" fmla="*/ 6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7" name="Freeform 170"/>
                <p:cNvSpPr>
                  <a:spLocks/>
                </p:cNvSpPr>
                <p:nvPr/>
              </p:nvSpPr>
              <p:spPr bwMode="auto">
                <a:xfrm>
                  <a:off x="2752" y="2864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2 h 11"/>
                    <a:gd name="T4" fmla="*/ 2 w 11"/>
                    <a:gd name="T5" fmla="*/ 4 h 11"/>
                    <a:gd name="T6" fmla="*/ 0 w 11"/>
                    <a:gd name="T7" fmla="*/ 5 h 11"/>
                    <a:gd name="T8" fmla="*/ 0 w 11"/>
                    <a:gd name="T9" fmla="*/ 7 h 11"/>
                    <a:gd name="T10" fmla="*/ 2 w 11"/>
                    <a:gd name="T11" fmla="*/ 9 h 11"/>
                    <a:gd name="T12" fmla="*/ 3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8" name="Freeform 171"/>
                <p:cNvSpPr>
                  <a:spLocks/>
                </p:cNvSpPr>
                <p:nvPr/>
              </p:nvSpPr>
              <p:spPr bwMode="auto">
                <a:xfrm>
                  <a:off x="2773" y="2861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1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8 h 10"/>
                    <a:gd name="T12" fmla="*/ 4 w 11"/>
                    <a:gd name="T13" fmla="*/ 10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69" name="Freeform 172"/>
                <p:cNvSpPr>
                  <a:spLocks/>
                </p:cNvSpPr>
                <p:nvPr/>
              </p:nvSpPr>
              <p:spPr bwMode="auto">
                <a:xfrm>
                  <a:off x="2794" y="285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2 w 11"/>
                    <a:gd name="T11" fmla="*/ 7 h 11"/>
                    <a:gd name="T12" fmla="*/ 4 w 11"/>
                    <a:gd name="T13" fmla="*/ 9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0" name="Freeform 173"/>
                <p:cNvSpPr>
                  <a:spLocks/>
                </p:cNvSpPr>
                <p:nvPr/>
              </p:nvSpPr>
              <p:spPr bwMode="auto">
                <a:xfrm>
                  <a:off x="2816" y="2852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1 w 10"/>
                    <a:gd name="T3" fmla="*/ 2 h 10"/>
                    <a:gd name="T4" fmla="*/ 0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0 w 10"/>
                    <a:gd name="T11" fmla="*/ 9 h 10"/>
                    <a:gd name="T12" fmla="*/ 1 w 10"/>
                    <a:gd name="T13" fmla="*/ 10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9 w 10"/>
                    <a:gd name="T29" fmla="*/ 3 h 10"/>
                    <a:gd name="T30" fmla="*/ 7 w 10"/>
                    <a:gd name="T31" fmla="*/ 2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1" name="Freeform 174"/>
                <p:cNvSpPr>
                  <a:spLocks/>
                </p:cNvSpPr>
                <p:nvPr/>
              </p:nvSpPr>
              <p:spPr bwMode="auto">
                <a:xfrm>
                  <a:off x="2835" y="2848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2" name="Freeform 175"/>
                <p:cNvSpPr>
                  <a:spLocks/>
                </p:cNvSpPr>
                <p:nvPr/>
              </p:nvSpPr>
              <p:spPr bwMode="auto">
                <a:xfrm>
                  <a:off x="2856" y="2841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5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3" name="Freeform 176"/>
                <p:cNvSpPr>
                  <a:spLocks/>
                </p:cNvSpPr>
                <p:nvPr/>
              </p:nvSpPr>
              <p:spPr bwMode="auto">
                <a:xfrm>
                  <a:off x="2876" y="2834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2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2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4" name="Freeform 177"/>
                <p:cNvSpPr>
                  <a:spLocks/>
                </p:cNvSpPr>
                <p:nvPr/>
              </p:nvSpPr>
              <p:spPr bwMode="auto">
                <a:xfrm>
                  <a:off x="2895" y="2825"/>
                  <a:ext cx="11" cy="11"/>
                </a:xfrm>
                <a:custGeom>
                  <a:avLst/>
                  <a:gdLst>
                    <a:gd name="T0" fmla="*/ 2 w 11"/>
                    <a:gd name="T1" fmla="*/ 0 h 11"/>
                    <a:gd name="T2" fmla="*/ 0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9 h 11"/>
                    <a:gd name="T18" fmla="*/ 7 w 11"/>
                    <a:gd name="T19" fmla="*/ 9 h 11"/>
                    <a:gd name="T20" fmla="*/ 9 w 11"/>
                    <a:gd name="T21" fmla="*/ 7 h 11"/>
                    <a:gd name="T22" fmla="*/ 11 w 11"/>
                    <a:gd name="T23" fmla="*/ 6 h 11"/>
                    <a:gd name="T24" fmla="*/ 11 w 11"/>
                    <a:gd name="T25" fmla="*/ 4 h 11"/>
                    <a:gd name="T26" fmla="*/ 9 w 11"/>
                    <a:gd name="T27" fmla="*/ 2 h 11"/>
                    <a:gd name="T28" fmla="*/ 7 w 11"/>
                    <a:gd name="T29" fmla="*/ 0 h 11"/>
                    <a:gd name="T30" fmla="*/ 6 w 11"/>
                    <a:gd name="T31" fmla="*/ 0 h 11"/>
                    <a:gd name="T32" fmla="*/ 4 w 11"/>
                    <a:gd name="T33" fmla="*/ 0 h 11"/>
                    <a:gd name="T34" fmla="*/ 2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5" name="Freeform 178"/>
                <p:cNvSpPr>
                  <a:spLocks/>
                </p:cNvSpPr>
                <p:nvPr/>
              </p:nvSpPr>
              <p:spPr bwMode="auto">
                <a:xfrm>
                  <a:off x="2908" y="2808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0 w 10"/>
                    <a:gd name="T3" fmla="*/ 8 h 10"/>
                    <a:gd name="T4" fmla="*/ 1 w 10"/>
                    <a:gd name="T5" fmla="*/ 10 h 10"/>
                    <a:gd name="T6" fmla="*/ 3 w 10"/>
                    <a:gd name="T7" fmla="*/ 10 h 10"/>
                    <a:gd name="T8" fmla="*/ 5 w 10"/>
                    <a:gd name="T9" fmla="*/ 10 h 10"/>
                    <a:gd name="T10" fmla="*/ 7 w 10"/>
                    <a:gd name="T11" fmla="*/ 10 h 10"/>
                    <a:gd name="T12" fmla="*/ 9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9 w 10"/>
                    <a:gd name="T21" fmla="*/ 3 h 10"/>
                    <a:gd name="T22" fmla="*/ 7 w 10"/>
                    <a:gd name="T23" fmla="*/ 1 h 10"/>
                    <a:gd name="T24" fmla="*/ 5 w 10"/>
                    <a:gd name="T25" fmla="*/ 0 h 10"/>
                    <a:gd name="T26" fmla="*/ 3 w 10"/>
                    <a:gd name="T27" fmla="*/ 0 h 10"/>
                    <a:gd name="T28" fmla="*/ 1 w 10"/>
                    <a:gd name="T29" fmla="*/ 1 h 10"/>
                    <a:gd name="T30" fmla="*/ 0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6" name="Freeform 179"/>
                <p:cNvSpPr>
                  <a:spLocks/>
                </p:cNvSpPr>
                <p:nvPr/>
              </p:nvSpPr>
              <p:spPr bwMode="auto">
                <a:xfrm>
                  <a:off x="2908" y="2786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7" name="Freeform 180"/>
                <p:cNvSpPr>
                  <a:spLocks/>
                </p:cNvSpPr>
                <p:nvPr/>
              </p:nvSpPr>
              <p:spPr bwMode="auto">
                <a:xfrm>
                  <a:off x="2908" y="2765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8" name="Freeform 181"/>
                <p:cNvSpPr>
                  <a:spLocks/>
                </p:cNvSpPr>
                <p:nvPr/>
              </p:nvSpPr>
              <p:spPr bwMode="auto">
                <a:xfrm>
                  <a:off x="2908" y="2744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2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2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79" name="Freeform 182"/>
                <p:cNvSpPr>
                  <a:spLocks/>
                </p:cNvSpPr>
                <p:nvPr/>
              </p:nvSpPr>
              <p:spPr bwMode="auto">
                <a:xfrm>
                  <a:off x="2908" y="2723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8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0" name="Freeform 183"/>
                <p:cNvSpPr>
                  <a:spLocks/>
                </p:cNvSpPr>
                <p:nvPr/>
              </p:nvSpPr>
              <p:spPr bwMode="auto">
                <a:xfrm>
                  <a:off x="2908" y="2701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1" name="Freeform 184"/>
                <p:cNvSpPr>
                  <a:spLocks/>
                </p:cNvSpPr>
                <p:nvPr/>
              </p:nvSpPr>
              <p:spPr bwMode="auto">
                <a:xfrm>
                  <a:off x="2908" y="2680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2" name="Freeform 185"/>
                <p:cNvSpPr>
                  <a:spLocks/>
                </p:cNvSpPr>
                <p:nvPr/>
              </p:nvSpPr>
              <p:spPr bwMode="auto">
                <a:xfrm>
                  <a:off x="2908" y="2659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2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2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3" name="Freeform 186"/>
                <p:cNvSpPr>
                  <a:spLocks/>
                </p:cNvSpPr>
                <p:nvPr/>
              </p:nvSpPr>
              <p:spPr bwMode="auto">
                <a:xfrm>
                  <a:off x="2908" y="2638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8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4" name="Freeform 187"/>
                <p:cNvSpPr>
                  <a:spLocks/>
                </p:cNvSpPr>
                <p:nvPr/>
              </p:nvSpPr>
              <p:spPr bwMode="auto">
                <a:xfrm>
                  <a:off x="2908" y="2616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5" name="Freeform 188"/>
                <p:cNvSpPr>
                  <a:spLocks/>
                </p:cNvSpPr>
                <p:nvPr/>
              </p:nvSpPr>
              <p:spPr bwMode="auto">
                <a:xfrm>
                  <a:off x="2908" y="2595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6" name="Freeform 189"/>
                <p:cNvSpPr>
                  <a:spLocks/>
                </p:cNvSpPr>
                <p:nvPr/>
              </p:nvSpPr>
              <p:spPr bwMode="auto">
                <a:xfrm>
                  <a:off x="2908" y="2574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3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3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7" name="Freeform 190"/>
                <p:cNvSpPr>
                  <a:spLocks/>
                </p:cNvSpPr>
                <p:nvPr/>
              </p:nvSpPr>
              <p:spPr bwMode="auto">
                <a:xfrm>
                  <a:off x="2908" y="2553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8" name="Freeform 191"/>
                <p:cNvSpPr>
                  <a:spLocks/>
                </p:cNvSpPr>
                <p:nvPr/>
              </p:nvSpPr>
              <p:spPr bwMode="auto">
                <a:xfrm>
                  <a:off x="2908" y="2531"/>
                  <a:ext cx="10" cy="11"/>
                </a:xfrm>
                <a:custGeom>
                  <a:avLst/>
                  <a:gdLst>
                    <a:gd name="T0" fmla="*/ 0 w 10"/>
                    <a:gd name="T1" fmla="*/ 8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8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8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8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89" name="Freeform 192"/>
                <p:cNvSpPr>
                  <a:spLocks/>
                </p:cNvSpPr>
                <p:nvPr/>
              </p:nvSpPr>
              <p:spPr bwMode="auto">
                <a:xfrm>
                  <a:off x="2908" y="2510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0" name="Freeform 193"/>
                <p:cNvSpPr>
                  <a:spLocks/>
                </p:cNvSpPr>
                <p:nvPr/>
              </p:nvSpPr>
              <p:spPr bwMode="auto">
                <a:xfrm>
                  <a:off x="2908" y="2489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1" name="Freeform 194"/>
                <p:cNvSpPr>
                  <a:spLocks/>
                </p:cNvSpPr>
                <p:nvPr/>
              </p:nvSpPr>
              <p:spPr bwMode="auto">
                <a:xfrm>
                  <a:off x="2908" y="2468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2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2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2" name="Freeform 195"/>
                <p:cNvSpPr>
                  <a:spLocks/>
                </p:cNvSpPr>
                <p:nvPr/>
              </p:nvSpPr>
              <p:spPr bwMode="auto">
                <a:xfrm>
                  <a:off x="2908" y="2447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8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3" name="Freeform 196"/>
                <p:cNvSpPr>
                  <a:spLocks/>
                </p:cNvSpPr>
                <p:nvPr/>
              </p:nvSpPr>
              <p:spPr bwMode="auto">
                <a:xfrm>
                  <a:off x="2906" y="2427"/>
                  <a:ext cx="11" cy="11"/>
                </a:xfrm>
                <a:custGeom>
                  <a:avLst/>
                  <a:gdLst>
                    <a:gd name="T0" fmla="*/ 0 w 11"/>
                    <a:gd name="T1" fmla="*/ 5 h 11"/>
                    <a:gd name="T2" fmla="*/ 0 w 11"/>
                    <a:gd name="T3" fmla="*/ 7 h 11"/>
                    <a:gd name="T4" fmla="*/ 2 w 11"/>
                    <a:gd name="T5" fmla="*/ 9 h 11"/>
                    <a:gd name="T6" fmla="*/ 3 w 11"/>
                    <a:gd name="T7" fmla="*/ 11 h 11"/>
                    <a:gd name="T8" fmla="*/ 5 w 11"/>
                    <a:gd name="T9" fmla="*/ 11 h 11"/>
                    <a:gd name="T10" fmla="*/ 7 w 11"/>
                    <a:gd name="T11" fmla="*/ 9 h 11"/>
                    <a:gd name="T12" fmla="*/ 9 w 11"/>
                    <a:gd name="T13" fmla="*/ 7 h 11"/>
                    <a:gd name="T14" fmla="*/ 11 w 11"/>
                    <a:gd name="T15" fmla="*/ 5 h 11"/>
                    <a:gd name="T16" fmla="*/ 11 w 11"/>
                    <a:gd name="T17" fmla="*/ 4 h 11"/>
                    <a:gd name="T18" fmla="*/ 11 w 11"/>
                    <a:gd name="T19" fmla="*/ 4 h 11"/>
                    <a:gd name="T20" fmla="*/ 9 w 11"/>
                    <a:gd name="T21" fmla="*/ 2 h 11"/>
                    <a:gd name="T22" fmla="*/ 7 w 11"/>
                    <a:gd name="T23" fmla="*/ 0 h 11"/>
                    <a:gd name="T24" fmla="*/ 5 w 11"/>
                    <a:gd name="T25" fmla="*/ 0 h 11"/>
                    <a:gd name="T26" fmla="*/ 3 w 11"/>
                    <a:gd name="T27" fmla="*/ 0 h 11"/>
                    <a:gd name="T28" fmla="*/ 2 w 11"/>
                    <a:gd name="T29" fmla="*/ 0 h 11"/>
                    <a:gd name="T30" fmla="*/ 0 w 11"/>
                    <a:gd name="T31" fmla="*/ 2 h 11"/>
                    <a:gd name="T32" fmla="*/ 0 w 11"/>
                    <a:gd name="T33" fmla="*/ 4 h 11"/>
                    <a:gd name="T34" fmla="*/ 0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0" y="5"/>
                      </a:move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4" name="Freeform 197"/>
                <p:cNvSpPr>
                  <a:spLocks/>
                </p:cNvSpPr>
                <p:nvPr/>
              </p:nvSpPr>
              <p:spPr bwMode="auto">
                <a:xfrm>
                  <a:off x="2890" y="2413"/>
                  <a:ext cx="11" cy="10"/>
                </a:xfrm>
                <a:custGeom>
                  <a:avLst/>
                  <a:gdLst>
                    <a:gd name="T0" fmla="*/ 2 w 11"/>
                    <a:gd name="T1" fmla="*/ 9 h 10"/>
                    <a:gd name="T2" fmla="*/ 4 w 11"/>
                    <a:gd name="T3" fmla="*/ 10 h 10"/>
                    <a:gd name="T4" fmla="*/ 5 w 11"/>
                    <a:gd name="T5" fmla="*/ 10 h 10"/>
                    <a:gd name="T6" fmla="*/ 7 w 11"/>
                    <a:gd name="T7" fmla="*/ 9 h 10"/>
                    <a:gd name="T8" fmla="*/ 9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2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0 h 10"/>
                    <a:gd name="T24" fmla="*/ 2 w 11"/>
                    <a:gd name="T25" fmla="*/ 0 h 10"/>
                    <a:gd name="T26" fmla="*/ 0 w 11"/>
                    <a:gd name="T27" fmla="*/ 2 h 10"/>
                    <a:gd name="T28" fmla="*/ 0 w 11"/>
                    <a:gd name="T29" fmla="*/ 3 h 10"/>
                    <a:gd name="T30" fmla="*/ 0 w 11"/>
                    <a:gd name="T31" fmla="*/ 5 h 10"/>
                    <a:gd name="T32" fmla="*/ 0 w 11"/>
                    <a:gd name="T33" fmla="*/ 7 h 10"/>
                    <a:gd name="T34" fmla="*/ 2 w 11"/>
                    <a:gd name="T35" fmla="*/ 9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2" y="9"/>
                      </a:move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5" name="Freeform 198"/>
                <p:cNvSpPr>
                  <a:spLocks/>
                </p:cNvSpPr>
                <p:nvPr/>
              </p:nvSpPr>
              <p:spPr bwMode="auto">
                <a:xfrm>
                  <a:off x="2871" y="2404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6" name="Freeform 199"/>
                <p:cNvSpPr>
                  <a:spLocks/>
                </p:cNvSpPr>
                <p:nvPr/>
              </p:nvSpPr>
              <p:spPr bwMode="auto">
                <a:xfrm>
                  <a:off x="2851" y="2397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3 h 11"/>
                    <a:gd name="T14" fmla="*/ 7 w 11"/>
                    <a:gd name="T15" fmla="*/ 2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3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7" name="Freeform 200"/>
                <p:cNvSpPr>
                  <a:spLocks/>
                </p:cNvSpPr>
                <p:nvPr/>
              </p:nvSpPr>
              <p:spPr bwMode="auto">
                <a:xfrm>
                  <a:off x="2830" y="2392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9 w 10"/>
                    <a:gd name="T7" fmla="*/ 8 h 10"/>
                    <a:gd name="T8" fmla="*/ 10 w 10"/>
                    <a:gd name="T9" fmla="*/ 7 h 10"/>
                    <a:gd name="T10" fmla="*/ 10 w 10"/>
                    <a:gd name="T11" fmla="*/ 5 h 10"/>
                    <a:gd name="T12" fmla="*/ 9 w 10"/>
                    <a:gd name="T13" fmla="*/ 3 h 10"/>
                    <a:gd name="T14" fmla="*/ 7 w 10"/>
                    <a:gd name="T15" fmla="*/ 1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8 h 10"/>
                    <a:gd name="T32" fmla="*/ 2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8" name="Freeform 201"/>
                <p:cNvSpPr>
                  <a:spLocks/>
                </p:cNvSpPr>
                <p:nvPr/>
              </p:nvSpPr>
              <p:spPr bwMode="auto">
                <a:xfrm>
                  <a:off x="2809" y="2386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99" name="Freeform 202"/>
                <p:cNvSpPr>
                  <a:spLocks/>
                </p:cNvSpPr>
                <p:nvPr/>
              </p:nvSpPr>
              <p:spPr bwMode="auto">
                <a:xfrm>
                  <a:off x="2787" y="2383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10 h 10"/>
                    <a:gd name="T6" fmla="*/ 11 w 11"/>
                    <a:gd name="T7" fmla="*/ 9 h 10"/>
                    <a:gd name="T8" fmla="*/ 11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2 h 10"/>
                    <a:gd name="T16" fmla="*/ 7 w 11"/>
                    <a:gd name="T17" fmla="*/ 0 h 10"/>
                    <a:gd name="T18" fmla="*/ 7 w 11"/>
                    <a:gd name="T19" fmla="*/ 0 h 10"/>
                    <a:gd name="T20" fmla="*/ 6 w 11"/>
                    <a:gd name="T21" fmla="*/ 0 h 10"/>
                    <a:gd name="T22" fmla="*/ 4 w 11"/>
                    <a:gd name="T23" fmla="*/ 2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0" name="Freeform 203"/>
                <p:cNvSpPr>
                  <a:spLocks/>
                </p:cNvSpPr>
                <p:nvPr/>
              </p:nvSpPr>
              <p:spPr bwMode="auto">
                <a:xfrm>
                  <a:off x="2768" y="237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1" name="Freeform 204"/>
                <p:cNvSpPr>
                  <a:spLocks/>
                </p:cNvSpPr>
                <p:nvPr/>
              </p:nvSpPr>
              <p:spPr bwMode="auto">
                <a:xfrm>
                  <a:off x="2747" y="2376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8 w 10"/>
                    <a:gd name="T7" fmla="*/ 9 h 10"/>
                    <a:gd name="T8" fmla="*/ 10 w 10"/>
                    <a:gd name="T9" fmla="*/ 7 h 10"/>
                    <a:gd name="T10" fmla="*/ 10 w 10"/>
                    <a:gd name="T11" fmla="*/ 5 h 10"/>
                    <a:gd name="T12" fmla="*/ 8 w 10"/>
                    <a:gd name="T13" fmla="*/ 3 h 10"/>
                    <a:gd name="T14" fmla="*/ 7 w 10"/>
                    <a:gd name="T15" fmla="*/ 1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9 h 10"/>
                    <a:gd name="T32" fmla="*/ 1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2" name="Freeform 205"/>
                <p:cNvSpPr>
                  <a:spLocks/>
                </p:cNvSpPr>
                <p:nvPr/>
              </p:nvSpPr>
              <p:spPr bwMode="auto">
                <a:xfrm>
                  <a:off x="2725" y="2372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4 h 11"/>
                    <a:gd name="T14" fmla="*/ 7 w 11"/>
                    <a:gd name="T15" fmla="*/ 2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3" name="Freeform 206"/>
                <p:cNvSpPr>
                  <a:spLocks/>
                </p:cNvSpPr>
                <p:nvPr/>
              </p:nvSpPr>
              <p:spPr bwMode="auto">
                <a:xfrm>
                  <a:off x="2704" y="2370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7 h 11"/>
                    <a:gd name="T32" fmla="*/ 4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4" name="Freeform 207"/>
                <p:cNvSpPr>
                  <a:spLocks/>
                </p:cNvSpPr>
                <p:nvPr/>
              </p:nvSpPr>
              <p:spPr bwMode="auto">
                <a:xfrm>
                  <a:off x="2683" y="2367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10 h 10"/>
                    <a:gd name="T6" fmla="*/ 11 w 11"/>
                    <a:gd name="T7" fmla="*/ 9 h 10"/>
                    <a:gd name="T8" fmla="*/ 11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2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3 w 11"/>
                    <a:gd name="T23" fmla="*/ 2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3 w 11"/>
                    <a:gd name="T33" fmla="*/ 10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5" name="Freeform 208"/>
                <p:cNvSpPr>
                  <a:spLocks/>
                </p:cNvSpPr>
                <p:nvPr/>
              </p:nvSpPr>
              <p:spPr bwMode="auto">
                <a:xfrm>
                  <a:off x="2662" y="2365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6" name="Freeform 209"/>
                <p:cNvSpPr>
                  <a:spLocks/>
                </p:cNvSpPr>
                <p:nvPr/>
              </p:nvSpPr>
              <p:spPr bwMode="auto">
                <a:xfrm>
                  <a:off x="2640" y="2363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7 h 11"/>
                    <a:gd name="T32" fmla="*/ 4 w 11"/>
                    <a:gd name="T33" fmla="*/ 9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7" name="Freeform 210"/>
                <p:cNvSpPr>
                  <a:spLocks/>
                </p:cNvSpPr>
                <p:nvPr/>
              </p:nvSpPr>
              <p:spPr bwMode="auto">
                <a:xfrm>
                  <a:off x="2619" y="2362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1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0 h 10"/>
                    <a:gd name="T24" fmla="*/ 2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8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8" name="Freeform 211"/>
                <p:cNvSpPr>
                  <a:spLocks/>
                </p:cNvSpPr>
                <p:nvPr/>
              </p:nvSpPr>
              <p:spPr bwMode="auto">
                <a:xfrm>
                  <a:off x="2598" y="2360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2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3 w 11"/>
                    <a:gd name="T23" fmla="*/ 0 h 10"/>
                    <a:gd name="T24" fmla="*/ 2 w 11"/>
                    <a:gd name="T25" fmla="*/ 2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3 w 11"/>
                    <a:gd name="T33" fmla="*/ 9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09" name="Freeform 212"/>
                <p:cNvSpPr>
                  <a:spLocks/>
                </p:cNvSpPr>
                <p:nvPr/>
              </p:nvSpPr>
              <p:spPr bwMode="auto">
                <a:xfrm>
                  <a:off x="2577" y="2358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9 h 11"/>
                    <a:gd name="T6" fmla="*/ 10 w 10"/>
                    <a:gd name="T7" fmla="*/ 7 h 11"/>
                    <a:gd name="T8" fmla="*/ 10 w 10"/>
                    <a:gd name="T9" fmla="*/ 5 h 11"/>
                    <a:gd name="T10" fmla="*/ 10 w 10"/>
                    <a:gd name="T11" fmla="*/ 4 h 11"/>
                    <a:gd name="T12" fmla="*/ 10 w 10"/>
                    <a:gd name="T13" fmla="*/ 2 h 11"/>
                    <a:gd name="T14" fmla="*/ 9 w 10"/>
                    <a:gd name="T15" fmla="*/ 0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0 h 11"/>
                    <a:gd name="T24" fmla="*/ 1 w 10"/>
                    <a:gd name="T25" fmla="*/ 2 h 11"/>
                    <a:gd name="T26" fmla="*/ 0 w 10"/>
                    <a:gd name="T27" fmla="*/ 4 h 11"/>
                    <a:gd name="T28" fmla="*/ 0 w 10"/>
                    <a:gd name="T29" fmla="*/ 5 h 11"/>
                    <a:gd name="T30" fmla="*/ 1 w 10"/>
                    <a:gd name="T31" fmla="*/ 7 h 11"/>
                    <a:gd name="T32" fmla="*/ 3 w 10"/>
                    <a:gd name="T33" fmla="*/ 9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0" name="Freeform 213"/>
                <p:cNvSpPr>
                  <a:spLocks/>
                </p:cNvSpPr>
                <p:nvPr/>
              </p:nvSpPr>
              <p:spPr bwMode="auto">
                <a:xfrm>
                  <a:off x="2555" y="2356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8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7 h 11"/>
                    <a:gd name="T10" fmla="*/ 11 w 11"/>
                    <a:gd name="T11" fmla="*/ 6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8 w 11"/>
                    <a:gd name="T17" fmla="*/ 0 h 11"/>
                    <a:gd name="T18" fmla="*/ 8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6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1" name="Freeform 214"/>
                <p:cNvSpPr>
                  <a:spLocks/>
                </p:cNvSpPr>
                <p:nvPr/>
              </p:nvSpPr>
              <p:spPr bwMode="auto">
                <a:xfrm>
                  <a:off x="2534" y="2354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8 h 11"/>
                    <a:gd name="T10" fmla="*/ 11 w 11"/>
                    <a:gd name="T11" fmla="*/ 6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6 h 11"/>
                    <a:gd name="T28" fmla="*/ 0 w 11"/>
                    <a:gd name="T29" fmla="*/ 8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2" name="Freeform 215"/>
                <p:cNvSpPr>
                  <a:spLocks/>
                </p:cNvSpPr>
                <p:nvPr/>
              </p:nvSpPr>
              <p:spPr bwMode="auto">
                <a:xfrm>
                  <a:off x="2513" y="2354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8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3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8 h 11"/>
                    <a:gd name="T32" fmla="*/ 3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3" name="Freeform 216"/>
                <p:cNvSpPr>
                  <a:spLocks/>
                </p:cNvSpPr>
                <p:nvPr/>
              </p:nvSpPr>
              <p:spPr bwMode="auto">
                <a:xfrm>
                  <a:off x="2492" y="2353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9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10 w 10"/>
                    <a:gd name="T13" fmla="*/ 1 h 10"/>
                    <a:gd name="T14" fmla="*/ 9 w 10"/>
                    <a:gd name="T15" fmla="*/ 0 h 10"/>
                    <a:gd name="T16" fmla="*/ 7 w 10"/>
                    <a:gd name="T17" fmla="*/ 0 h 10"/>
                    <a:gd name="T18" fmla="*/ 7 w 10"/>
                    <a:gd name="T19" fmla="*/ 0 h 10"/>
                    <a:gd name="T20" fmla="*/ 5 w 10"/>
                    <a:gd name="T21" fmla="*/ 0 h 10"/>
                    <a:gd name="T22" fmla="*/ 3 w 10"/>
                    <a:gd name="T23" fmla="*/ 0 h 10"/>
                    <a:gd name="T24" fmla="*/ 1 w 10"/>
                    <a:gd name="T25" fmla="*/ 1 h 10"/>
                    <a:gd name="T26" fmla="*/ 0 w 10"/>
                    <a:gd name="T27" fmla="*/ 3 h 10"/>
                    <a:gd name="T28" fmla="*/ 0 w 10"/>
                    <a:gd name="T29" fmla="*/ 5 h 10"/>
                    <a:gd name="T30" fmla="*/ 1 w 10"/>
                    <a:gd name="T31" fmla="*/ 7 h 10"/>
                    <a:gd name="T32" fmla="*/ 3 w 10"/>
                    <a:gd name="T33" fmla="*/ 9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4" name="Freeform 217"/>
                <p:cNvSpPr>
                  <a:spLocks/>
                </p:cNvSpPr>
                <p:nvPr/>
              </p:nvSpPr>
              <p:spPr bwMode="auto">
                <a:xfrm>
                  <a:off x="2472" y="2351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3 h 11"/>
                    <a:gd name="T14" fmla="*/ 7 w 11"/>
                    <a:gd name="T15" fmla="*/ 2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3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5" name="Freeform 218"/>
                <p:cNvSpPr>
                  <a:spLocks/>
                </p:cNvSpPr>
                <p:nvPr/>
              </p:nvSpPr>
              <p:spPr bwMode="auto">
                <a:xfrm>
                  <a:off x="2451" y="2351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3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3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6" name="Freeform 219"/>
                <p:cNvSpPr>
                  <a:spLocks/>
                </p:cNvSpPr>
                <p:nvPr/>
              </p:nvSpPr>
              <p:spPr bwMode="auto">
                <a:xfrm>
                  <a:off x="2430" y="234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7" name="Freeform 220"/>
                <p:cNvSpPr>
                  <a:spLocks/>
                </p:cNvSpPr>
                <p:nvPr/>
              </p:nvSpPr>
              <p:spPr bwMode="auto">
                <a:xfrm>
                  <a:off x="2409" y="234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8" name="Freeform 221"/>
                <p:cNvSpPr>
                  <a:spLocks/>
                </p:cNvSpPr>
                <p:nvPr/>
              </p:nvSpPr>
              <p:spPr bwMode="auto">
                <a:xfrm>
                  <a:off x="2387" y="2349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19" name="Freeform 222"/>
                <p:cNvSpPr>
                  <a:spLocks/>
                </p:cNvSpPr>
                <p:nvPr/>
              </p:nvSpPr>
              <p:spPr bwMode="auto">
                <a:xfrm>
                  <a:off x="2366" y="2349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0" name="Freeform 223"/>
                <p:cNvSpPr>
                  <a:spLocks/>
                </p:cNvSpPr>
                <p:nvPr/>
              </p:nvSpPr>
              <p:spPr bwMode="auto">
                <a:xfrm>
                  <a:off x="2345" y="2347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1" name="Freeform 224"/>
                <p:cNvSpPr>
                  <a:spLocks/>
                </p:cNvSpPr>
                <p:nvPr/>
              </p:nvSpPr>
              <p:spPr bwMode="auto">
                <a:xfrm>
                  <a:off x="2324" y="2347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8 w 10"/>
                    <a:gd name="T11" fmla="*/ 4 h 11"/>
                    <a:gd name="T12" fmla="*/ 7 w 10"/>
                    <a:gd name="T13" fmla="*/ 2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1 w 10"/>
                    <a:gd name="T21" fmla="*/ 2 h 11"/>
                    <a:gd name="T22" fmla="*/ 0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0 w 10"/>
                    <a:gd name="T29" fmla="*/ 9 h 11"/>
                    <a:gd name="T30" fmla="*/ 1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2" name="Freeform 225"/>
                <p:cNvSpPr>
                  <a:spLocks/>
                </p:cNvSpPr>
                <p:nvPr/>
              </p:nvSpPr>
              <p:spPr bwMode="auto">
                <a:xfrm>
                  <a:off x="2302" y="2347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6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3" name="Freeform 226"/>
                <p:cNvSpPr>
                  <a:spLocks/>
                </p:cNvSpPr>
                <p:nvPr/>
              </p:nvSpPr>
              <p:spPr bwMode="auto">
                <a:xfrm>
                  <a:off x="2281" y="2347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4" name="Freeform 227"/>
                <p:cNvSpPr>
                  <a:spLocks/>
                </p:cNvSpPr>
                <p:nvPr/>
              </p:nvSpPr>
              <p:spPr bwMode="auto">
                <a:xfrm>
                  <a:off x="1647" y="2432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9 w 11"/>
                    <a:gd name="T5" fmla="*/ 4 h 11"/>
                    <a:gd name="T6" fmla="*/ 7 w 11"/>
                    <a:gd name="T7" fmla="*/ 2 h 11"/>
                    <a:gd name="T8" fmla="*/ 6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6 w 11"/>
                    <a:gd name="T29" fmla="*/ 11 h 11"/>
                    <a:gd name="T30" fmla="*/ 7 w 11"/>
                    <a:gd name="T31" fmla="*/ 9 h 11"/>
                    <a:gd name="T32" fmla="*/ 9 w 11"/>
                    <a:gd name="T33" fmla="*/ 7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5" name="Freeform 228"/>
                <p:cNvSpPr>
                  <a:spLocks/>
                </p:cNvSpPr>
                <p:nvPr/>
              </p:nvSpPr>
              <p:spPr bwMode="auto">
                <a:xfrm>
                  <a:off x="1660" y="2448"/>
                  <a:ext cx="10" cy="11"/>
                </a:xfrm>
                <a:custGeom>
                  <a:avLst/>
                  <a:gdLst>
                    <a:gd name="T0" fmla="*/ 7 w 10"/>
                    <a:gd name="T1" fmla="*/ 2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0 w 10"/>
                    <a:gd name="T15" fmla="*/ 9 h 11"/>
                    <a:gd name="T16" fmla="*/ 2 w 10"/>
                    <a:gd name="T17" fmla="*/ 11 h 11"/>
                    <a:gd name="T18" fmla="*/ 2 w 10"/>
                    <a:gd name="T19" fmla="*/ 11 h 11"/>
                    <a:gd name="T20" fmla="*/ 3 w 10"/>
                    <a:gd name="T21" fmla="*/ 11 h 11"/>
                    <a:gd name="T22" fmla="*/ 5 w 10"/>
                    <a:gd name="T23" fmla="*/ 11 h 11"/>
                    <a:gd name="T24" fmla="*/ 7 w 10"/>
                    <a:gd name="T25" fmla="*/ 11 h 11"/>
                    <a:gd name="T26" fmla="*/ 9 w 10"/>
                    <a:gd name="T27" fmla="*/ 9 h 11"/>
                    <a:gd name="T28" fmla="*/ 10 w 10"/>
                    <a:gd name="T29" fmla="*/ 7 h 11"/>
                    <a:gd name="T30" fmla="*/ 10 w 10"/>
                    <a:gd name="T31" fmla="*/ 6 h 11"/>
                    <a:gd name="T32" fmla="*/ 9 w 10"/>
                    <a:gd name="T33" fmla="*/ 4 h 11"/>
                    <a:gd name="T34" fmla="*/ 7 w 10"/>
                    <a:gd name="T35" fmla="*/ 2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2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6" name="Freeform 229"/>
                <p:cNvSpPr>
                  <a:spLocks/>
                </p:cNvSpPr>
                <p:nvPr/>
              </p:nvSpPr>
              <p:spPr bwMode="auto">
                <a:xfrm>
                  <a:off x="1677" y="2459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3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3 h 11"/>
                    <a:gd name="T32" fmla="*/ 9 w 11"/>
                    <a:gd name="T33" fmla="*/ 2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7" name="Freeform 230"/>
                <p:cNvSpPr>
                  <a:spLocks/>
                </p:cNvSpPr>
                <p:nvPr/>
              </p:nvSpPr>
              <p:spPr bwMode="auto">
                <a:xfrm>
                  <a:off x="1699" y="2466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8" name="Freeform 231"/>
                <p:cNvSpPr>
                  <a:spLocks/>
                </p:cNvSpPr>
                <p:nvPr/>
              </p:nvSpPr>
              <p:spPr bwMode="auto">
                <a:xfrm>
                  <a:off x="1718" y="2473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29" name="Freeform 232"/>
                <p:cNvSpPr>
                  <a:spLocks/>
                </p:cNvSpPr>
                <p:nvPr/>
              </p:nvSpPr>
              <p:spPr bwMode="auto">
                <a:xfrm>
                  <a:off x="1739" y="2477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8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0" name="Freeform 233"/>
                <p:cNvSpPr>
                  <a:spLocks/>
                </p:cNvSpPr>
                <p:nvPr/>
              </p:nvSpPr>
              <p:spPr bwMode="auto">
                <a:xfrm>
                  <a:off x="1761" y="248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3 h 11"/>
                    <a:gd name="T10" fmla="*/ 0 w 10"/>
                    <a:gd name="T11" fmla="*/ 5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3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1" name="Freeform 234"/>
                <p:cNvSpPr>
                  <a:spLocks/>
                </p:cNvSpPr>
                <p:nvPr/>
              </p:nvSpPr>
              <p:spPr bwMode="auto">
                <a:xfrm>
                  <a:off x="1780" y="2485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2" name="Freeform 235"/>
                <p:cNvSpPr>
                  <a:spLocks/>
                </p:cNvSpPr>
                <p:nvPr/>
              </p:nvSpPr>
              <p:spPr bwMode="auto">
                <a:xfrm>
                  <a:off x="1801" y="248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3" name="Freeform 236"/>
                <p:cNvSpPr>
                  <a:spLocks/>
                </p:cNvSpPr>
                <p:nvPr/>
              </p:nvSpPr>
              <p:spPr bwMode="auto">
                <a:xfrm>
                  <a:off x="1823" y="2493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1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1 w 10"/>
                    <a:gd name="T13" fmla="*/ 7 h 10"/>
                    <a:gd name="T14" fmla="*/ 3 w 10"/>
                    <a:gd name="T15" fmla="*/ 8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1 h 10"/>
                    <a:gd name="T32" fmla="*/ 8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4" name="Freeform 237"/>
                <p:cNvSpPr>
                  <a:spLocks/>
                </p:cNvSpPr>
                <p:nvPr/>
              </p:nvSpPr>
              <p:spPr bwMode="auto">
                <a:xfrm>
                  <a:off x="1844" y="2494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0 w 10"/>
                    <a:gd name="T13" fmla="*/ 9 h 11"/>
                    <a:gd name="T14" fmla="*/ 2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5" name="Freeform 238"/>
                <p:cNvSpPr>
                  <a:spLocks/>
                </p:cNvSpPr>
                <p:nvPr/>
              </p:nvSpPr>
              <p:spPr bwMode="auto">
                <a:xfrm>
                  <a:off x="1865" y="2498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9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6" name="Freeform 239"/>
                <p:cNvSpPr>
                  <a:spLocks/>
                </p:cNvSpPr>
                <p:nvPr/>
              </p:nvSpPr>
              <p:spPr bwMode="auto">
                <a:xfrm>
                  <a:off x="1886" y="2500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8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7" name="Freeform 240"/>
                <p:cNvSpPr>
                  <a:spLocks/>
                </p:cNvSpPr>
                <p:nvPr/>
              </p:nvSpPr>
              <p:spPr bwMode="auto">
                <a:xfrm>
                  <a:off x="1908" y="2503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8" name="Freeform 241"/>
                <p:cNvSpPr>
                  <a:spLocks/>
                </p:cNvSpPr>
                <p:nvPr/>
              </p:nvSpPr>
              <p:spPr bwMode="auto">
                <a:xfrm>
                  <a:off x="1929" y="250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0 h 11"/>
                    <a:gd name="T6" fmla="*/ 0 w 10"/>
                    <a:gd name="T7" fmla="*/ 2 h 11"/>
                    <a:gd name="T8" fmla="*/ 0 w 10"/>
                    <a:gd name="T9" fmla="*/ 3 h 11"/>
                    <a:gd name="T10" fmla="*/ 0 w 10"/>
                    <a:gd name="T11" fmla="*/ 5 h 11"/>
                    <a:gd name="T12" fmla="*/ 0 w 10"/>
                    <a:gd name="T13" fmla="*/ 7 h 11"/>
                    <a:gd name="T14" fmla="*/ 2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3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39" name="Freeform 242"/>
                <p:cNvSpPr>
                  <a:spLocks/>
                </p:cNvSpPr>
                <p:nvPr/>
              </p:nvSpPr>
              <p:spPr bwMode="auto">
                <a:xfrm>
                  <a:off x="1950" y="2507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9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0" name="Freeform 243"/>
                <p:cNvSpPr>
                  <a:spLocks/>
                </p:cNvSpPr>
                <p:nvPr/>
              </p:nvSpPr>
              <p:spPr bwMode="auto">
                <a:xfrm>
                  <a:off x="1971" y="2508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8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1" name="Freeform 244"/>
                <p:cNvSpPr>
                  <a:spLocks/>
                </p:cNvSpPr>
                <p:nvPr/>
              </p:nvSpPr>
              <p:spPr bwMode="auto">
                <a:xfrm>
                  <a:off x="1993" y="2510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2" name="Freeform 245"/>
                <p:cNvSpPr>
                  <a:spLocks/>
                </p:cNvSpPr>
                <p:nvPr/>
              </p:nvSpPr>
              <p:spPr bwMode="auto">
                <a:xfrm>
                  <a:off x="2012" y="2510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3" name="Freeform 246"/>
                <p:cNvSpPr>
                  <a:spLocks/>
                </p:cNvSpPr>
                <p:nvPr/>
              </p:nvSpPr>
              <p:spPr bwMode="auto">
                <a:xfrm>
                  <a:off x="2033" y="2512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4" name="Freeform 247"/>
                <p:cNvSpPr>
                  <a:spLocks/>
                </p:cNvSpPr>
                <p:nvPr/>
              </p:nvSpPr>
              <p:spPr bwMode="auto">
                <a:xfrm>
                  <a:off x="2054" y="2514"/>
                  <a:ext cx="11" cy="10"/>
                </a:xfrm>
                <a:custGeom>
                  <a:avLst/>
                  <a:gdLst>
                    <a:gd name="T0" fmla="*/ 8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2 h 10"/>
                    <a:gd name="T32" fmla="*/ 9 w 11"/>
                    <a:gd name="T33" fmla="*/ 0 h 10"/>
                    <a:gd name="T34" fmla="*/ 8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5" name="Freeform 248"/>
                <p:cNvSpPr>
                  <a:spLocks/>
                </p:cNvSpPr>
                <p:nvPr/>
              </p:nvSpPr>
              <p:spPr bwMode="auto">
                <a:xfrm>
                  <a:off x="2076" y="2514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2 h 10"/>
                    <a:gd name="T6" fmla="*/ 1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1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10 h 10"/>
                    <a:gd name="T24" fmla="*/ 10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10 w 10"/>
                    <a:gd name="T31" fmla="*/ 3 h 10"/>
                    <a:gd name="T32" fmla="*/ 9 w 10"/>
                    <a:gd name="T33" fmla="*/ 2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6" name="Freeform 249"/>
                <p:cNvSpPr>
                  <a:spLocks/>
                </p:cNvSpPr>
                <p:nvPr/>
              </p:nvSpPr>
              <p:spPr bwMode="auto">
                <a:xfrm>
                  <a:off x="2097" y="251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8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7" name="Freeform 250"/>
                <p:cNvSpPr>
                  <a:spLocks/>
                </p:cNvSpPr>
                <p:nvPr/>
              </p:nvSpPr>
              <p:spPr bwMode="auto">
                <a:xfrm>
                  <a:off x="2118" y="251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8" name="Freeform 251"/>
                <p:cNvSpPr>
                  <a:spLocks/>
                </p:cNvSpPr>
                <p:nvPr/>
              </p:nvSpPr>
              <p:spPr bwMode="auto">
                <a:xfrm>
                  <a:off x="2139" y="2517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49" name="Freeform 252"/>
                <p:cNvSpPr>
                  <a:spLocks/>
                </p:cNvSpPr>
                <p:nvPr/>
              </p:nvSpPr>
              <p:spPr bwMode="auto">
                <a:xfrm>
                  <a:off x="2161" y="2517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2 h 11"/>
                    <a:gd name="T6" fmla="*/ 1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11 h 11"/>
                    <a:gd name="T24" fmla="*/ 10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10 w 10"/>
                    <a:gd name="T31" fmla="*/ 4 h 11"/>
                    <a:gd name="T32" fmla="*/ 9 w 10"/>
                    <a:gd name="T33" fmla="*/ 2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0" name="Freeform 253"/>
                <p:cNvSpPr>
                  <a:spLocks/>
                </p:cNvSpPr>
                <p:nvPr/>
              </p:nvSpPr>
              <p:spPr bwMode="auto">
                <a:xfrm>
                  <a:off x="2182" y="2517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1" name="Freeform 254"/>
                <p:cNvSpPr>
                  <a:spLocks/>
                </p:cNvSpPr>
                <p:nvPr/>
              </p:nvSpPr>
              <p:spPr bwMode="auto">
                <a:xfrm>
                  <a:off x="2203" y="251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2" name="Freeform 255"/>
                <p:cNvSpPr>
                  <a:spLocks/>
                </p:cNvSpPr>
                <p:nvPr/>
              </p:nvSpPr>
              <p:spPr bwMode="auto">
                <a:xfrm>
                  <a:off x="2224" y="2519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3" name="Freeform 256"/>
                <p:cNvSpPr>
                  <a:spLocks/>
                </p:cNvSpPr>
                <p:nvPr/>
              </p:nvSpPr>
              <p:spPr bwMode="auto">
                <a:xfrm>
                  <a:off x="2246" y="251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4" name="Freeform 257"/>
                <p:cNvSpPr>
                  <a:spLocks/>
                </p:cNvSpPr>
                <p:nvPr/>
              </p:nvSpPr>
              <p:spPr bwMode="auto">
                <a:xfrm>
                  <a:off x="2267" y="251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3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5" name="Freeform 258"/>
                <p:cNvSpPr>
                  <a:spLocks/>
                </p:cNvSpPr>
                <p:nvPr/>
              </p:nvSpPr>
              <p:spPr bwMode="auto">
                <a:xfrm>
                  <a:off x="2288" y="251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6" name="Freeform 259"/>
                <p:cNvSpPr>
                  <a:spLocks/>
                </p:cNvSpPr>
                <p:nvPr/>
              </p:nvSpPr>
              <p:spPr bwMode="auto">
                <a:xfrm>
                  <a:off x="2309" y="251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7" name="Freeform 260"/>
                <p:cNvSpPr>
                  <a:spLocks/>
                </p:cNvSpPr>
                <p:nvPr/>
              </p:nvSpPr>
              <p:spPr bwMode="auto">
                <a:xfrm>
                  <a:off x="2331" y="251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8" name="Freeform 261"/>
                <p:cNvSpPr>
                  <a:spLocks/>
                </p:cNvSpPr>
                <p:nvPr/>
              </p:nvSpPr>
              <p:spPr bwMode="auto">
                <a:xfrm>
                  <a:off x="2352" y="251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2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59" name="Freeform 262"/>
                <p:cNvSpPr>
                  <a:spLocks/>
                </p:cNvSpPr>
                <p:nvPr/>
              </p:nvSpPr>
              <p:spPr bwMode="auto">
                <a:xfrm>
                  <a:off x="2373" y="251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60" name="Freeform 263"/>
                <p:cNvSpPr>
                  <a:spLocks/>
                </p:cNvSpPr>
                <p:nvPr/>
              </p:nvSpPr>
              <p:spPr bwMode="auto">
                <a:xfrm>
                  <a:off x="2394" y="251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61" name="Freeform 264"/>
                <p:cNvSpPr>
                  <a:spLocks/>
                </p:cNvSpPr>
                <p:nvPr/>
              </p:nvSpPr>
              <p:spPr bwMode="auto">
                <a:xfrm>
                  <a:off x="2416" y="2517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1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8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62" name="Freeform 265"/>
                <p:cNvSpPr>
                  <a:spLocks/>
                </p:cNvSpPr>
                <p:nvPr/>
              </p:nvSpPr>
              <p:spPr bwMode="auto">
                <a:xfrm>
                  <a:off x="2437" y="2516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1 h 10"/>
                    <a:gd name="T4" fmla="*/ 2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2 w 10"/>
                    <a:gd name="T11" fmla="*/ 8 h 10"/>
                    <a:gd name="T12" fmla="*/ 3 w 10"/>
                    <a:gd name="T13" fmla="*/ 10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10 h 10"/>
                    <a:gd name="T22" fmla="*/ 10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63" name="Freeform 266"/>
                <p:cNvSpPr>
                  <a:spLocks/>
                </p:cNvSpPr>
                <p:nvPr/>
              </p:nvSpPr>
              <p:spPr bwMode="auto">
                <a:xfrm>
                  <a:off x="2458" y="2516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2 w 11"/>
                    <a:gd name="T11" fmla="*/ 7 h 10"/>
                    <a:gd name="T12" fmla="*/ 4 w 11"/>
                    <a:gd name="T13" fmla="*/ 8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8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11 w 11"/>
                    <a:gd name="T29" fmla="*/ 1 h 10"/>
                    <a:gd name="T30" fmla="*/ 9 w 11"/>
                    <a:gd name="T31" fmla="*/ 0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64" name="Freeform 267"/>
                <p:cNvSpPr>
                  <a:spLocks/>
                </p:cNvSpPr>
                <p:nvPr/>
              </p:nvSpPr>
              <p:spPr bwMode="auto">
                <a:xfrm>
                  <a:off x="2479" y="2514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2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65" name="Freeform 268"/>
                <p:cNvSpPr>
                  <a:spLocks/>
                </p:cNvSpPr>
                <p:nvPr/>
              </p:nvSpPr>
              <p:spPr bwMode="auto">
                <a:xfrm>
                  <a:off x="2501" y="251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1 w 10"/>
                    <a:gd name="T11" fmla="*/ 7 h 10"/>
                    <a:gd name="T12" fmla="*/ 3 w 10"/>
                    <a:gd name="T13" fmla="*/ 9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8 w 10"/>
                    <a:gd name="T21" fmla="*/ 9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2 h 10"/>
                    <a:gd name="T30" fmla="*/ 8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4247" name="Freeform 269"/>
              <p:cNvSpPr>
                <a:spLocks/>
              </p:cNvSpPr>
              <p:nvPr/>
            </p:nvSpPr>
            <p:spPr bwMode="auto">
              <a:xfrm>
                <a:off x="2522" y="2512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2 h 11"/>
                  <a:gd name="T4" fmla="*/ 2 w 10"/>
                  <a:gd name="T5" fmla="*/ 4 h 11"/>
                  <a:gd name="T6" fmla="*/ 0 w 10"/>
                  <a:gd name="T7" fmla="*/ 5 h 11"/>
                  <a:gd name="T8" fmla="*/ 0 w 10"/>
                  <a:gd name="T9" fmla="*/ 7 h 11"/>
                  <a:gd name="T10" fmla="*/ 2 w 10"/>
                  <a:gd name="T11" fmla="*/ 9 h 11"/>
                  <a:gd name="T12" fmla="*/ 3 w 10"/>
                  <a:gd name="T13" fmla="*/ 11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9 w 10"/>
                  <a:gd name="T21" fmla="*/ 11 h 11"/>
                  <a:gd name="T22" fmla="*/ 10 w 10"/>
                  <a:gd name="T23" fmla="*/ 9 h 11"/>
                  <a:gd name="T24" fmla="*/ 10 w 10"/>
                  <a:gd name="T25" fmla="*/ 7 h 11"/>
                  <a:gd name="T26" fmla="*/ 10 w 10"/>
                  <a:gd name="T27" fmla="*/ 5 h 11"/>
                  <a:gd name="T28" fmla="*/ 10 w 10"/>
                  <a:gd name="T29" fmla="*/ 4 h 11"/>
                  <a:gd name="T30" fmla="*/ 9 w 10"/>
                  <a:gd name="T31" fmla="*/ 2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48" name="Freeform 270"/>
              <p:cNvSpPr>
                <a:spLocks/>
              </p:cNvSpPr>
              <p:nvPr/>
            </p:nvSpPr>
            <p:spPr bwMode="auto">
              <a:xfrm>
                <a:off x="2543" y="2510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11 w 11"/>
                  <a:gd name="T29" fmla="*/ 4 h 11"/>
                  <a:gd name="T30" fmla="*/ 9 w 11"/>
                  <a:gd name="T31" fmla="*/ 2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49" name="Freeform 271"/>
              <p:cNvSpPr>
                <a:spLocks/>
              </p:cNvSpPr>
              <p:nvPr/>
            </p:nvSpPr>
            <p:spPr bwMode="auto">
              <a:xfrm>
                <a:off x="2564" y="2510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0" name="Freeform 272"/>
              <p:cNvSpPr>
                <a:spLocks/>
              </p:cNvSpPr>
              <p:nvPr/>
            </p:nvSpPr>
            <p:spPr bwMode="auto">
              <a:xfrm>
                <a:off x="2586" y="2508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0 h 11"/>
                  <a:gd name="T4" fmla="*/ 1 w 10"/>
                  <a:gd name="T5" fmla="*/ 2 h 11"/>
                  <a:gd name="T6" fmla="*/ 0 w 10"/>
                  <a:gd name="T7" fmla="*/ 4 h 11"/>
                  <a:gd name="T8" fmla="*/ 0 w 10"/>
                  <a:gd name="T9" fmla="*/ 6 h 11"/>
                  <a:gd name="T10" fmla="*/ 1 w 10"/>
                  <a:gd name="T11" fmla="*/ 8 h 11"/>
                  <a:gd name="T12" fmla="*/ 3 w 10"/>
                  <a:gd name="T13" fmla="*/ 9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8 w 10"/>
                  <a:gd name="T21" fmla="*/ 9 h 11"/>
                  <a:gd name="T22" fmla="*/ 10 w 10"/>
                  <a:gd name="T23" fmla="*/ 8 h 11"/>
                  <a:gd name="T24" fmla="*/ 10 w 10"/>
                  <a:gd name="T25" fmla="*/ 6 h 11"/>
                  <a:gd name="T26" fmla="*/ 10 w 10"/>
                  <a:gd name="T27" fmla="*/ 4 h 11"/>
                  <a:gd name="T28" fmla="*/ 10 w 10"/>
                  <a:gd name="T29" fmla="*/ 2 h 11"/>
                  <a:gd name="T30" fmla="*/ 8 w 10"/>
                  <a:gd name="T31" fmla="*/ 0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1" name="Freeform 273"/>
              <p:cNvSpPr>
                <a:spLocks/>
              </p:cNvSpPr>
              <p:nvPr/>
            </p:nvSpPr>
            <p:spPr bwMode="auto">
              <a:xfrm>
                <a:off x="2607" y="2507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3 w 10"/>
                  <a:gd name="T3" fmla="*/ 0 h 10"/>
                  <a:gd name="T4" fmla="*/ 2 w 10"/>
                  <a:gd name="T5" fmla="*/ 1 h 10"/>
                  <a:gd name="T6" fmla="*/ 0 w 10"/>
                  <a:gd name="T7" fmla="*/ 3 h 10"/>
                  <a:gd name="T8" fmla="*/ 0 w 10"/>
                  <a:gd name="T9" fmla="*/ 5 h 10"/>
                  <a:gd name="T10" fmla="*/ 2 w 10"/>
                  <a:gd name="T11" fmla="*/ 7 h 10"/>
                  <a:gd name="T12" fmla="*/ 3 w 10"/>
                  <a:gd name="T13" fmla="*/ 9 h 10"/>
                  <a:gd name="T14" fmla="*/ 5 w 10"/>
                  <a:gd name="T15" fmla="*/ 10 h 10"/>
                  <a:gd name="T16" fmla="*/ 7 w 10"/>
                  <a:gd name="T17" fmla="*/ 10 h 10"/>
                  <a:gd name="T18" fmla="*/ 7 w 10"/>
                  <a:gd name="T19" fmla="*/ 10 h 10"/>
                  <a:gd name="T20" fmla="*/ 9 w 10"/>
                  <a:gd name="T21" fmla="*/ 9 h 10"/>
                  <a:gd name="T22" fmla="*/ 10 w 10"/>
                  <a:gd name="T23" fmla="*/ 7 h 10"/>
                  <a:gd name="T24" fmla="*/ 10 w 10"/>
                  <a:gd name="T25" fmla="*/ 5 h 10"/>
                  <a:gd name="T26" fmla="*/ 10 w 10"/>
                  <a:gd name="T27" fmla="*/ 3 h 10"/>
                  <a:gd name="T28" fmla="*/ 10 w 10"/>
                  <a:gd name="T29" fmla="*/ 1 h 10"/>
                  <a:gd name="T30" fmla="*/ 9 w 10"/>
                  <a:gd name="T31" fmla="*/ 0 h 10"/>
                  <a:gd name="T32" fmla="*/ 7 w 10"/>
                  <a:gd name="T33" fmla="*/ 0 h 10"/>
                  <a:gd name="T34" fmla="*/ 5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5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2" name="Freeform 274"/>
              <p:cNvSpPr>
                <a:spLocks/>
              </p:cNvSpPr>
              <p:nvPr/>
            </p:nvSpPr>
            <p:spPr bwMode="auto">
              <a:xfrm>
                <a:off x="2628" y="2505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3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3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3" name="Freeform 275"/>
              <p:cNvSpPr>
                <a:spLocks/>
              </p:cNvSpPr>
              <p:nvPr/>
            </p:nvSpPr>
            <p:spPr bwMode="auto">
              <a:xfrm>
                <a:off x="2649" y="2503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4" name="Freeform 276"/>
              <p:cNvSpPr>
                <a:spLocks/>
              </p:cNvSpPr>
              <p:nvPr/>
            </p:nvSpPr>
            <p:spPr bwMode="auto">
              <a:xfrm>
                <a:off x="2670" y="2500"/>
                <a:ext cx="11" cy="10"/>
              </a:xfrm>
              <a:custGeom>
                <a:avLst/>
                <a:gdLst>
                  <a:gd name="T0" fmla="*/ 6 w 11"/>
                  <a:gd name="T1" fmla="*/ 0 h 10"/>
                  <a:gd name="T2" fmla="*/ 4 w 11"/>
                  <a:gd name="T3" fmla="*/ 1 h 10"/>
                  <a:gd name="T4" fmla="*/ 2 w 11"/>
                  <a:gd name="T5" fmla="*/ 3 h 10"/>
                  <a:gd name="T6" fmla="*/ 0 w 11"/>
                  <a:gd name="T7" fmla="*/ 5 h 10"/>
                  <a:gd name="T8" fmla="*/ 0 w 11"/>
                  <a:gd name="T9" fmla="*/ 7 h 10"/>
                  <a:gd name="T10" fmla="*/ 2 w 11"/>
                  <a:gd name="T11" fmla="*/ 8 h 10"/>
                  <a:gd name="T12" fmla="*/ 4 w 11"/>
                  <a:gd name="T13" fmla="*/ 10 h 10"/>
                  <a:gd name="T14" fmla="*/ 6 w 11"/>
                  <a:gd name="T15" fmla="*/ 10 h 10"/>
                  <a:gd name="T16" fmla="*/ 8 w 11"/>
                  <a:gd name="T17" fmla="*/ 10 h 10"/>
                  <a:gd name="T18" fmla="*/ 8 w 11"/>
                  <a:gd name="T19" fmla="*/ 10 h 10"/>
                  <a:gd name="T20" fmla="*/ 9 w 11"/>
                  <a:gd name="T21" fmla="*/ 10 h 10"/>
                  <a:gd name="T22" fmla="*/ 11 w 11"/>
                  <a:gd name="T23" fmla="*/ 8 h 10"/>
                  <a:gd name="T24" fmla="*/ 11 w 11"/>
                  <a:gd name="T25" fmla="*/ 7 h 10"/>
                  <a:gd name="T26" fmla="*/ 11 w 11"/>
                  <a:gd name="T27" fmla="*/ 5 h 10"/>
                  <a:gd name="T28" fmla="*/ 11 w 11"/>
                  <a:gd name="T29" fmla="*/ 3 h 10"/>
                  <a:gd name="T30" fmla="*/ 9 w 11"/>
                  <a:gd name="T31" fmla="*/ 1 h 10"/>
                  <a:gd name="T32" fmla="*/ 8 w 11"/>
                  <a:gd name="T33" fmla="*/ 0 h 10"/>
                  <a:gd name="T34" fmla="*/ 6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6" y="0"/>
                    </a:moveTo>
                    <a:lnTo>
                      <a:pt x="4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5" name="Freeform 277"/>
              <p:cNvSpPr>
                <a:spLocks/>
              </p:cNvSpPr>
              <p:nvPr/>
            </p:nvSpPr>
            <p:spPr bwMode="auto">
              <a:xfrm>
                <a:off x="2692" y="2498"/>
                <a:ext cx="10" cy="10"/>
              </a:xfrm>
              <a:custGeom>
                <a:avLst/>
                <a:gdLst>
                  <a:gd name="T0" fmla="*/ 3 w 10"/>
                  <a:gd name="T1" fmla="*/ 0 h 10"/>
                  <a:gd name="T2" fmla="*/ 2 w 10"/>
                  <a:gd name="T3" fmla="*/ 0 h 10"/>
                  <a:gd name="T4" fmla="*/ 0 w 10"/>
                  <a:gd name="T5" fmla="*/ 2 h 10"/>
                  <a:gd name="T6" fmla="*/ 0 w 10"/>
                  <a:gd name="T7" fmla="*/ 3 h 10"/>
                  <a:gd name="T8" fmla="*/ 0 w 10"/>
                  <a:gd name="T9" fmla="*/ 5 h 10"/>
                  <a:gd name="T10" fmla="*/ 0 w 10"/>
                  <a:gd name="T11" fmla="*/ 7 h 10"/>
                  <a:gd name="T12" fmla="*/ 2 w 10"/>
                  <a:gd name="T13" fmla="*/ 9 h 10"/>
                  <a:gd name="T14" fmla="*/ 3 w 10"/>
                  <a:gd name="T15" fmla="*/ 10 h 10"/>
                  <a:gd name="T16" fmla="*/ 5 w 10"/>
                  <a:gd name="T17" fmla="*/ 10 h 10"/>
                  <a:gd name="T18" fmla="*/ 5 w 10"/>
                  <a:gd name="T19" fmla="*/ 10 h 10"/>
                  <a:gd name="T20" fmla="*/ 7 w 10"/>
                  <a:gd name="T21" fmla="*/ 9 h 10"/>
                  <a:gd name="T22" fmla="*/ 9 w 10"/>
                  <a:gd name="T23" fmla="*/ 7 h 10"/>
                  <a:gd name="T24" fmla="*/ 10 w 10"/>
                  <a:gd name="T25" fmla="*/ 5 h 10"/>
                  <a:gd name="T26" fmla="*/ 10 w 10"/>
                  <a:gd name="T27" fmla="*/ 3 h 10"/>
                  <a:gd name="T28" fmla="*/ 9 w 10"/>
                  <a:gd name="T29" fmla="*/ 2 h 10"/>
                  <a:gd name="T30" fmla="*/ 7 w 10"/>
                  <a:gd name="T31" fmla="*/ 0 h 10"/>
                  <a:gd name="T32" fmla="*/ 5 w 10"/>
                  <a:gd name="T33" fmla="*/ 0 h 10"/>
                  <a:gd name="T34" fmla="*/ 3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3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6" name="Freeform 278"/>
              <p:cNvSpPr>
                <a:spLocks/>
              </p:cNvSpPr>
              <p:nvPr/>
            </p:nvSpPr>
            <p:spPr bwMode="auto">
              <a:xfrm>
                <a:off x="2713" y="2494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0 w 11"/>
                  <a:gd name="T11" fmla="*/ 9 h 11"/>
                  <a:gd name="T12" fmla="*/ 2 w 11"/>
                  <a:gd name="T13" fmla="*/ 11 h 11"/>
                  <a:gd name="T14" fmla="*/ 4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11 h 11"/>
                  <a:gd name="T22" fmla="*/ 9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9 w 11"/>
                  <a:gd name="T29" fmla="*/ 4 h 11"/>
                  <a:gd name="T30" fmla="*/ 7 w 11"/>
                  <a:gd name="T31" fmla="*/ 2 h 11"/>
                  <a:gd name="T32" fmla="*/ 5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7" name="Freeform 279"/>
              <p:cNvSpPr>
                <a:spLocks/>
              </p:cNvSpPr>
              <p:nvPr/>
            </p:nvSpPr>
            <p:spPr bwMode="auto">
              <a:xfrm>
                <a:off x="2734" y="2493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0 h 10"/>
                  <a:gd name="T4" fmla="*/ 0 w 11"/>
                  <a:gd name="T5" fmla="*/ 1 h 10"/>
                  <a:gd name="T6" fmla="*/ 0 w 11"/>
                  <a:gd name="T7" fmla="*/ 3 h 10"/>
                  <a:gd name="T8" fmla="*/ 0 w 11"/>
                  <a:gd name="T9" fmla="*/ 5 h 10"/>
                  <a:gd name="T10" fmla="*/ 0 w 11"/>
                  <a:gd name="T11" fmla="*/ 7 h 10"/>
                  <a:gd name="T12" fmla="*/ 2 w 11"/>
                  <a:gd name="T13" fmla="*/ 8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7 w 11"/>
                  <a:gd name="T21" fmla="*/ 8 h 10"/>
                  <a:gd name="T22" fmla="*/ 9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9 w 11"/>
                  <a:gd name="T29" fmla="*/ 1 h 10"/>
                  <a:gd name="T30" fmla="*/ 7 w 11"/>
                  <a:gd name="T31" fmla="*/ 0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8" name="Freeform 280"/>
              <p:cNvSpPr>
                <a:spLocks/>
              </p:cNvSpPr>
              <p:nvPr/>
            </p:nvSpPr>
            <p:spPr bwMode="auto">
              <a:xfrm>
                <a:off x="2755" y="248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0 h 11"/>
                  <a:gd name="T4" fmla="*/ 0 w 11"/>
                  <a:gd name="T5" fmla="*/ 2 h 11"/>
                  <a:gd name="T6" fmla="*/ 0 w 11"/>
                  <a:gd name="T7" fmla="*/ 4 h 11"/>
                  <a:gd name="T8" fmla="*/ 0 w 11"/>
                  <a:gd name="T9" fmla="*/ 5 h 11"/>
                  <a:gd name="T10" fmla="*/ 0 w 11"/>
                  <a:gd name="T11" fmla="*/ 7 h 11"/>
                  <a:gd name="T12" fmla="*/ 2 w 11"/>
                  <a:gd name="T13" fmla="*/ 9 h 11"/>
                  <a:gd name="T14" fmla="*/ 4 w 11"/>
                  <a:gd name="T15" fmla="*/ 11 h 11"/>
                  <a:gd name="T16" fmla="*/ 6 w 11"/>
                  <a:gd name="T17" fmla="*/ 11 h 11"/>
                  <a:gd name="T18" fmla="*/ 6 w 11"/>
                  <a:gd name="T19" fmla="*/ 11 h 11"/>
                  <a:gd name="T20" fmla="*/ 8 w 11"/>
                  <a:gd name="T21" fmla="*/ 9 h 11"/>
                  <a:gd name="T22" fmla="*/ 9 w 11"/>
                  <a:gd name="T23" fmla="*/ 7 h 11"/>
                  <a:gd name="T24" fmla="*/ 11 w 11"/>
                  <a:gd name="T25" fmla="*/ 5 h 11"/>
                  <a:gd name="T26" fmla="*/ 11 w 11"/>
                  <a:gd name="T27" fmla="*/ 4 h 11"/>
                  <a:gd name="T28" fmla="*/ 9 w 11"/>
                  <a:gd name="T29" fmla="*/ 2 h 11"/>
                  <a:gd name="T30" fmla="*/ 8 w 11"/>
                  <a:gd name="T31" fmla="*/ 0 h 11"/>
                  <a:gd name="T32" fmla="*/ 6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59" name="Freeform 281"/>
              <p:cNvSpPr>
                <a:spLocks/>
              </p:cNvSpPr>
              <p:nvPr/>
            </p:nvSpPr>
            <p:spPr bwMode="auto">
              <a:xfrm>
                <a:off x="2775" y="2485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3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8 h 11"/>
                  <a:gd name="T12" fmla="*/ 3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8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60" name="Freeform 282"/>
              <p:cNvSpPr>
                <a:spLocks/>
              </p:cNvSpPr>
              <p:nvPr/>
            </p:nvSpPr>
            <p:spPr bwMode="auto">
              <a:xfrm>
                <a:off x="2796" y="2482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3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3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61" name="Freeform 283"/>
              <p:cNvSpPr>
                <a:spLocks/>
              </p:cNvSpPr>
              <p:nvPr/>
            </p:nvSpPr>
            <p:spPr bwMode="auto">
              <a:xfrm>
                <a:off x="2817" y="2477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1 h 10"/>
                  <a:gd name="T4" fmla="*/ 0 w 11"/>
                  <a:gd name="T5" fmla="*/ 3 h 10"/>
                  <a:gd name="T6" fmla="*/ 0 w 11"/>
                  <a:gd name="T7" fmla="*/ 5 h 10"/>
                  <a:gd name="T8" fmla="*/ 0 w 11"/>
                  <a:gd name="T9" fmla="*/ 7 h 10"/>
                  <a:gd name="T10" fmla="*/ 0 w 11"/>
                  <a:gd name="T11" fmla="*/ 8 h 10"/>
                  <a:gd name="T12" fmla="*/ 2 w 11"/>
                  <a:gd name="T13" fmla="*/ 10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8 w 11"/>
                  <a:gd name="T21" fmla="*/ 10 h 10"/>
                  <a:gd name="T22" fmla="*/ 9 w 11"/>
                  <a:gd name="T23" fmla="*/ 8 h 10"/>
                  <a:gd name="T24" fmla="*/ 11 w 11"/>
                  <a:gd name="T25" fmla="*/ 7 h 10"/>
                  <a:gd name="T26" fmla="*/ 11 w 11"/>
                  <a:gd name="T27" fmla="*/ 5 h 10"/>
                  <a:gd name="T28" fmla="*/ 9 w 11"/>
                  <a:gd name="T29" fmla="*/ 3 h 10"/>
                  <a:gd name="T30" fmla="*/ 8 w 11"/>
                  <a:gd name="T31" fmla="*/ 1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62" name="Freeform 284"/>
              <p:cNvSpPr>
                <a:spLocks/>
              </p:cNvSpPr>
              <p:nvPr/>
            </p:nvSpPr>
            <p:spPr bwMode="auto">
              <a:xfrm>
                <a:off x="2839" y="2471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2 h 11"/>
                  <a:gd name="T4" fmla="*/ 0 w 10"/>
                  <a:gd name="T5" fmla="*/ 4 h 11"/>
                  <a:gd name="T6" fmla="*/ 0 w 10"/>
                  <a:gd name="T7" fmla="*/ 6 h 11"/>
                  <a:gd name="T8" fmla="*/ 0 w 10"/>
                  <a:gd name="T9" fmla="*/ 7 h 11"/>
                  <a:gd name="T10" fmla="*/ 0 w 10"/>
                  <a:gd name="T11" fmla="*/ 9 h 11"/>
                  <a:gd name="T12" fmla="*/ 1 w 10"/>
                  <a:gd name="T13" fmla="*/ 11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11 h 11"/>
                  <a:gd name="T22" fmla="*/ 9 w 10"/>
                  <a:gd name="T23" fmla="*/ 9 h 11"/>
                  <a:gd name="T24" fmla="*/ 10 w 10"/>
                  <a:gd name="T25" fmla="*/ 7 h 11"/>
                  <a:gd name="T26" fmla="*/ 10 w 10"/>
                  <a:gd name="T27" fmla="*/ 6 h 11"/>
                  <a:gd name="T28" fmla="*/ 9 w 10"/>
                  <a:gd name="T29" fmla="*/ 4 h 11"/>
                  <a:gd name="T30" fmla="*/ 7 w 10"/>
                  <a:gd name="T31" fmla="*/ 2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63" name="Freeform 285"/>
              <p:cNvSpPr>
                <a:spLocks/>
              </p:cNvSpPr>
              <p:nvPr/>
            </p:nvSpPr>
            <p:spPr bwMode="auto">
              <a:xfrm>
                <a:off x="2858" y="2466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5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11 w 11"/>
                  <a:gd name="T29" fmla="*/ 4 h 11"/>
                  <a:gd name="T30" fmla="*/ 9 w 11"/>
                  <a:gd name="T31" fmla="*/ 2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64" name="Freeform 286"/>
              <p:cNvSpPr>
                <a:spLocks/>
              </p:cNvSpPr>
              <p:nvPr/>
            </p:nvSpPr>
            <p:spPr bwMode="auto">
              <a:xfrm>
                <a:off x="2878" y="2459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0 h 11"/>
                  <a:gd name="T4" fmla="*/ 1 w 10"/>
                  <a:gd name="T5" fmla="*/ 2 h 11"/>
                  <a:gd name="T6" fmla="*/ 0 w 10"/>
                  <a:gd name="T7" fmla="*/ 3 h 11"/>
                  <a:gd name="T8" fmla="*/ 0 w 10"/>
                  <a:gd name="T9" fmla="*/ 5 h 11"/>
                  <a:gd name="T10" fmla="*/ 1 w 10"/>
                  <a:gd name="T11" fmla="*/ 7 h 11"/>
                  <a:gd name="T12" fmla="*/ 3 w 10"/>
                  <a:gd name="T13" fmla="*/ 9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8 w 10"/>
                  <a:gd name="T21" fmla="*/ 9 h 11"/>
                  <a:gd name="T22" fmla="*/ 10 w 10"/>
                  <a:gd name="T23" fmla="*/ 7 h 11"/>
                  <a:gd name="T24" fmla="*/ 10 w 10"/>
                  <a:gd name="T25" fmla="*/ 5 h 11"/>
                  <a:gd name="T26" fmla="*/ 10 w 10"/>
                  <a:gd name="T27" fmla="*/ 3 h 11"/>
                  <a:gd name="T28" fmla="*/ 10 w 10"/>
                  <a:gd name="T29" fmla="*/ 2 h 11"/>
                  <a:gd name="T30" fmla="*/ 8 w 10"/>
                  <a:gd name="T31" fmla="*/ 0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65" name="Freeform 287"/>
              <p:cNvSpPr>
                <a:spLocks/>
              </p:cNvSpPr>
              <p:nvPr/>
            </p:nvSpPr>
            <p:spPr bwMode="auto">
              <a:xfrm>
                <a:off x="2897" y="2448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0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9 h 11"/>
                  <a:gd name="T18" fmla="*/ 7 w 11"/>
                  <a:gd name="T19" fmla="*/ 9 h 11"/>
                  <a:gd name="T20" fmla="*/ 9 w 11"/>
                  <a:gd name="T21" fmla="*/ 7 h 11"/>
                  <a:gd name="T22" fmla="*/ 11 w 11"/>
                  <a:gd name="T23" fmla="*/ 6 h 11"/>
                  <a:gd name="T24" fmla="*/ 11 w 11"/>
                  <a:gd name="T25" fmla="*/ 4 h 11"/>
                  <a:gd name="T26" fmla="*/ 9 w 11"/>
                  <a:gd name="T27" fmla="*/ 2 h 11"/>
                  <a:gd name="T28" fmla="*/ 7 w 11"/>
                  <a:gd name="T29" fmla="*/ 0 h 11"/>
                  <a:gd name="T30" fmla="*/ 5 w 11"/>
                  <a:gd name="T31" fmla="*/ 0 h 11"/>
                  <a:gd name="T32" fmla="*/ 4 w 11"/>
                  <a:gd name="T33" fmla="*/ 0 h 11"/>
                  <a:gd name="T34" fmla="*/ 2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580" name="Group 288"/>
            <p:cNvGrpSpPr>
              <a:grpSpLocks/>
            </p:cNvGrpSpPr>
            <p:nvPr/>
          </p:nvGrpSpPr>
          <p:grpSpPr bwMode="auto">
            <a:xfrm>
              <a:off x="501" y="1378"/>
              <a:ext cx="1271" cy="557"/>
              <a:chOff x="1647" y="1378"/>
              <a:chExt cx="1271" cy="557"/>
            </a:xfrm>
          </p:grpSpPr>
          <p:grpSp>
            <p:nvGrpSpPr>
              <p:cNvPr id="24026" name="Group 289"/>
              <p:cNvGrpSpPr>
                <a:grpSpLocks/>
              </p:cNvGrpSpPr>
              <p:nvPr/>
            </p:nvGrpSpPr>
            <p:grpSpPr bwMode="auto">
              <a:xfrm>
                <a:off x="1647" y="1378"/>
                <a:ext cx="1271" cy="557"/>
                <a:chOff x="1647" y="1378"/>
                <a:chExt cx="1271" cy="557"/>
              </a:xfrm>
            </p:grpSpPr>
            <p:sp>
              <p:nvSpPr>
                <p:cNvPr id="24046" name="Freeform 290"/>
                <p:cNvSpPr>
                  <a:spLocks/>
                </p:cNvSpPr>
                <p:nvPr/>
              </p:nvSpPr>
              <p:spPr bwMode="auto">
                <a:xfrm>
                  <a:off x="2278" y="1378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7 w 10"/>
                    <a:gd name="T3" fmla="*/ 8 h 10"/>
                    <a:gd name="T4" fmla="*/ 8 w 10"/>
                    <a:gd name="T5" fmla="*/ 7 h 10"/>
                    <a:gd name="T6" fmla="*/ 10 w 10"/>
                    <a:gd name="T7" fmla="*/ 5 h 10"/>
                    <a:gd name="T8" fmla="*/ 10 w 10"/>
                    <a:gd name="T9" fmla="*/ 5 h 10"/>
                    <a:gd name="T10" fmla="*/ 8 w 10"/>
                    <a:gd name="T11" fmla="*/ 3 h 10"/>
                    <a:gd name="T12" fmla="*/ 7 w 10"/>
                    <a:gd name="T13" fmla="*/ 1 h 10"/>
                    <a:gd name="T14" fmla="*/ 5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7" y="8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47" name="Freeform 291"/>
                <p:cNvSpPr>
                  <a:spLocks/>
                </p:cNvSpPr>
                <p:nvPr/>
              </p:nvSpPr>
              <p:spPr bwMode="auto">
                <a:xfrm>
                  <a:off x="2256" y="1378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7 w 11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48" name="Freeform 292"/>
                <p:cNvSpPr>
                  <a:spLocks/>
                </p:cNvSpPr>
                <p:nvPr/>
              </p:nvSpPr>
              <p:spPr bwMode="auto">
                <a:xfrm>
                  <a:off x="2235" y="1378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5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7 w 11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49" name="Freeform 293"/>
                <p:cNvSpPr>
                  <a:spLocks/>
                </p:cNvSpPr>
                <p:nvPr/>
              </p:nvSpPr>
              <p:spPr bwMode="auto">
                <a:xfrm>
                  <a:off x="2214" y="1378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10 h 10"/>
                    <a:gd name="T4" fmla="*/ 10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9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2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2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0" name="Freeform 294"/>
                <p:cNvSpPr>
                  <a:spLocks/>
                </p:cNvSpPr>
                <p:nvPr/>
              </p:nvSpPr>
              <p:spPr bwMode="auto">
                <a:xfrm>
                  <a:off x="2193" y="1378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1" name="Freeform 295"/>
                <p:cNvSpPr>
                  <a:spLocks/>
                </p:cNvSpPr>
                <p:nvPr/>
              </p:nvSpPr>
              <p:spPr bwMode="auto">
                <a:xfrm>
                  <a:off x="2171" y="137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2" name="Freeform 296"/>
                <p:cNvSpPr>
                  <a:spLocks/>
                </p:cNvSpPr>
                <p:nvPr/>
              </p:nvSpPr>
              <p:spPr bwMode="auto">
                <a:xfrm>
                  <a:off x="2150" y="137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6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5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3" name="Freeform 297"/>
                <p:cNvSpPr>
                  <a:spLocks/>
                </p:cNvSpPr>
                <p:nvPr/>
              </p:nvSpPr>
              <p:spPr bwMode="auto">
                <a:xfrm>
                  <a:off x="2129" y="1379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9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2 h 11"/>
                    <a:gd name="T22" fmla="*/ 2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2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4" name="Freeform 298"/>
                <p:cNvSpPr>
                  <a:spLocks/>
                </p:cNvSpPr>
                <p:nvPr/>
              </p:nvSpPr>
              <p:spPr bwMode="auto">
                <a:xfrm>
                  <a:off x="2108" y="1381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9 h 11"/>
                    <a:gd name="T4" fmla="*/ 10 w 10"/>
                    <a:gd name="T5" fmla="*/ 7 h 11"/>
                    <a:gd name="T6" fmla="*/ 10 w 10"/>
                    <a:gd name="T7" fmla="*/ 5 h 11"/>
                    <a:gd name="T8" fmla="*/ 10 w 10"/>
                    <a:gd name="T9" fmla="*/ 4 h 11"/>
                    <a:gd name="T10" fmla="*/ 10 w 10"/>
                    <a:gd name="T11" fmla="*/ 2 h 11"/>
                    <a:gd name="T12" fmla="*/ 8 w 10"/>
                    <a:gd name="T13" fmla="*/ 0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1 w 10"/>
                    <a:gd name="T29" fmla="*/ 7 h 11"/>
                    <a:gd name="T30" fmla="*/ 3 w 10"/>
                    <a:gd name="T31" fmla="*/ 9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5" name="Freeform 299"/>
                <p:cNvSpPr>
                  <a:spLocks/>
                </p:cNvSpPr>
                <p:nvPr/>
              </p:nvSpPr>
              <p:spPr bwMode="auto">
                <a:xfrm>
                  <a:off x="2086" y="1381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6" name="Freeform 300"/>
                <p:cNvSpPr>
                  <a:spLocks/>
                </p:cNvSpPr>
                <p:nvPr/>
              </p:nvSpPr>
              <p:spPr bwMode="auto">
                <a:xfrm>
                  <a:off x="2065" y="1383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3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3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7" name="Freeform 301"/>
                <p:cNvSpPr>
                  <a:spLocks/>
                </p:cNvSpPr>
                <p:nvPr/>
              </p:nvSpPr>
              <p:spPr bwMode="auto">
                <a:xfrm>
                  <a:off x="2044" y="1385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9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2 w 10"/>
                    <a:gd name="T29" fmla="*/ 7 h 10"/>
                    <a:gd name="T30" fmla="*/ 3 w 10"/>
                    <a:gd name="T31" fmla="*/ 9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8" name="Freeform 302"/>
                <p:cNvSpPr>
                  <a:spLocks/>
                </p:cNvSpPr>
                <p:nvPr/>
              </p:nvSpPr>
              <p:spPr bwMode="auto">
                <a:xfrm>
                  <a:off x="2023" y="1385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1 h 10"/>
                    <a:gd name="T22" fmla="*/ 1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1 w 10"/>
                    <a:gd name="T29" fmla="*/ 9 h 10"/>
                    <a:gd name="T30" fmla="*/ 3 w 10"/>
                    <a:gd name="T31" fmla="*/ 10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59" name="Freeform 303"/>
                <p:cNvSpPr>
                  <a:spLocks/>
                </p:cNvSpPr>
                <p:nvPr/>
              </p:nvSpPr>
              <p:spPr bwMode="auto">
                <a:xfrm>
                  <a:off x="2001" y="1386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8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8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0" name="Freeform 304"/>
                <p:cNvSpPr>
                  <a:spLocks/>
                </p:cNvSpPr>
                <p:nvPr/>
              </p:nvSpPr>
              <p:spPr bwMode="auto">
                <a:xfrm>
                  <a:off x="1980" y="1388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1" name="Freeform 305"/>
                <p:cNvSpPr>
                  <a:spLocks/>
                </p:cNvSpPr>
                <p:nvPr/>
              </p:nvSpPr>
              <p:spPr bwMode="auto">
                <a:xfrm>
                  <a:off x="1959" y="1390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3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2 w 11"/>
                    <a:gd name="T29" fmla="*/ 7 h 11"/>
                    <a:gd name="T30" fmla="*/ 3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2" name="Freeform 306"/>
                <p:cNvSpPr>
                  <a:spLocks/>
                </p:cNvSpPr>
                <p:nvPr/>
              </p:nvSpPr>
              <p:spPr bwMode="auto">
                <a:xfrm>
                  <a:off x="1938" y="1392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9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2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9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3" name="Freeform 307"/>
                <p:cNvSpPr>
                  <a:spLocks/>
                </p:cNvSpPr>
                <p:nvPr/>
              </p:nvSpPr>
              <p:spPr bwMode="auto">
                <a:xfrm>
                  <a:off x="1916" y="1394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8 h 10"/>
                    <a:gd name="T4" fmla="*/ 11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11 w 11"/>
                    <a:gd name="T11" fmla="*/ 1 h 10"/>
                    <a:gd name="T12" fmla="*/ 9 w 11"/>
                    <a:gd name="T13" fmla="*/ 0 h 10"/>
                    <a:gd name="T14" fmla="*/ 7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0 h 10"/>
                    <a:gd name="T22" fmla="*/ 2 w 11"/>
                    <a:gd name="T23" fmla="*/ 1 h 10"/>
                    <a:gd name="T24" fmla="*/ 0 w 11"/>
                    <a:gd name="T25" fmla="*/ 3 h 10"/>
                    <a:gd name="T26" fmla="*/ 0 w 11"/>
                    <a:gd name="T27" fmla="*/ 5 h 10"/>
                    <a:gd name="T28" fmla="*/ 2 w 11"/>
                    <a:gd name="T29" fmla="*/ 7 h 10"/>
                    <a:gd name="T30" fmla="*/ 4 w 11"/>
                    <a:gd name="T31" fmla="*/ 8 h 10"/>
                    <a:gd name="T32" fmla="*/ 6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4" name="Freeform 308"/>
                <p:cNvSpPr>
                  <a:spLocks/>
                </p:cNvSpPr>
                <p:nvPr/>
              </p:nvSpPr>
              <p:spPr bwMode="auto">
                <a:xfrm>
                  <a:off x="1895" y="1395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5" name="Freeform 309"/>
                <p:cNvSpPr>
                  <a:spLocks/>
                </p:cNvSpPr>
                <p:nvPr/>
              </p:nvSpPr>
              <p:spPr bwMode="auto">
                <a:xfrm>
                  <a:off x="1874" y="1397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3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3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6" name="Freeform 310"/>
                <p:cNvSpPr>
                  <a:spLocks/>
                </p:cNvSpPr>
                <p:nvPr/>
              </p:nvSpPr>
              <p:spPr bwMode="auto">
                <a:xfrm>
                  <a:off x="1853" y="1401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8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8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7" name="Freeform 311"/>
                <p:cNvSpPr>
                  <a:spLocks/>
                </p:cNvSpPr>
                <p:nvPr/>
              </p:nvSpPr>
              <p:spPr bwMode="auto">
                <a:xfrm>
                  <a:off x="1833" y="1402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6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8" name="Freeform 312"/>
                <p:cNvSpPr>
                  <a:spLocks/>
                </p:cNvSpPr>
                <p:nvPr/>
              </p:nvSpPr>
              <p:spPr bwMode="auto">
                <a:xfrm>
                  <a:off x="1812" y="1406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9 w 11"/>
                    <a:gd name="T11" fmla="*/ 3 h 11"/>
                    <a:gd name="T12" fmla="*/ 7 w 11"/>
                    <a:gd name="T13" fmla="*/ 2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3 h 11"/>
                    <a:gd name="T24" fmla="*/ 0 w 11"/>
                    <a:gd name="T25" fmla="*/ 5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69" name="Freeform 313"/>
                <p:cNvSpPr>
                  <a:spLocks/>
                </p:cNvSpPr>
                <p:nvPr/>
              </p:nvSpPr>
              <p:spPr bwMode="auto">
                <a:xfrm>
                  <a:off x="1791" y="1409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9 h 11"/>
                    <a:gd name="T4" fmla="*/ 9 w 10"/>
                    <a:gd name="T5" fmla="*/ 8 h 11"/>
                    <a:gd name="T6" fmla="*/ 10 w 10"/>
                    <a:gd name="T7" fmla="*/ 6 h 11"/>
                    <a:gd name="T8" fmla="*/ 10 w 10"/>
                    <a:gd name="T9" fmla="*/ 4 h 11"/>
                    <a:gd name="T10" fmla="*/ 9 w 10"/>
                    <a:gd name="T11" fmla="*/ 2 h 11"/>
                    <a:gd name="T12" fmla="*/ 7 w 10"/>
                    <a:gd name="T13" fmla="*/ 0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2 w 10"/>
                    <a:gd name="T21" fmla="*/ 0 h 11"/>
                    <a:gd name="T22" fmla="*/ 0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8 h 11"/>
                    <a:gd name="T30" fmla="*/ 2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0" name="Freeform 314"/>
                <p:cNvSpPr>
                  <a:spLocks/>
                </p:cNvSpPr>
                <p:nvPr/>
              </p:nvSpPr>
              <p:spPr bwMode="auto">
                <a:xfrm>
                  <a:off x="1769" y="1413"/>
                  <a:ext cx="11" cy="11"/>
                </a:xfrm>
                <a:custGeom>
                  <a:avLst/>
                  <a:gdLst>
                    <a:gd name="T0" fmla="*/ 8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8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8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1" name="Freeform 315"/>
                <p:cNvSpPr>
                  <a:spLocks/>
                </p:cNvSpPr>
                <p:nvPr/>
              </p:nvSpPr>
              <p:spPr bwMode="auto">
                <a:xfrm>
                  <a:off x="1748" y="1417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1 h 10"/>
                    <a:gd name="T22" fmla="*/ 2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2 w 11"/>
                    <a:gd name="T29" fmla="*/ 8 h 10"/>
                    <a:gd name="T30" fmla="*/ 4 w 11"/>
                    <a:gd name="T31" fmla="*/ 10 h 10"/>
                    <a:gd name="T32" fmla="*/ 6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2" name="Freeform 316"/>
                <p:cNvSpPr>
                  <a:spLocks/>
                </p:cNvSpPr>
                <p:nvPr/>
              </p:nvSpPr>
              <p:spPr bwMode="auto">
                <a:xfrm>
                  <a:off x="1729" y="1422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9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9 w 10"/>
                    <a:gd name="T11" fmla="*/ 3 h 10"/>
                    <a:gd name="T12" fmla="*/ 7 w 10"/>
                    <a:gd name="T13" fmla="*/ 2 h 10"/>
                    <a:gd name="T14" fmla="*/ 5 w 10"/>
                    <a:gd name="T15" fmla="*/ 0 h 10"/>
                    <a:gd name="T16" fmla="*/ 3 w 10"/>
                    <a:gd name="T17" fmla="*/ 0 h 10"/>
                    <a:gd name="T18" fmla="*/ 3 w 10"/>
                    <a:gd name="T19" fmla="*/ 0 h 10"/>
                    <a:gd name="T20" fmla="*/ 2 w 10"/>
                    <a:gd name="T21" fmla="*/ 2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9 h 10"/>
                    <a:gd name="T30" fmla="*/ 2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3" name="Freeform 317"/>
                <p:cNvSpPr>
                  <a:spLocks/>
                </p:cNvSpPr>
                <p:nvPr/>
              </p:nvSpPr>
              <p:spPr bwMode="auto">
                <a:xfrm>
                  <a:off x="1708" y="1427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5 h 11"/>
                    <a:gd name="T10" fmla="*/ 10 w 10"/>
                    <a:gd name="T11" fmla="*/ 4 h 11"/>
                    <a:gd name="T12" fmla="*/ 8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3 w 10"/>
                    <a:gd name="T19" fmla="*/ 0 h 11"/>
                    <a:gd name="T20" fmla="*/ 1 w 10"/>
                    <a:gd name="T21" fmla="*/ 2 h 11"/>
                    <a:gd name="T22" fmla="*/ 0 w 10"/>
                    <a:gd name="T23" fmla="*/ 4 h 11"/>
                    <a:gd name="T24" fmla="*/ 0 w 10"/>
                    <a:gd name="T25" fmla="*/ 5 h 11"/>
                    <a:gd name="T26" fmla="*/ 0 w 10"/>
                    <a:gd name="T27" fmla="*/ 7 h 11"/>
                    <a:gd name="T28" fmla="*/ 0 w 10"/>
                    <a:gd name="T29" fmla="*/ 9 h 11"/>
                    <a:gd name="T30" fmla="*/ 1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7 w 10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1"/>
                    <a:gd name="T59" fmla="*/ 10 w 10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1">
                      <a:moveTo>
                        <a:pt x="7" y="11"/>
                      </a:move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4" name="Freeform 318"/>
                <p:cNvSpPr>
                  <a:spLocks/>
                </p:cNvSpPr>
                <p:nvPr/>
              </p:nvSpPr>
              <p:spPr bwMode="auto">
                <a:xfrm>
                  <a:off x="1688" y="1434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9 w 11"/>
                    <a:gd name="T11" fmla="*/ 2 h 11"/>
                    <a:gd name="T12" fmla="*/ 7 w 11"/>
                    <a:gd name="T13" fmla="*/ 0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0 h 11"/>
                    <a:gd name="T22" fmla="*/ 0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5" name="Freeform 319"/>
                <p:cNvSpPr>
                  <a:spLocks/>
                </p:cNvSpPr>
                <p:nvPr/>
              </p:nvSpPr>
              <p:spPr bwMode="auto">
                <a:xfrm>
                  <a:off x="1669" y="1443"/>
                  <a:ext cx="10" cy="11"/>
                </a:xfrm>
                <a:custGeom>
                  <a:avLst/>
                  <a:gdLst>
                    <a:gd name="T0" fmla="*/ 7 w 10"/>
                    <a:gd name="T1" fmla="*/ 9 h 11"/>
                    <a:gd name="T2" fmla="*/ 8 w 10"/>
                    <a:gd name="T3" fmla="*/ 7 h 11"/>
                    <a:gd name="T4" fmla="*/ 10 w 10"/>
                    <a:gd name="T5" fmla="*/ 5 h 11"/>
                    <a:gd name="T6" fmla="*/ 10 w 10"/>
                    <a:gd name="T7" fmla="*/ 4 h 11"/>
                    <a:gd name="T8" fmla="*/ 8 w 10"/>
                    <a:gd name="T9" fmla="*/ 2 h 11"/>
                    <a:gd name="T10" fmla="*/ 7 w 10"/>
                    <a:gd name="T11" fmla="*/ 0 h 11"/>
                    <a:gd name="T12" fmla="*/ 5 w 10"/>
                    <a:gd name="T13" fmla="*/ 0 h 11"/>
                    <a:gd name="T14" fmla="*/ 3 w 10"/>
                    <a:gd name="T15" fmla="*/ 0 h 11"/>
                    <a:gd name="T16" fmla="*/ 1 w 10"/>
                    <a:gd name="T17" fmla="*/ 0 h 11"/>
                    <a:gd name="T18" fmla="*/ 1 w 10"/>
                    <a:gd name="T19" fmla="*/ 0 h 11"/>
                    <a:gd name="T20" fmla="*/ 0 w 10"/>
                    <a:gd name="T21" fmla="*/ 2 h 11"/>
                    <a:gd name="T22" fmla="*/ 0 w 10"/>
                    <a:gd name="T23" fmla="*/ 4 h 11"/>
                    <a:gd name="T24" fmla="*/ 0 w 10"/>
                    <a:gd name="T25" fmla="*/ 5 h 11"/>
                    <a:gd name="T26" fmla="*/ 0 w 10"/>
                    <a:gd name="T27" fmla="*/ 7 h 11"/>
                    <a:gd name="T28" fmla="*/ 1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9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9"/>
                      </a:move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6" name="Freeform 320"/>
                <p:cNvSpPr>
                  <a:spLocks/>
                </p:cNvSpPr>
                <p:nvPr/>
              </p:nvSpPr>
              <p:spPr bwMode="auto">
                <a:xfrm>
                  <a:off x="1651" y="1455"/>
                  <a:ext cx="11" cy="11"/>
                </a:xfrm>
                <a:custGeom>
                  <a:avLst/>
                  <a:gdLst>
                    <a:gd name="T0" fmla="*/ 9 w 11"/>
                    <a:gd name="T1" fmla="*/ 9 h 11"/>
                    <a:gd name="T2" fmla="*/ 11 w 11"/>
                    <a:gd name="T3" fmla="*/ 8 h 11"/>
                    <a:gd name="T4" fmla="*/ 11 w 11"/>
                    <a:gd name="T5" fmla="*/ 6 h 11"/>
                    <a:gd name="T6" fmla="*/ 11 w 11"/>
                    <a:gd name="T7" fmla="*/ 4 h 11"/>
                    <a:gd name="T8" fmla="*/ 11 w 11"/>
                    <a:gd name="T9" fmla="*/ 2 h 11"/>
                    <a:gd name="T10" fmla="*/ 9 w 11"/>
                    <a:gd name="T11" fmla="*/ 0 h 11"/>
                    <a:gd name="T12" fmla="*/ 7 w 11"/>
                    <a:gd name="T13" fmla="*/ 0 h 11"/>
                    <a:gd name="T14" fmla="*/ 5 w 11"/>
                    <a:gd name="T15" fmla="*/ 0 h 11"/>
                    <a:gd name="T16" fmla="*/ 3 w 11"/>
                    <a:gd name="T17" fmla="*/ 0 h 11"/>
                    <a:gd name="T18" fmla="*/ 3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2 w 11"/>
                    <a:gd name="T27" fmla="*/ 8 h 11"/>
                    <a:gd name="T28" fmla="*/ 3 w 11"/>
                    <a:gd name="T29" fmla="*/ 9 h 11"/>
                    <a:gd name="T30" fmla="*/ 5 w 11"/>
                    <a:gd name="T31" fmla="*/ 11 h 11"/>
                    <a:gd name="T32" fmla="*/ 7 w 11"/>
                    <a:gd name="T33" fmla="*/ 11 h 11"/>
                    <a:gd name="T34" fmla="*/ 9 w 11"/>
                    <a:gd name="T35" fmla="*/ 9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9" y="9"/>
                      </a:move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7" name="Freeform 321"/>
                <p:cNvSpPr>
                  <a:spLocks/>
                </p:cNvSpPr>
                <p:nvPr/>
              </p:nvSpPr>
              <p:spPr bwMode="auto">
                <a:xfrm>
                  <a:off x="1647" y="1475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3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3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8" name="Freeform 322"/>
                <p:cNvSpPr>
                  <a:spLocks/>
                </p:cNvSpPr>
                <p:nvPr/>
              </p:nvSpPr>
              <p:spPr bwMode="auto">
                <a:xfrm>
                  <a:off x="1647" y="1496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79" name="Freeform 323"/>
                <p:cNvSpPr>
                  <a:spLocks/>
                </p:cNvSpPr>
                <p:nvPr/>
              </p:nvSpPr>
              <p:spPr bwMode="auto">
                <a:xfrm>
                  <a:off x="1647" y="1517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0" name="Freeform 324"/>
                <p:cNvSpPr>
                  <a:spLocks/>
                </p:cNvSpPr>
                <p:nvPr/>
              </p:nvSpPr>
              <p:spPr bwMode="auto">
                <a:xfrm>
                  <a:off x="1647" y="1539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8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8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1" name="Freeform 325"/>
                <p:cNvSpPr>
                  <a:spLocks/>
                </p:cNvSpPr>
                <p:nvPr/>
              </p:nvSpPr>
              <p:spPr bwMode="auto">
                <a:xfrm>
                  <a:off x="1647" y="1560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2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2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2" name="Freeform 326"/>
                <p:cNvSpPr>
                  <a:spLocks/>
                </p:cNvSpPr>
                <p:nvPr/>
              </p:nvSpPr>
              <p:spPr bwMode="auto">
                <a:xfrm>
                  <a:off x="1647" y="1581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3" name="Freeform 327"/>
                <p:cNvSpPr>
                  <a:spLocks/>
                </p:cNvSpPr>
                <p:nvPr/>
              </p:nvSpPr>
              <p:spPr bwMode="auto">
                <a:xfrm>
                  <a:off x="1647" y="1602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4" name="Freeform 328"/>
                <p:cNvSpPr>
                  <a:spLocks/>
                </p:cNvSpPr>
                <p:nvPr/>
              </p:nvSpPr>
              <p:spPr bwMode="auto">
                <a:xfrm>
                  <a:off x="1647" y="1624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8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8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5" name="Freeform 329"/>
                <p:cNvSpPr>
                  <a:spLocks/>
                </p:cNvSpPr>
                <p:nvPr/>
              </p:nvSpPr>
              <p:spPr bwMode="auto">
                <a:xfrm>
                  <a:off x="1647" y="1645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2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2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6" name="Freeform 330"/>
                <p:cNvSpPr>
                  <a:spLocks/>
                </p:cNvSpPr>
                <p:nvPr/>
              </p:nvSpPr>
              <p:spPr bwMode="auto">
                <a:xfrm>
                  <a:off x="1647" y="1666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7" name="Freeform 331"/>
                <p:cNvSpPr>
                  <a:spLocks/>
                </p:cNvSpPr>
                <p:nvPr/>
              </p:nvSpPr>
              <p:spPr bwMode="auto">
                <a:xfrm>
                  <a:off x="1647" y="1687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8" name="Freeform 332"/>
                <p:cNvSpPr>
                  <a:spLocks/>
                </p:cNvSpPr>
                <p:nvPr/>
              </p:nvSpPr>
              <p:spPr bwMode="auto">
                <a:xfrm>
                  <a:off x="1647" y="1709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8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8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89" name="Freeform 333"/>
                <p:cNvSpPr>
                  <a:spLocks/>
                </p:cNvSpPr>
                <p:nvPr/>
              </p:nvSpPr>
              <p:spPr bwMode="auto">
                <a:xfrm>
                  <a:off x="1647" y="1730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2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2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0" name="Freeform 334"/>
                <p:cNvSpPr>
                  <a:spLocks/>
                </p:cNvSpPr>
                <p:nvPr/>
              </p:nvSpPr>
              <p:spPr bwMode="auto">
                <a:xfrm>
                  <a:off x="1647" y="1751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1" name="Freeform 335"/>
                <p:cNvSpPr>
                  <a:spLocks/>
                </p:cNvSpPr>
                <p:nvPr/>
              </p:nvSpPr>
              <p:spPr bwMode="auto">
                <a:xfrm>
                  <a:off x="1647" y="1772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2" name="Freeform 336"/>
                <p:cNvSpPr>
                  <a:spLocks/>
                </p:cNvSpPr>
                <p:nvPr/>
              </p:nvSpPr>
              <p:spPr bwMode="auto">
                <a:xfrm>
                  <a:off x="1647" y="1793"/>
                  <a:ext cx="11" cy="11"/>
                </a:xfrm>
                <a:custGeom>
                  <a:avLst/>
                  <a:gdLst>
                    <a:gd name="T0" fmla="*/ 11 w 11"/>
                    <a:gd name="T1" fmla="*/ 8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8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8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8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3" name="Freeform 337"/>
                <p:cNvSpPr>
                  <a:spLocks/>
                </p:cNvSpPr>
                <p:nvPr/>
              </p:nvSpPr>
              <p:spPr bwMode="auto">
                <a:xfrm>
                  <a:off x="1647" y="1815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4" name="Freeform 338"/>
                <p:cNvSpPr>
                  <a:spLocks/>
                </p:cNvSpPr>
                <p:nvPr/>
              </p:nvSpPr>
              <p:spPr bwMode="auto">
                <a:xfrm>
                  <a:off x="1647" y="1836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3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3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5" name="Freeform 339"/>
                <p:cNvSpPr>
                  <a:spLocks/>
                </p:cNvSpPr>
                <p:nvPr/>
              </p:nvSpPr>
              <p:spPr bwMode="auto">
                <a:xfrm>
                  <a:off x="1658" y="1854"/>
                  <a:ext cx="11" cy="10"/>
                </a:xfrm>
                <a:custGeom>
                  <a:avLst/>
                  <a:gdLst>
                    <a:gd name="T0" fmla="*/ 7 w 11"/>
                    <a:gd name="T1" fmla="*/ 1 h 10"/>
                    <a:gd name="T2" fmla="*/ 5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0 w 11"/>
                    <a:gd name="T15" fmla="*/ 8 h 10"/>
                    <a:gd name="T16" fmla="*/ 2 w 11"/>
                    <a:gd name="T17" fmla="*/ 10 h 10"/>
                    <a:gd name="T18" fmla="*/ 2 w 11"/>
                    <a:gd name="T19" fmla="*/ 10 h 10"/>
                    <a:gd name="T20" fmla="*/ 4 w 11"/>
                    <a:gd name="T21" fmla="*/ 10 h 10"/>
                    <a:gd name="T22" fmla="*/ 5 w 11"/>
                    <a:gd name="T23" fmla="*/ 10 h 10"/>
                    <a:gd name="T24" fmla="*/ 7 w 11"/>
                    <a:gd name="T25" fmla="*/ 10 h 10"/>
                    <a:gd name="T26" fmla="*/ 9 w 11"/>
                    <a:gd name="T27" fmla="*/ 8 h 10"/>
                    <a:gd name="T28" fmla="*/ 11 w 11"/>
                    <a:gd name="T29" fmla="*/ 7 h 10"/>
                    <a:gd name="T30" fmla="*/ 11 w 11"/>
                    <a:gd name="T31" fmla="*/ 5 h 10"/>
                    <a:gd name="T32" fmla="*/ 9 w 11"/>
                    <a:gd name="T33" fmla="*/ 3 h 10"/>
                    <a:gd name="T34" fmla="*/ 7 w 11"/>
                    <a:gd name="T35" fmla="*/ 1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6" name="Freeform 340"/>
                <p:cNvSpPr>
                  <a:spLocks/>
                </p:cNvSpPr>
                <p:nvPr/>
              </p:nvSpPr>
              <p:spPr bwMode="auto">
                <a:xfrm>
                  <a:off x="1676" y="186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2 h 11"/>
                    <a:gd name="T6" fmla="*/ 1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11 h 11"/>
                    <a:gd name="T24" fmla="*/ 10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10 w 10"/>
                    <a:gd name="T31" fmla="*/ 4 h 11"/>
                    <a:gd name="T32" fmla="*/ 9 w 10"/>
                    <a:gd name="T33" fmla="*/ 2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7" name="Freeform 341"/>
                <p:cNvSpPr>
                  <a:spLocks/>
                </p:cNvSpPr>
                <p:nvPr/>
              </p:nvSpPr>
              <p:spPr bwMode="auto">
                <a:xfrm>
                  <a:off x="1695" y="1871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8" name="Freeform 342"/>
                <p:cNvSpPr>
                  <a:spLocks/>
                </p:cNvSpPr>
                <p:nvPr/>
              </p:nvSpPr>
              <p:spPr bwMode="auto">
                <a:xfrm>
                  <a:off x="1716" y="1878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8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99" name="Freeform 343"/>
                <p:cNvSpPr>
                  <a:spLocks/>
                </p:cNvSpPr>
                <p:nvPr/>
              </p:nvSpPr>
              <p:spPr bwMode="auto">
                <a:xfrm>
                  <a:off x="1738" y="188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8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8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0" name="Freeform 344"/>
                <p:cNvSpPr>
                  <a:spLocks/>
                </p:cNvSpPr>
                <p:nvPr/>
              </p:nvSpPr>
              <p:spPr bwMode="auto">
                <a:xfrm>
                  <a:off x="1757" y="1887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1" name="Freeform 345"/>
                <p:cNvSpPr>
                  <a:spLocks/>
                </p:cNvSpPr>
                <p:nvPr/>
              </p:nvSpPr>
              <p:spPr bwMode="auto">
                <a:xfrm>
                  <a:off x="1778" y="1891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2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2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2" name="Freeform 346"/>
                <p:cNvSpPr>
                  <a:spLocks/>
                </p:cNvSpPr>
                <p:nvPr/>
              </p:nvSpPr>
              <p:spPr bwMode="auto">
                <a:xfrm>
                  <a:off x="1800" y="1894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5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6 h 11"/>
                    <a:gd name="T30" fmla="*/ 8 w 10"/>
                    <a:gd name="T31" fmla="*/ 4 h 11"/>
                    <a:gd name="T32" fmla="*/ 7 w 10"/>
                    <a:gd name="T33" fmla="*/ 2 h 11"/>
                    <a:gd name="T34" fmla="*/ 7 w 10"/>
                    <a:gd name="T35" fmla="*/ 0 h 11"/>
                    <a:gd name="T36" fmla="*/ 5 w 10"/>
                    <a:gd name="T37" fmla="*/ 0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1"/>
                    <a:gd name="T59" fmla="*/ 10 w 10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3" name="Freeform 347"/>
                <p:cNvSpPr>
                  <a:spLocks/>
                </p:cNvSpPr>
                <p:nvPr/>
              </p:nvSpPr>
              <p:spPr bwMode="auto">
                <a:xfrm>
                  <a:off x="1821" y="1898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0 h 11"/>
                    <a:gd name="T6" fmla="*/ 0 w 10"/>
                    <a:gd name="T7" fmla="*/ 2 h 11"/>
                    <a:gd name="T8" fmla="*/ 0 w 10"/>
                    <a:gd name="T9" fmla="*/ 3 h 11"/>
                    <a:gd name="T10" fmla="*/ 0 w 10"/>
                    <a:gd name="T11" fmla="*/ 5 h 11"/>
                    <a:gd name="T12" fmla="*/ 0 w 10"/>
                    <a:gd name="T13" fmla="*/ 7 h 11"/>
                    <a:gd name="T14" fmla="*/ 2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3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4" name="Freeform 348"/>
                <p:cNvSpPr>
                  <a:spLocks/>
                </p:cNvSpPr>
                <p:nvPr/>
              </p:nvSpPr>
              <p:spPr bwMode="auto">
                <a:xfrm>
                  <a:off x="1842" y="1900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5" name="Freeform 349"/>
                <p:cNvSpPr>
                  <a:spLocks/>
                </p:cNvSpPr>
                <p:nvPr/>
              </p:nvSpPr>
              <p:spPr bwMode="auto">
                <a:xfrm>
                  <a:off x="1863" y="1903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6" name="Freeform 350"/>
                <p:cNvSpPr>
                  <a:spLocks/>
                </p:cNvSpPr>
                <p:nvPr/>
              </p:nvSpPr>
              <p:spPr bwMode="auto">
                <a:xfrm>
                  <a:off x="1885" y="190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8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8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7" name="Freeform 351"/>
                <p:cNvSpPr>
                  <a:spLocks/>
                </p:cNvSpPr>
                <p:nvPr/>
              </p:nvSpPr>
              <p:spPr bwMode="auto">
                <a:xfrm>
                  <a:off x="1906" y="1909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0 h 10"/>
                    <a:gd name="T6" fmla="*/ 0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2 w 10"/>
                    <a:gd name="T15" fmla="*/ 8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8 h 10"/>
                    <a:gd name="T24" fmla="*/ 9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8" name="Freeform 352"/>
                <p:cNvSpPr>
                  <a:spLocks/>
                </p:cNvSpPr>
                <p:nvPr/>
              </p:nvSpPr>
              <p:spPr bwMode="auto">
                <a:xfrm>
                  <a:off x="1925" y="1910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09" name="Freeform 353"/>
                <p:cNvSpPr>
                  <a:spLocks/>
                </p:cNvSpPr>
                <p:nvPr/>
              </p:nvSpPr>
              <p:spPr bwMode="auto">
                <a:xfrm>
                  <a:off x="1947" y="1912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0" name="Freeform 354"/>
                <p:cNvSpPr>
                  <a:spLocks/>
                </p:cNvSpPr>
                <p:nvPr/>
              </p:nvSpPr>
              <p:spPr bwMode="auto">
                <a:xfrm>
                  <a:off x="1968" y="1914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2 w 10"/>
                    <a:gd name="T7" fmla="*/ 2 h 10"/>
                    <a:gd name="T8" fmla="*/ 0 w 10"/>
                    <a:gd name="T9" fmla="*/ 3 h 10"/>
                    <a:gd name="T10" fmla="*/ 0 w 10"/>
                    <a:gd name="T11" fmla="*/ 5 h 10"/>
                    <a:gd name="T12" fmla="*/ 2 w 10"/>
                    <a:gd name="T13" fmla="*/ 7 h 10"/>
                    <a:gd name="T14" fmla="*/ 3 w 10"/>
                    <a:gd name="T15" fmla="*/ 9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2 h 10"/>
                    <a:gd name="T32" fmla="*/ 9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1" name="Freeform 355"/>
                <p:cNvSpPr>
                  <a:spLocks/>
                </p:cNvSpPr>
                <p:nvPr/>
              </p:nvSpPr>
              <p:spPr bwMode="auto">
                <a:xfrm>
                  <a:off x="1989" y="191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8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2" name="Freeform 356"/>
                <p:cNvSpPr>
                  <a:spLocks/>
                </p:cNvSpPr>
                <p:nvPr/>
              </p:nvSpPr>
              <p:spPr bwMode="auto">
                <a:xfrm>
                  <a:off x="2010" y="191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3" name="Freeform 357"/>
                <p:cNvSpPr>
                  <a:spLocks/>
                </p:cNvSpPr>
                <p:nvPr/>
              </p:nvSpPr>
              <p:spPr bwMode="auto">
                <a:xfrm>
                  <a:off x="2031" y="1917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4" name="Freeform 358"/>
                <p:cNvSpPr>
                  <a:spLocks/>
                </p:cNvSpPr>
                <p:nvPr/>
              </p:nvSpPr>
              <p:spPr bwMode="auto">
                <a:xfrm>
                  <a:off x="2053" y="191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5" name="Freeform 359"/>
                <p:cNvSpPr>
                  <a:spLocks/>
                </p:cNvSpPr>
                <p:nvPr/>
              </p:nvSpPr>
              <p:spPr bwMode="auto">
                <a:xfrm>
                  <a:off x="2074" y="191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6" name="Freeform 360"/>
                <p:cNvSpPr>
                  <a:spLocks/>
                </p:cNvSpPr>
                <p:nvPr/>
              </p:nvSpPr>
              <p:spPr bwMode="auto">
                <a:xfrm>
                  <a:off x="2095" y="1921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3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3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7" name="Freeform 361"/>
                <p:cNvSpPr>
                  <a:spLocks/>
                </p:cNvSpPr>
                <p:nvPr/>
              </p:nvSpPr>
              <p:spPr bwMode="auto">
                <a:xfrm>
                  <a:off x="2116" y="1921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3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3 h 11"/>
                    <a:gd name="T32" fmla="*/ 9 w 11"/>
                    <a:gd name="T33" fmla="*/ 2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8" name="Freeform 362"/>
                <p:cNvSpPr>
                  <a:spLocks/>
                </p:cNvSpPr>
                <p:nvPr/>
              </p:nvSpPr>
              <p:spPr bwMode="auto">
                <a:xfrm>
                  <a:off x="2138" y="1923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1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1 w 10"/>
                    <a:gd name="T13" fmla="*/ 7 h 10"/>
                    <a:gd name="T14" fmla="*/ 3 w 10"/>
                    <a:gd name="T15" fmla="*/ 9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1 h 10"/>
                    <a:gd name="T32" fmla="*/ 9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19" name="Freeform 363"/>
                <p:cNvSpPr>
                  <a:spLocks/>
                </p:cNvSpPr>
                <p:nvPr/>
              </p:nvSpPr>
              <p:spPr bwMode="auto">
                <a:xfrm>
                  <a:off x="2159" y="1923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3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3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0" name="Freeform 364"/>
                <p:cNvSpPr>
                  <a:spLocks/>
                </p:cNvSpPr>
                <p:nvPr/>
              </p:nvSpPr>
              <p:spPr bwMode="auto">
                <a:xfrm>
                  <a:off x="2180" y="1923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1" name="Freeform 365"/>
                <p:cNvSpPr>
                  <a:spLocks/>
                </p:cNvSpPr>
                <p:nvPr/>
              </p:nvSpPr>
              <p:spPr bwMode="auto">
                <a:xfrm>
                  <a:off x="2201" y="192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8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2" name="Freeform 366"/>
                <p:cNvSpPr>
                  <a:spLocks/>
                </p:cNvSpPr>
                <p:nvPr/>
              </p:nvSpPr>
              <p:spPr bwMode="auto">
                <a:xfrm>
                  <a:off x="2223" y="192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8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3" name="Freeform 367"/>
                <p:cNvSpPr>
                  <a:spLocks/>
                </p:cNvSpPr>
                <p:nvPr/>
              </p:nvSpPr>
              <p:spPr bwMode="auto">
                <a:xfrm>
                  <a:off x="2244" y="192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8 h 11"/>
                    <a:gd name="T14" fmla="*/ 3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4" name="Freeform 368"/>
                <p:cNvSpPr>
                  <a:spLocks/>
                </p:cNvSpPr>
                <p:nvPr/>
              </p:nvSpPr>
              <p:spPr bwMode="auto">
                <a:xfrm>
                  <a:off x="2265" y="192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8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5" name="Freeform 369"/>
                <p:cNvSpPr>
                  <a:spLocks/>
                </p:cNvSpPr>
                <p:nvPr/>
              </p:nvSpPr>
              <p:spPr bwMode="auto">
                <a:xfrm>
                  <a:off x="2286" y="192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8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6" name="Freeform 370"/>
                <p:cNvSpPr>
                  <a:spLocks/>
                </p:cNvSpPr>
                <p:nvPr/>
              </p:nvSpPr>
              <p:spPr bwMode="auto">
                <a:xfrm>
                  <a:off x="2308" y="192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8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7" name="Freeform 371"/>
                <p:cNvSpPr>
                  <a:spLocks/>
                </p:cNvSpPr>
                <p:nvPr/>
              </p:nvSpPr>
              <p:spPr bwMode="auto">
                <a:xfrm>
                  <a:off x="2329" y="192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2 w 10"/>
                    <a:gd name="T13" fmla="*/ 8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8" name="Freeform 372"/>
                <p:cNvSpPr>
                  <a:spLocks/>
                </p:cNvSpPr>
                <p:nvPr/>
              </p:nvSpPr>
              <p:spPr bwMode="auto">
                <a:xfrm>
                  <a:off x="2350" y="1924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8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8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29" name="Freeform 373"/>
                <p:cNvSpPr>
                  <a:spLocks/>
                </p:cNvSpPr>
                <p:nvPr/>
              </p:nvSpPr>
              <p:spPr bwMode="auto">
                <a:xfrm>
                  <a:off x="2371" y="1923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1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0" name="Freeform 374"/>
                <p:cNvSpPr>
                  <a:spLocks/>
                </p:cNvSpPr>
                <p:nvPr/>
              </p:nvSpPr>
              <p:spPr bwMode="auto">
                <a:xfrm>
                  <a:off x="2393" y="1923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1 h 10"/>
                    <a:gd name="T4" fmla="*/ 1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1 w 10"/>
                    <a:gd name="T11" fmla="*/ 9 h 10"/>
                    <a:gd name="T12" fmla="*/ 3 w 10"/>
                    <a:gd name="T13" fmla="*/ 10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8 w 10"/>
                    <a:gd name="T21" fmla="*/ 10 h 10"/>
                    <a:gd name="T22" fmla="*/ 10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8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1" name="Freeform 375"/>
                <p:cNvSpPr>
                  <a:spLocks/>
                </p:cNvSpPr>
                <p:nvPr/>
              </p:nvSpPr>
              <p:spPr bwMode="auto">
                <a:xfrm>
                  <a:off x="2414" y="1923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2 w 10"/>
                    <a:gd name="T11" fmla="*/ 7 h 10"/>
                    <a:gd name="T12" fmla="*/ 3 w 10"/>
                    <a:gd name="T13" fmla="*/ 9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9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1 h 10"/>
                    <a:gd name="T30" fmla="*/ 9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2" name="Freeform 376"/>
                <p:cNvSpPr>
                  <a:spLocks/>
                </p:cNvSpPr>
                <p:nvPr/>
              </p:nvSpPr>
              <p:spPr bwMode="auto">
                <a:xfrm>
                  <a:off x="2435" y="192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2 h 11"/>
                    <a:gd name="T4" fmla="*/ 2 w 11"/>
                    <a:gd name="T5" fmla="*/ 3 h 11"/>
                    <a:gd name="T6" fmla="*/ 0 w 11"/>
                    <a:gd name="T7" fmla="*/ 5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3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3" name="Freeform 377"/>
                <p:cNvSpPr>
                  <a:spLocks/>
                </p:cNvSpPr>
                <p:nvPr/>
              </p:nvSpPr>
              <p:spPr bwMode="auto">
                <a:xfrm>
                  <a:off x="2456" y="1921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3 h 11"/>
                    <a:gd name="T8" fmla="*/ 0 w 11"/>
                    <a:gd name="T9" fmla="*/ 5 h 11"/>
                    <a:gd name="T10" fmla="*/ 2 w 11"/>
                    <a:gd name="T11" fmla="*/ 7 h 11"/>
                    <a:gd name="T12" fmla="*/ 4 w 11"/>
                    <a:gd name="T13" fmla="*/ 9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3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4" name="Freeform 378"/>
                <p:cNvSpPr>
                  <a:spLocks/>
                </p:cNvSpPr>
                <p:nvPr/>
              </p:nvSpPr>
              <p:spPr bwMode="auto">
                <a:xfrm>
                  <a:off x="2478" y="191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1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1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5" name="Freeform 379"/>
                <p:cNvSpPr>
                  <a:spLocks/>
                </p:cNvSpPr>
                <p:nvPr/>
              </p:nvSpPr>
              <p:spPr bwMode="auto">
                <a:xfrm>
                  <a:off x="2499" y="191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2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6" name="Freeform 380"/>
                <p:cNvSpPr>
                  <a:spLocks/>
                </p:cNvSpPr>
                <p:nvPr/>
              </p:nvSpPr>
              <p:spPr bwMode="auto">
                <a:xfrm>
                  <a:off x="2520" y="191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7" name="Freeform 381"/>
                <p:cNvSpPr>
                  <a:spLocks/>
                </p:cNvSpPr>
                <p:nvPr/>
              </p:nvSpPr>
              <p:spPr bwMode="auto">
                <a:xfrm>
                  <a:off x="2541" y="1916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1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8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8" name="Freeform 382"/>
                <p:cNvSpPr>
                  <a:spLocks/>
                </p:cNvSpPr>
                <p:nvPr/>
              </p:nvSpPr>
              <p:spPr bwMode="auto">
                <a:xfrm>
                  <a:off x="2563" y="1916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1 w 10"/>
                    <a:gd name="T11" fmla="*/ 7 h 10"/>
                    <a:gd name="T12" fmla="*/ 3 w 10"/>
                    <a:gd name="T13" fmla="*/ 8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8 w 10"/>
                    <a:gd name="T21" fmla="*/ 8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1 h 10"/>
                    <a:gd name="T30" fmla="*/ 8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39" name="Freeform 383"/>
                <p:cNvSpPr>
                  <a:spLocks/>
                </p:cNvSpPr>
                <p:nvPr/>
              </p:nvSpPr>
              <p:spPr bwMode="auto">
                <a:xfrm>
                  <a:off x="2584" y="191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2 w 10"/>
                    <a:gd name="T11" fmla="*/ 7 h 10"/>
                    <a:gd name="T12" fmla="*/ 3 w 10"/>
                    <a:gd name="T13" fmla="*/ 9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9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2 h 10"/>
                    <a:gd name="T30" fmla="*/ 9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0" name="Freeform 384"/>
                <p:cNvSpPr>
                  <a:spLocks/>
                </p:cNvSpPr>
                <p:nvPr/>
              </p:nvSpPr>
              <p:spPr bwMode="auto">
                <a:xfrm>
                  <a:off x="2605" y="1912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1" name="Freeform 385"/>
                <p:cNvSpPr>
                  <a:spLocks/>
                </p:cNvSpPr>
                <p:nvPr/>
              </p:nvSpPr>
              <p:spPr bwMode="auto">
                <a:xfrm>
                  <a:off x="2626" y="1910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2" name="Freeform 386"/>
                <p:cNvSpPr>
                  <a:spLocks/>
                </p:cNvSpPr>
                <p:nvPr/>
              </p:nvSpPr>
              <p:spPr bwMode="auto">
                <a:xfrm>
                  <a:off x="2647" y="1909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0 h 10"/>
                    <a:gd name="T4" fmla="*/ 0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8 h 10"/>
                    <a:gd name="T22" fmla="*/ 9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9 w 11"/>
                    <a:gd name="T29" fmla="*/ 1 h 10"/>
                    <a:gd name="T30" fmla="*/ 8 w 11"/>
                    <a:gd name="T31" fmla="*/ 0 h 10"/>
                    <a:gd name="T32" fmla="*/ 6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3" name="Freeform 387"/>
                <p:cNvSpPr>
                  <a:spLocks/>
                </p:cNvSpPr>
                <p:nvPr/>
              </p:nvSpPr>
              <p:spPr bwMode="auto">
                <a:xfrm>
                  <a:off x="2669" y="1905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2 h 11"/>
                    <a:gd name="T4" fmla="*/ 0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0 w 10"/>
                    <a:gd name="T11" fmla="*/ 9 h 11"/>
                    <a:gd name="T12" fmla="*/ 1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9 w 10"/>
                    <a:gd name="T29" fmla="*/ 4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4" name="Freeform 388"/>
                <p:cNvSpPr>
                  <a:spLocks/>
                </p:cNvSpPr>
                <p:nvPr/>
              </p:nvSpPr>
              <p:spPr bwMode="auto">
                <a:xfrm>
                  <a:off x="2690" y="1903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5" name="Freeform 389"/>
                <p:cNvSpPr>
                  <a:spLocks/>
                </p:cNvSpPr>
                <p:nvPr/>
              </p:nvSpPr>
              <p:spPr bwMode="auto">
                <a:xfrm>
                  <a:off x="2711" y="1901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8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6" name="Freeform 390"/>
                <p:cNvSpPr>
                  <a:spLocks/>
                </p:cNvSpPr>
                <p:nvPr/>
              </p:nvSpPr>
              <p:spPr bwMode="auto">
                <a:xfrm>
                  <a:off x="2732" y="1898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3 h 11"/>
                    <a:gd name="T6" fmla="*/ 0 w 11"/>
                    <a:gd name="T7" fmla="*/ 5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9 w 11"/>
                    <a:gd name="T29" fmla="*/ 3 h 11"/>
                    <a:gd name="T30" fmla="*/ 8 w 11"/>
                    <a:gd name="T31" fmla="*/ 2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7" name="Freeform 391"/>
                <p:cNvSpPr>
                  <a:spLocks/>
                </p:cNvSpPr>
                <p:nvPr/>
              </p:nvSpPr>
              <p:spPr bwMode="auto">
                <a:xfrm>
                  <a:off x="2752" y="1894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3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8" name="Freeform 392"/>
                <p:cNvSpPr>
                  <a:spLocks/>
                </p:cNvSpPr>
                <p:nvPr/>
              </p:nvSpPr>
              <p:spPr bwMode="auto">
                <a:xfrm>
                  <a:off x="2773" y="1891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2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49" name="Freeform 393"/>
                <p:cNvSpPr>
                  <a:spLocks/>
                </p:cNvSpPr>
                <p:nvPr/>
              </p:nvSpPr>
              <p:spPr bwMode="auto">
                <a:xfrm>
                  <a:off x="2794" y="188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0" name="Freeform 394"/>
                <p:cNvSpPr>
                  <a:spLocks/>
                </p:cNvSpPr>
                <p:nvPr/>
              </p:nvSpPr>
              <p:spPr bwMode="auto">
                <a:xfrm>
                  <a:off x="2816" y="1884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1 w 10"/>
                    <a:gd name="T3" fmla="*/ 0 h 10"/>
                    <a:gd name="T4" fmla="*/ 0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1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9 h 10"/>
                    <a:gd name="T22" fmla="*/ 9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9 w 10"/>
                    <a:gd name="T29" fmla="*/ 2 h 10"/>
                    <a:gd name="T30" fmla="*/ 7 w 10"/>
                    <a:gd name="T31" fmla="*/ 0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1" name="Freeform 395"/>
                <p:cNvSpPr>
                  <a:spLocks/>
                </p:cNvSpPr>
                <p:nvPr/>
              </p:nvSpPr>
              <p:spPr bwMode="auto">
                <a:xfrm>
                  <a:off x="2837" y="1878"/>
                  <a:ext cx="11" cy="11"/>
                </a:xfrm>
                <a:custGeom>
                  <a:avLst/>
                  <a:gdLst>
                    <a:gd name="T0" fmla="*/ 3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8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5 w 11"/>
                    <a:gd name="T33" fmla="*/ 0 h 11"/>
                    <a:gd name="T34" fmla="*/ 3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2" name="Freeform 396"/>
                <p:cNvSpPr>
                  <a:spLocks/>
                </p:cNvSpPr>
                <p:nvPr/>
              </p:nvSpPr>
              <p:spPr bwMode="auto">
                <a:xfrm>
                  <a:off x="2856" y="1873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2 w 11"/>
                    <a:gd name="T11" fmla="*/ 7 h 11"/>
                    <a:gd name="T12" fmla="*/ 4 w 11"/>
                    <a:gd name="T13" fmla="*/ 9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3" name="Freeform 397"/>
                <p:cNvSpPr>
                  <a:spLocks/>
                </p:cNvSpPr>
                <p:nvPr/>
              </p:nvSpPr>
              <p:spPr bwMode="auto">
                <a:xfrm>
                  <a:off x="2876" y="1866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2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4" name="Freeform 398"/>
                <p:cNvSpPr>
                  <a:spLocks/>
                </p:cNvSpPr>
                <p:nvPr/>
              </p:nvSpPr>
              <p:spPr bwMode="auto">
                <a:xfrm>
                  <a:off x="2895" y="1855"/>
                  <a:ext cx="11" cy="11"/>
                </a:xfrm>
                <a:custGeom>
                  <a:avLst/>
                  <a:gdLst>
                    <a:gd name="T0" fmla="*/ 4 w 11"/>
                    <a:gd name="T1" fmla="*/ 2 h 11"/>
                    <a:gd name="T2" fmla="*/ 2 w 11"/>
                    <a:gd name="T3" fmla="*/ 4 h 11"/>
                    <a:gd name="T4" fmla="*/ 0 w 11"/>
                    <a:gd name="T5" fmla="*/ 6 h 11"/>
                    <a:gd name="T6" fmla="*/ 0 w 11"/>
                    <a:gd name="T7" fmla="*/ 7 h 11"/>
                    <a:gd name="T8" fmla="*/ 2 w 11"/>
                    <a:gd name="T9" fmla="*/ 9 h 11"/>
                    <a:gd name="T10" fmla="*/ 4 w 11"/>
                    <a:gd name="T11" fmla="*/ 11 h 11"/>
                    <a:gd name="T12" fmla="*/ 6 w 11"/>
                    <a:gd name="T13" fmla="*/ 11 h 11"/>
                    <a:gd name="T14" fmla="*/ 7 w 11"/>
                    <a:gd name="T15" fmla="*/ 11 h 11"/>
                    <a:gd name="T16" fmla="*/ 9 w 11"/>
                    <a:gd name="T17" fmla="*/ 11 h 11"/>
                    <a:gd name="T18" fmla="*/ 9 w 11"/>
                    <a:gd name="T19" fmla="*/ 11 h 11"/>
                    <a:gd name="T20" fmla="*/ 11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2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2"/>
                      </a:move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5" name="Freeform 399"/>
                <p:cNvSpPr>
                  <a:spLocks/>
                </p:cNvSpPr>
                <p:nvPr/>
              </p:nvSpPr>
              <p:spPr bwMode="auto">
                <a:xfrm>
                  <a:off x="2908" y="1839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8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8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6" name="Freeform 400"/>
                <p:cNvSpPr>
                  <a:spLocks/>
                </p:cNvSpPr>
                <p:nvPr/>
              </p:nvSpPr>
              <p:spPr bwMode="auto">
                <a:xfrm>
                  <a:off x="2908" y="1818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7" name="Freeform 401"/>
                <p:cNvSpPr>
                  <a:spLocks/>
                </p:cNvSpPr>
                <p:nvPr/>
              </p:nvSpPr>
              <p:spPr bwMode="auto">
                <a:xfrm>
                  <a:off x="2908" y="1797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8" name="Freeform 402"/>
                <p:cNvSpPr>
                  <a:spLocks/>
                </p:cNvSpPr>
                <p:nvPr/>
              </p:nvSpPr>
              <p:spPr bwMode="auto">
                <a:xfrm>
                  <a:off x="2908" y="1776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2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2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59" name="Freeform 403"/>
                <p:cNvSpPr>
                  <a:spLocks/>
                </p:cNvSpPr>
                <p:nvPr/>
              </p:nvSpPr>
              <p:spPr bwMode="auto">
                <a:xfrm>
                  <a:off x="2908" y="1755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8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8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0" name="Freeform 404"/>
                <p:cNvSpPr>
                  <a:spLocks/>
                </p:cNvSpPr>
                <p:nvPr/>
              </p:nvSpPr>
              <p:spPr bwMode="auto">
                <a:xfrm>
                  <a:off x="2908" y="1733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1" name="Freeform 405"/>
                <p:cNvSpPr>
                  <a:spLocks/>
                </p:cNvSpPr>
                <p:nvPr/>
              </p:nvSpPr>
              <p:spPr bwMode="auto">
                <a:xfrm>
                  <a:off x="2908" y="1712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2" name="Freeform 406"/>
                <p:cNvSpPr>
                  <a:spLocks/>
                </p:cNvSpPr>
                <p:nvPr/>
              </p:nvSpPr>
              <p:spPr bwMode="auto">
                <a:xfrm>
                  <a:off x="2908" y="1691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2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2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3" name="Freeform 407"/>
                <p:cNvSpPr>
                  <a:spLocks/>
                </p:cNvSpPr>
                <p:nvPr/>
              </p:nvSpPr>
              <p:spPr bwMode="auto">
                <a:xfrm>
                  <a:off x="2908" y="1670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8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8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4" name="Freeform 408"/>
                <p:cNvSpPr>
                  <a:spLocks/>
                </p:cNvSpPr>
                <p:nvPr/>
              </p:nvSpPr>
              <p:spPr bwMode="auto">
                <a:xfrm>
                  <a:off x="2908" y="1648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5" name="Freeform 409"/>
                <p:cNvSpPr>
                  <a:spLocks/>
                </p:cNvSpPr>
                <p:nvPr/>
              </p:nvSpPr>
              <p:spPr bwMode="auto">
                <a:xfrm>
                  <a:off x="2908" y="1627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6" name="Freeform 410"/>
                <p:cNvSpPr>
                  <a:spLocks/>
                </p:cNvSpPr>
                <p:nvPr/>
              </p:nvSpPr>
              <p:spPr bwMode="auto">
                <a:xfrm>
                  <a:off x="2908" y="1606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3 h 11"/>
                    <a:gd name="T18" fmla="*/ 10 w 10"/>
                    <a:gd name="T19" fmla="*/ 3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3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7" name="Freeform 411"/>
                <p:cNvSpPr>
                  <a:spLocks/>
                </p:cNvSpPr>
                <p:nvPr/>
              </p:nvSpPr>
              <p:spPr bwMode="auto">
                <a:xfrm>
                  <a:off x="2908" y="1585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8" name="Freeform 412"/>
                <p:cNvSpPr>
                  <a:spLocks/>
                </p:cNvSpPr>
                <p:nvPr/>
              </p:nvSpPr>
              <p:spPr bwMode="auto">
                <a:xfrm>
                  <a:off x="2908" y="1563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69" name="Freeform 413"/>
                <p:cNvSpPr>
                  <a:spLocks/>
                </p:cNvSpPr>
                <p:nvPr/>
              </p:nvSpPr>
              <p:spPr bwMode="auto">
                <a:xfrm>
                  <a:off x="2908" y="1542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0" name="Freeform 414"/>
                <p:cNvSpPr>
                  <a:spLocks/>
                </p:cNvSpPr>
                <p:nvPr/>
              </p:nvSpPr>
              <p:spPr bwMode="auto">
                <a:xfrm>
                  <a:off x="2908" y="1521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3 h 11"/>
                    <a:gd name="T18" fmla="*/ 10 w 10"/>
                    <a:gd name="T19" fmla="*/ 3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3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1" name="Freeform 415"/>
                <p:cNvSpPr>
                  <a:spLocks/>
                </p:cNvSpPr>
                <p:nvPr/>
              </p:nvSpPr>
              <p:spPr bwMode="auto">
                <a:xfrm>
                  <a:off x="2908" y="1500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2" name="Freeform 416"/>
                <p:cNvSpPr>
                  <a:spLocks/>
                </p:cNvSpPr>
                <p:nvPr/>
              </p:nvSpPr>
              <p:spPr bwMode="auto">
                <a:xfrm>
                  <a:off x="2908" y="1478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8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8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3" name="Freeform 417"/>
                <p:cNvSpPr>
                  <a:spLocks/>
                </p:cNvSpPr>
                <p:nvPr/>
              </p:nvSpPr>
              <p:spPr bwMode="auto">
                <a:xfrm>
                  <a:off x="2906" y="1457"/>
                  <a:ext cx="11" cy="11"/>
                </a:xfrm>
                <a:custGeom>
                  <a:avLst/>
                  <a:gdLst>
                    <a:gd name="T0" fmla="*/ 0 w 11"/>
                    <a:gd name="T1" fmla="*/ 7 h 11"/>
                    <a:gd name="T2" fmla="*/ 0 w 11"/>
                    <a:gd name="T3" fmla="*/ 9 h 11"/>
                    <a:gd name="T4" fmla="*/ 2 w 11"/>
                    <a:gd name="T5" fmla="*/ 11 h 11"/>
                    <a:gd name="T6" fmla="*/ 3 w 11"/>
                    <a:gd name="T7" fmla="*/ 11 h 11"/>
                    <a:gd name="T8" fmla="*/ 5 w 11"/>
                    <a:gd name="T9" fmla="*/ 11 h 11"/>
                    <a:gd name="T10" fmla="*/ 7 w 11"/>
                    <a:gd name="T11" fmla="*/ 11 h 11"/>
                    <a:gd name="T12" fmla="*/ 9 w 11"/>
                    <a:gd name="T13" fmla="*/ 9 h 11"/>
                    <a:gd name="T14" fmla="*/ 11 w 11"/>
                    <a:gd name="T15" fmla="*/ 7 h 11"/>
                    <a:gd name="T16" fmla="*/ 11 w 11"/>
                    <a:gd name="T17" fmla="*/ 6 h 11"/>
                    <a:gd name="T18" fmla="*/ 11 w 11"/>
                    <a:gd name="T19" fmla="*/ 6 h 11"/>
                    <a:gd name="T20" fmla="*/ 9 w 11"/>
                    <a:gd name="T21" fmla="*/ 4 h 11"/>
                    <a:gd name="T22" fmla="*/ 7 w 11"/>
                    <a:gd name="T23" fmla="*/ 2 h 11"/>
                    <a:gd name="T24" fmla="*/ 5 w 11"/>
                    <a:gd name="T25" fmla="*/ 0 h 11"/>
                    <a:gd name="T26" fmla="*/ 3 w 11"/>
                    <a:gd name="T27" fmla="*/ 0 h 11"/>
                    <a:gd name="T28" fmla="*/ 2 w 11"/>
                    <a:gd name="T29" fmla="*/ 2 h 11"/>
                    <a:gd name="T30" fmla="*/ 0 w 11"/>
                    <a:gd name="T31" fmla="*/ 4 h 11"/>
                    <a:gd name="T32" fmla="*/ 0 w 11"/>
                    <a:gd name="T33" fmla="*/ 6 h 11"/>
                    <a:gd name="T34" fmla="*/ 0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0" y="7"/>
                      </a:move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4" name="Freeform 418"/>
                <p:cNvSpPr>
                  <a:spLocks/>
                </p:cNvSpPr>
                <p:nvPr/>
              </p:nvSpPr>
              <p:spPr bwMode="auto">
                <a:xfrm>
                  <a:off x="2890" y="1443"/>
                  <a:ext cx="11" cy="11"/>
                </a:xfrm>
                <a:custGeom>
                  <a:avLst/>
                  <a:gdLst>
                    <a:gd name="T0" fmla="*/ 2 w 11"/>
                    <a:gd name="T1" fmla="*/ 11 h 11"/>
                    <a:gd name="T2" fmla="*/ 4 w 11"/>
                    <a:gd name="T3" fmla="*/ 11 h 11"/>
                    <a:gd name="T4" fmla="*/ 5 w 11"/>
                    <a:gd name="T5" fmla="*/ 11 h 11"/>
                    <a:gd name="T6" fmla="*/ 7 w 11"/>
                    <a:gd name="T7" fmla="*/ 11 h 11"/>
                    <a:gd name="T8" fmla="*/ 9 w 11"/>
                    <a:gd name="T9" fmla="*/ 9 h 11"/>
                    <a:gd name="T10" fmla="*/ 11 w 11"/>
                    <a:gd name="T11" fmla="*/ 7 h 11"/>
                    <a:gd name="T12" fmla="*/ 11 w 11"/>
                    <a:gd name="T13" fmla="*/ 5 h 11"/>
                    <a:gd name="T14" fmla="*/ 9 w 11"/>
                    <a:gd name="T15" fmla="*/ 4 h 11"/>
                    <a:gd name="T16" fmla="*/ 7 w 11"/>
                    <a:gd name="T17" fmla="*/ 2 h 11"/>
                    <a:gd name="T18" fmla="*/ 7 w 11"/>
                    <a:gd name="T19" fmla="*/ 2 h 11"/>
                    <a:gd name="T20" fmla="*/ 5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0 w 11"/>
                    <a:gd name="T31" fmla="*/ 7 h 11"/>
                    <a:gd name="T32" fmla="*/ 0 w 11"/>
                    <a:gd name="T33" fmla="*/ 9 h 11"/>
                    <a:gd name="T34" fmla="*/ 2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2" y="11"/>
                      </a:move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5" name="Freeform 419"/>
                <p:cNvSpPr>
                  <a:spLocks/>
                </p:cNvSpPr>
                <p:nvPr/>
              </p:nvSpPr>
              <p:spPr bwMode="auto">
                <a:xfrm>
                  <a:off x="2871" y="1434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6" name="Freeform 420"/>
                <p:cNvSpPr>
                  <a:spLocks/>
                </p:cNvSpPr>
                <p:nvPr/>
              </p:nvSpPr>
              <p:spPr bwMode="auto">
                <a:xfrm>
                  <a:off x="2849" y="1429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3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3 h 11"/>
                    <a:gd name="T28" fmla="*/ 0 w 11"/>
                    <a:gd name="T29" fmla="*/ 5 h 11"/>
                    <a:gd name="T30" fmla="*/ 2 w 11"/>
                    <a:gd name="T31" fmla="*/ 7 h 11"/>
                    <a:gd name="T32" fmla="*/ 4 w 11"/>
                    <a:gd name="T33" fmla="*/ 9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7" name="Freeform 421"/>
                <p:cNvSpPr>
                  <a:spLocks/>
                </p:cNvSpPr>
                <p:nvPr/>
              </p:nvSpPr>
              <p:spPr bwMode="auto">
                <a:xfrm>
                  <a:off x="2830" y="1422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9 w 10"/>
                    <a:gd name="T7" fmla="*/ 9 h 10"/>
                    <a:gd name="T8" fmla="*/ 10 w 10"/>
                    <a:gd name="T9" fmla="*/ 7 h 10"/>
                    <a:gd name="T10" fmla="*/ 10 w 10"/>
                    <a:gd name="T11" fmla="*/ 5 h 10"/>
                    <a:gd name="T12" fmla="*/ 9 w 10"/>
                    <a:gd name="T13" fmla="*/ 3 h 10"/>
                    <a:gd name="T14" fmla="*/ 7 w 10"/>
                    <a:gd name="T15" fmla="*/ 2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9 h 10"/>
                    <a:gd name="T32" fmla="*/ 2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8" name="Freeform 422"/>
                <p:cNvSpPr>
                  <a:spLocks/>
                </p:cNvSpPr>
                <p:nvPr/>
              </p:nvSpPr>
              <p:spPr bwMode="auto">
                <a:xfrm>
                  <a:off x="2809" y="1418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10 w 10"/>
                    <a:gd name="T13" fmla="*/ 2 h 11"/>
                    <a:gd name="T14" fmla="*/ 8 w 10"/>
                    <a:gd name="T15" fmla="*/ 0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0 h 11"/>
                    <a:gd name="T24" fmla="*/ 1 w 10"/>
                    <a:gd name="T25" fmla="*/ 2 h 11"/>
                    <a:gd name="T26" fmla="*/ 0 w 10"/>
                    <a:gd name="T27" fmla="*/ 4 h 11"/>
                    <a:gd name="T28" fmla="*/ 0 w 10"/>
                    <a:gd name="T29" fmla="*/ 6 h 11"/>
                    <a:gd name="T30" fmla="*/ 1 w 10"/>
                    <a:gd name="T31" fmla="*/ 7 h 11"/>
                    <a:gd name="T32" fmla="*/ 3 w 10"/>
                    <a:gd name="T33" fmla="*/ 9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79" name="Freeform 423"/>
                <p:cNvSpPr>
                  <a:spLocks/>
                </p:cNvSpPr>
                <p:nvPr/>
              </p:nvSpPr>
              <p:spPr bwMode="auto">
                <a:xfrm>
                  <a:off x="2787" y="1413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0" name="Freeform 424"/>
                <p:cNvSpPr>
                  <a:spLocks/>
                </p:cNvSpPr>
                <p:nvPr/>
              </p:nvSpPr>
              <p:spPr bwMode="auto">
                <a:xfrm>
                  <a:off x="2768" y="140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8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8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1" name="Freeform 425"/>
                <p:cNvSpPr>
                  <a:spLocks/>
                </p:cNvSpPr>
                <p:nvPr/>
              </p:nvSpPr>
              <p:spPr bwMode="auto">
                <a:xfrm>
                  <a:off x="2747" y="1406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8 w 10"/>
                    <a:gd name="T13" fmla="*/ 3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3 h 11"/>
                    <a:gd name="T26" fmla="*/ 0 w 10"/>
                    <a:gd name="T27" fmla="*/ 5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2" name="Freeform 426"/>
                <p:cNvSpPr>
                  <a:spLocks/>
                </p:cNvSpPr>
                <p:nvPr/>
              </p:nvSpPr>
              <p:spPr bwMode="auto">
                <a:xfrm>
                  <a:off x="2725" y="1404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3" name="Freeform 427"/>
                <p:cNvSpPr>
                  <a:spLocks/>
                </p:cNvSpPr>
                <p:nvPr/>
              </p:nvSpPr>
              <p:spPr bwMode="auto">
                <a:xfrm>
                  <a:off x="2704" y="1401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5 w 11"/>
                    <a:gd name="T3" fmla="*/ 10 h 10"/>
                    <a:gd name="T4" fmla="*/ 7 w 11"/>
                    <a:gd name="T5" fmla="*/ 8 h 10"/>
                    <a:gd name="T6" fmla="*/ 9 w 11"/>
                    <a:gd name="T7" fmla="*/ 7 h 10"/>
                    <a:gd name="T8" fmla="*/ 11 w 11"/>
                    <a:gd name="T9" fmla="*/ 5 h 10"/>
                    <a:gd name="T10" fmla="*/ 11 w 11"/>
                    <a:gd name="T11" fmla="*/ 5 h 10"/>
                    <a:gd name="T12" fmla="*/ 9 w 11"/>
                    <a:gd name="T13" fmla="*/ 3 h 10"/>
                    <a:gd name="T14" fmla="*/ 7 w 11"/>
                    <a:gd name="T15" fmla="*/ 1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1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8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4" name="Freeform 428"/>
                <p:cNvSpPr>
                  <a:spLocks/>
                </p:cNvSpPr>
                <p:nvPr/>
              </p:nvSpPr>
              <p:spPr bwMode="auto">
                <a:xfrm>
                  <a:off x="2683" y="1399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2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3 w 11"/>
                    <a:gd name="T23" fmla="*/ 0 h 10"/>
                    <a:gd name="T24" fmla="*/ 2 w 11"/>
                    <a:gd name="T25" fmla="*/ 2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3 w 11"/>
                    <a:gd name="T33" fmla="*/ 9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5" name="Freeform 429"/>
                <p:cNvSpPr>
                  <a:spLocks/>
                </p:cNvSpPr>
                <p:nvPr/>
              </p:nvSpPr>
              <p:spPr bwMode="auto">
                <a:xfrm>
                  <a:off x="2662" y="1395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6" name="Freeform 430"/>
                <p:cNvSpPr>
                  <a:spLocks/>
                </p:cNvSpPr>
                <p:nvPr/>
              </p:nvSpPr>
              <p:spPr bwMode="auto">
                <a:xfrm>
                  <a:off x="2640" y="1394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1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6 w 11"/>
                    <a:gd name="T21" fmla="*/ 0 h 10"/>
                    <a:gd name="T22" fmla="*/ 4 w 11"/>
                    <a:gd name="T23" fmla="*/ 0 h 10"/>
                    <a:gd name="T24" fmla="*/ 2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8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7" name="Freeform 431"/>
                <p:cNvSpPr>
                  <a:spLocks/>
                </p:cNvSpPr>
                <p:nvPr/>
              </p:nvSpPr>
              <p:spPr bwMode="auto">
                <a:xfrm>
                  <a:off x="2619" y="1392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2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0 h 10"/>
                    <a:gd name="T24" fmla="*/ 2 w 11"/>
                    <a:gd name="T25" fmla="*/ 2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9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8" name="Freeform 432"/>
                <p:cNvSpPr>
                  <a:spLocks/>
                </p:cNvSpPr>
                <p:nvPr/>
              </p:nvSpPr>
              <p:spPr bwMode="auto">
                <a:xfrm>
                  <a:off x="2598" y="1390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3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2 w 11"/>
                    <a:gd name="T31" fmla="*/ 7 h 11"/>
                    <a:gd name="T32" fmla="*/ 3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89" name="Freeform 433"/>
                <p:cNvSpPr>
                  <a:spLocks/>
                </p:cNvSpPr>
                <p:nvPr/>
              </p:nvSpPr>
              <p:spPr bwMode="auto">
                <a:xfrm>
                  <a:off x="2577" y="1388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10 w 10"/>
                    <a:gd name="T13" fmla="*/ 2 h 11"/>
                    <a:gd name="T14" fmla="*/ 9 w 10"/>
                    <a:gd name="T15" fmla="*/ 0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0 h 11"/>
                    <a:gd name="T24" fmla="*/ 1 w 10"/>
                    <a:gd name="T25" fmla="*/ 2 h 11"/>
                    <a:gd name="T26" fmla="*/ 0 w 10"/>
                    <a:gd name="T27" fmla="*/ 4 h 11"/>
                    <a:gd name="T28" fmla="*/ 0 w 10"/>
                    <a:gd name="T29" fmla="*/ 6 h 11"/>
                    <a:gd name="T30" fmla="*/ 1 w 10"/>
                    <a:gd name="T31" fmla="*/ 7 h 11"/>
                    <a:gd name="T32" fmla="*/ 3 w 10"/>
                    <a:gd name="T33" fmla="*/ 9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0" name="Freeform 434"/>
                <p:cNvSpPr>
                  <a:spLocks/>
                </p:cNvSpPr>
                <p:nvPr/>
              </p:nvSpPr>
              <p:spPr bwMode="auto">
                <a:xfrm>
                  <a:off x="2555" y="1386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8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8 h 11"/>
                    <a:gd name="T10" fmla="*/ 11 w 11"/>
                    <a:gd name="T11" fmla="*/ 6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8 w 11"/>
                    <a:gd name="T17" fmla="*/ 0 h 11"/>
                    <a:gd name="T18" fmla="*/ 8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6 h 11"/>
                    <a:gd name="T28" fmla="*/ 0 w 11"/>
                    <a:gd name="T29" fmla="*/ 8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1" name="Freeform 435"/>
                <p:cNvSpPr>
                  <a:spLocks/>
                </p:cNvSpPr>
                <p:nvPr/>
              </p:nvSpPr>
              <p:spPr bwMode="auto">
                <a:xfrm>
                  <a:off x="2534" y="1385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10 h 10"/>
                    <a:gd name="T6" fmla="*/ 11 w 11"/>
                    <a:gd name="T7" fmla="*/ 9 h 10"/>
                    <a:gd name="T8" fmla="*/ 11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1 h 10"/>
                    <a:gd name="T16" fmla="*/ 7 w 11"/>
                    <a:gd name="T17" fmla="*/ 0 h 10"/>
                    <a:gd name="T18" fmla="*/ 7 w 11"/>
                    <a:gd name="T19" fmla="*/ 0 h 10"/>
                    <a:gd name="T20" fmla="*/ 6 w 11"/>
                    <a:gd name="T21" fmla="*/ 0 h 10"/>
                    <a:gd name="T22" fmla="*/ 4 w 11"/>
                    <a:gd name="T23" fmla="*/ 1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2" name="Freeform 436"/>
                <p:cNvSpPr>
                  <a:spLocks/>
                </p:cNvSpPr>
                <p:nvPr/>
              </p:nvSpPr>
              <p:spPr bwMode="auto">
                <a:xfrm>
                  <a:off x="2513" y="1385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1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3 w 11"/>
                    <a:gd name="T23" fmla="*/ 0 h 10"/>
                    <a:gd name="T24" fmla="*/ 2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3 w 11"/>
                    <a:gd name="T33" fmla="*/ 9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3" name="Freeform 437"/>
                <p:cNvSpPr>
                  <a:spLocks/>
                </p:cNvSpPr>
                <p:nvPr/>
              </p:nvSpPr>
              <p:spPr bwMode="auto">
                <a:xfrm>
                  <a:off x="2493" y="1383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8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3 h 11"/>
                    <a:gd name="T12" fmla="*/ 9 w 11"/>
                    <a:gd name="T13" fmla="*/ 2 h 11"/>
                    <a:gd name="T14" fmla="*/ 8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3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4" name="Freeform 438"/>
                <p:cNvSpPr>
                  <a:spLocks/>
                </p:cNvSpPr>
                <p:nvPr/>
              </p:nvSpPr>
              <p:spPr bwMode="auto">
                <a:xfrm>
                  <a:off x="2472" y="1381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4 h 11"/>
                    <a:gd name="T14" fmla="*/ 7 w 11"/>
                    <a:gd name="T15" fmla="*/ 2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5" name="Freeform 439"/>
                <p:cNvSpPr>
                  <a:spLocks/>
                </p:cNvSpPr>
                <p:nvPr/>
              </p:nvSpPr>
              <p:spPr bwMode="auto">
                <a:xfrm>
                  <a:off x="2451" y="1381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6" name="Freeform 440"/>
                <p:cNvSpPr>
                  <a:spLocks/>
                </p:cNvSpPr>
                <p:nvPr/>
              </p:nvSpPr>
              <p:spPr bwMode="auto">
                <a:xfrm>
                  <a:off x="2430" y="137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7" name="Freeform 441"/>
                <p:cNvSpPr>
                  <a:spLocks/>
                </p:cNvSpPr>
                <p:nvPr/>
              </p:nvSpPr>
              <p:spPr bwMode="auto">
                <a:xfrm>
                  <a:off x="2409" y="137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8" name="Freeform 442"/>
                <p:cNvSpPr>
                  <a:spLocks/>
                </p:cNvSpPr>
                <p:nvPr/>
              </p:nvSpPr>
              <p:spPr bwMode="auto">
                <a:xfrm>
                  <a:off x="2387" y="1379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99" name="Freeform 443"/>
                <p:cNvSpPr>
                  <a:spLocks/>
                </p:cNvSpPr>
                <p:nvPr/>
              </p:nvSpPr>
              <p:spPr bwMode="auto">
                <a:xfrm>
                  <a:off x="2366" y="1379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0" name="Freeform 444"/>
                <p:cNvSpPr>
                  <a:spLocks/>
                </p:cNvSpPr>
                <p:nvPr/>
              </p:nvSpPr>
              <p:spPr bwMode="auto">
                <a:xfrm>
                  <a:off x="2345" y="1378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9 w 10"/>
                    <a:gd name="T7" fmla="*/ 8 h 10"/>
                    <a:gd name="T8" fmla="*/ 10 w 10"/>
                    <a:gd name="T9" fmla="*/ 7 h 10"/>
                    <a:gd name="T10" fmla="*/ 10 w 10"/>
                    <a:gd name="T11" fmla="*/ 5 h 10"/>
                    <a:gd name="T12" fmla="*/ 9 w 10"/>
                    <a:gd name="T13" fmla="*/ 3 h 10"/>
                    <a:gd name="T14" fmla="*/ 7 w 10"/>
                    <a:gd name="T15" fmla="*/ 1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8 h 10"/>
                    <a:gd name="T32" fmla="*/ 2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1" name="Freeform 445"/>
                <p:cNvSpPr>
                  <a:spLocks/>
                </p:cNvSpPr>
                <p:nvPr/>
              </p:nvSpPr>
              <p:spPr bwMode="auto">
                <a:xfrm>
                  <a:off x="2324" y="1378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8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8 w 10"/>
                    <a:gd name="T11" fmla="*/ 3 h 10"/>
                    <a:gd name="T12" fmla="*/ 7 w 10"/>
                    <a:gd name="T13" fmla="*/ 1 h 10"/>
                    <a:gd name="T14" fmla="*/ 5 w 10"/>
                    <a:gd name="T15" fmla="*/ 0 h 10"/>
                    <a:gd name="T16" fmla="*/ 3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2" name="Freeform 446"/>
                <p:cNvSpPr>
                  <a:spLocks/>
                </p:cNvSpPr>
                <p:nvPr/>
              </p:nvSpPr>
              <p:spPr bwMode="auto">
                <a:xfrm>
                  <a:off x="2302" y="1378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9 w 11"/>
                    <a:gd name="T11" fmla="*/ 3 h 10"/>
                    <a:gd name="T12" fmla="*/ 7 w 11"/>
                    <a:gd name="T13" fmla="*/ 1 h 10"/>
                    <a:gd name="T14" fmla="*/ 6 w 11"/>
                    <a:gd name="T15" fmla="*/ 0 h 10"/>
                    <a:gd name="T16" fmla="*/ 4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3" name="Freeform 447"/>
                <p:cNvSpPr>
                  <a:spLocks/>
                </p:cNvSpPr>
                <p:nvPr/>
              </p:nvSpPr>
              <p:spPr bwMode="auto">
                <a:xfrm>
                  <a:off x="2281" y="1378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9 w 11"/>
                    <a:gd name="T11" fmla="*/ 3 h 10"/>
                    <a:gd name="T12" fmla="*/ 7 w 11"/>
                    <a:gd name="T13" fmla="*/ 1 h 10"/>
                    <a:gd name="T14" fmla="*/ 5 w 11"/>
                    <a:gd name="T15" fmla="*/ 0 h 10"/>
                    <a:gd name="T16" fmla="*/ 4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4" name="Freeform 448"/>
                <p:cNvSpPr>
                  <a:spLocks/>
                </p:cNvSpPr>
                <p:nvPr/>
              </p:nvSpPr>
              <p:spPr bwMode="auto">
                <a:xfrm>
                  <a:off x="1647" y="1464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9 w 11"/>
                    <a:gd name="T5" fmla="*/ 4 h 11"/>
                    <a:gd name="T6" fmla="*/ 7 w 11"/>
                    <a:gd name="T7" fmla="*/ 2 h 11"/>
                    <a:gd name="T8" fmla="*/ 6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6 w 11"/>
                    <a:gd name="T29" fmla="*/ 11 h 11"/>
                    <a:gd name="T30" fmla="*/ 7 w 11"/>
                    <a:gd name="T31" fmla="*/ 9 h 11"/>
                    <a:gd name="T32" fmla="*/ 9 w 11"/>
                    <a:gd name="T33" fmla="*/ 7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5" name="Freeform 449"/>
                <p:cNvSpPr>
                  <a:spLocks/>
                </p:cNvSpPr>
                <p:nvPr/>
              </p:nvSpPr>
              <p:spPr bwMode="auto">
                <a:xfrm>
                  <a:off x="1660" y="1480"/>
                  <a:ext cx="10" cy="11"/>
                </a:xfrm>
                <a:custGeom>
                  <a:avLst/>
                  <a:gdLst>
                    <a:gd name="T0" fmla="*/ 7 w 10"/>
                    <a:gd name="T1" fmla="*/ 2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0 w 10"/>
                    <a:gd name="T15" fmla="*/ 9 h 11"/>
                    <a:gd name="T16" fmla="*/ 2 w 10"/>
                    <a:gd name="T17" fmla="*/ 11 h 11"/>
                    <a:gd name="T18" fmla="*/ 2 w 10"/>
                    <a:gd name="T19" fmla="*/ 11 h 11"/>
                    <a:gd name="T20" fmla="*/ 3 w 10"/>
                    <a:gd name="T21" fmla="*/ 11 h 11"/>
                    <a:gd name="T22" fmla="*/ 5 w 10"/>
                    <a:gd name="T23" fmla="*/ 11 h 11"/>
                    <a:gd name="T24" fmla="*/ 7 w 10"/>
                    <a:gd name="T25" fmla="*/ 11 h 11"/>
                    <a:gd name="T26" fmla="*/ 9 w 10"/>
                    <a:gd name="T27" fmla="*/ 9 h 11"/>
                    <a:gd name="T28" fmla="*/ 10 w 10"/>
                    <a:gd name="T29" fmla="*/ 7 h 11"/>
                    <a:gd name="T30" fmla="*/ 10 w 10"/>
                    <a:gd name="T31" fmla="*/ 6 h 11"/>
                    <a:gd name="T32" fmla="*/ 9 w 10"/>
                    <a:gd name="T33" fmla="*/ 4 h 11"/>
                    <a:gd name="T34" fmla="*/ 7 w 10"/>
                    <a:gd name="T35" fmla="*/ 2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2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6" name="Freeform 450"/>
                <p:cNvSpPr>
                  <a:spLocks/>
                </p:cNvSpPr>
                <p:nvPr/>
              </p:nvSpPr>
              <p:spPr bwMode="auto">
                <a:xfrm>
                  <a:off x="1677" y="1491"/>
                  <a:ext cx="11" cy="10"/>
                </a:xfrm>
                <a:custGeom>
                  <a:avLst/>
                  <a:gdLst>
                    <a:gd name="T0" fmla="*/ 8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2 h 10"/>
                    <a:gd name="T32" fmla="*/ 9 w 11"/>
                    <a:gd name="T33" fmla="*/ 0 h 10"/>
                    <a:gd name="T34" fmla="*/ 8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7" name="Freeform 451"/>
                <p:cNvSpPr>
                  <a:spLocks/>
                </p:cNvSpPr>
                <p:nvPr/>
              </p:nvSpPr>
              <p:spPr bwMode="auto">
                <a:xfrm>
                  <a:off x="1699" y="1498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3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9 w 10"/>
                    <a:gd name="T31" fmla="*/ 3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8" name="Freeform 452"/>
                <p:cNvSpPr>
                  <a:spLocks/>
                </p:cNvSpPr>
                <p:nvPr/>
              </p:nvSpPr>
              <p:spPr bwMode="auto">
                <a:xfrm>
                  <a:off x="1718" y="1503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09" name="Freeform 453"/>
                <p:cNvSpPr>
                  <a:spLocks/>
                </p:cNvSpPr>
                <p:nvPr/>
              </p:nvSpPr>
              <p:spPr bwMode="auto">
                <a:xfrm>
                  <a:off x="1739" y="1509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8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0" name="Freeform 454"/>
                <p:cNvSpPr>
                  <a:spLocks/>
                </p:cNvSpPr>
                <p:nvPr/>
              </p:nvSpPr>
              <p:spPr bwMode="auto">
                <a:xfrm>
                  <a:off x="1761" y="151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0 h 10"/>
                    <a:gd name="T6" fmla="*/ 0 w 10"/>
                    <a:gd name="T7" fmla="*/ 2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1 w 10"/>
                    <a:gd name="T15" fmla="*/ 9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9 h 10"/>
                    <a:gd name="T24" fmla="*/ 8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8 w 10"/>
                    <a:gd name="T31" fmla="*/ 2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1" name="Freeform 455"/>
                <p:cNvSpPr>
                  <a:spLocks/>
                </p:cNvSpPr>
                <p:nvPr/>
              </p:nvSpPr>
              <p:spPr bwMode="auto">
                <a:xfrm>
                  <a:off x="1780" y="1517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2" name="Freeform 456"/>
                <p:cNvSpPr>
                  <a:spLocks/>
                </p:cNvSpPr>
                <p:nvPr/>
              </p:nvSpPr>
              <p:spPr bwMode="auto">
                <a:xfrm>
                  <a:off x="1801" y="1521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3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3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3" name="Freeform 457"/>
                <p:cNvSpPr>
                  <a:spLocks/>
                </p:cNvSpPr>
                <p:nvPr/>
              </p:nvSpPr>
              <p:spPr bwMode="auto">
                <a:xfrm>
                  <a:off x="1823" y="1523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1 h 10"/>
                    <a:gd name="T6" fmla="*/ 1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1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10 h 10"/>
                    <a:gd name="T24" fmla="*/ 10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10 w 10"/>
                    <a:gd name="T31" fmla="*/ 3 h 10"/>
                    <a:gd name="T32" fmla="*/ 8 w 10"/>
                    <a:gd name="T33" fmla="*/ 1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4" name="Freeform 458"/>
                <p:cNvSpPr>
                  <a:spLocks/>
                </p:cNvSpPr>
                <p:nvPr/>
              </p:nvSpPr>
              <p:spPr bwMode="auto">
                <a:xfrm>
                  <a:off x="1844" y="1526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2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5" name="Freeform 459"/>
                <p:cNvSpPr>
                  <a:spLocks/>
                </p:cNvSpPr>
                <p:nvPr/>
              </p:nvSpPr>
              <p:spPr bwMode="auto">
                <a:xfrm>
                  <a:off x="1865" y="1528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9 w 11"/>
                    <a:gd name="T31" fmla="*/ 4 h 11"/>
                    <a:gd name="T32" fmla="*/ 7 w 11"/>
                    <a:gd name="T33" fmla="*/ 2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6" name="Freeform 460"/>
                <p:cNvSpPr>
                  <a:spLocks/>
                </p:cNvSpPr>
                <p:nvPr/>
              </p:nvSpPr>
              <p:spPr bwMode="auto">
                <a:xfrm>
                  <a:off x="1886" y="1532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7" name="Freeform 461"/>
                <p:cNvSpPr>
                  <a:spLocks/>
                </p:cNvSpPr>
                <p:nvPr/>
              </p:nvSpPr>
              <p:spPr bwMode="auto">
                <a:xfrm>
                  <a:off x="1908" y="1533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8" name="Freeform 462"/>
                <p:cNvSpPr>
                  <a:spLocks/>
                </p:cNvSpPr>
                <p:nvPr/>
              </p:nvSpPr>
              <p:spPr bwMode="auto">
                <a:xfrm>
                  <a:off x="1929" y="153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2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19" name="Freeform 463"/>
                <p:cNvSpPr>
                  <a:spLocks/>
                </p:cNvSpPr>
                <p:nvPr/>
              </p:nvSpPr>
              <p:spPr bwMode="auto">
                <a:xfrm>
                  <a:off x="1950" y="1537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2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0" name="Freeform 464"/>
                <p:cNvSpPr>
                  <a:spLocks/>
                </p:cNvSpPr>
                <p:nvPr/>
              </p:nvSpPr>
              <p:spPr bwMode="auto">
                <a:xfrm>
                  <a:off x="1971" y="1539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8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1" name="Freeform 465"/>
                <p:cNvSpPr>
                  <a:spLocks/>
                </p:cNvSpPr>
                <p:nvPr/>
              </p:nvSpPr>
              <p:spPr bwMode="auto">
                <a:xfrm>
                  <a:off x="1993" y="1540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2" name="Freeform 466"/>
                <p:cNvSpPr>
                  <a:spLocks/>
                </p:cNvSpPr>
                <p:nvPr/>
              </p:nvSpPr>
              <p:spPr bwMode="auto">
                <a:xfrm>
                  <a:off x="2014" y="154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0 w 10"/>
                    <a:gd name="T13" fmla="*/ 7 h 11"/>
                    <a:gd name="T14" fmla="*/ 2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3" name="Freeform 467"/>
                <p:cNvSpPr>
                  <a:spLocks/>
                </p:cNvSpPr>
                <p:nvPr/>
              </p:nvSpPr>
              <p:spPr bwMode="auto">
                <a:xfrm>
                  <a:off x="2035" y="1542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9 w 11"/>
                    <a:gd name="T31" fmla="*/ 4 h 11"/>
                    <a:gd name="T32" fmla="*/ 7 w 11"/>
                    <a:gd name="T33" fmla="*/ 2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4" name="Freeform 468"/>
                <p:cNvSpPr>
                  <a:spLocks/>
                </p:cNvSpPr>
                <p:nvPr/>
              </p:nvSpPr>
              <p:spPr bwMode="auto">
                <a:xfrm>
                  <a:off x="2056" y="1544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3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3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5" name="Freeform 469"/>
                <p:cNvSpPr>
                  <a:spLocks/>
                </p:cNvSpPr>
                <p:nvPr/>
              </p:nvSpPr>
              <p:spPr bwMode="auto">
                <a:xfrm>
                  <a:off x="2077" y="1546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8 w 11"/>
                    <a:gd name="T23" fmla="*/ 9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8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6" name="Freeform 470"/>
                <p:cNvSpPr>
                  <a:spLocks/>
                </p:cNvSpPr>
                <p:nvPr/>
              </p:nvSpPr>
              <p:spPr bwMode="auto">
                <a:xfrm>
                  <a:off x="2099" y="1546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9 h 10"/>
                    <a:gd name="T14" fmla="*/ 2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9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9 w 10"/>
                    <a:gd name="T31" fmla="*/ 3 h 10"/>
                    <a:gd name="T32" fmla="*/ 7 w 10"/>
                    <a:gd name="T33" fmla="*/ 1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7" name="Freeform 471"/>
                <p:cNvSpPr>
                  <a:spLocks/>
                </p:cNvSpPr>
                <p:nvPr/>
              </p:nvSpPr>
              <p:spPr bwMode="auto">
                <a:xfrm>
                  <a:off x="2120" y="1546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8" name="Freeform 472"/>
                <p:cNvSpPr>
                  <a:spLocks/>
                </p:cNvSpPr>
                <p:nvPr/>
              </p:nvSpPr>
              <p:spPr bwMode="auto">
                <a:xfrm>
                  <a:off x="2141" y="154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8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29" name="Freeform 473"/>
                <p:cNvSpPr>
                  <a:spLocks/>
                </p:cNvSpPr>
                <p:nvPr/>
              </p:nvSpPr>
              <p:spPr bwMode="auto">
                <a:xfrm>
                  <a:off x="2162" y="154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8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9 w 11"/>
                    <a:gd name="T31" fmla="*/ 4 h 11"/>
                    <a:gd name="T32" fmla="*/ 8 w 11"/>
                    <a:gd name="T33" fmla="*/ 2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0" name="Freeform 474"/>
                <p:cNvSpPr>
                  <a:spLocks/>
                </p:cNvSpPr>
                <p:nvPr/>
              </p:nvSpPr>
              <p:spPr bwMode="auto">
                <a:xfrm>
                  <a:off x="2184" y="1547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8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8 h 11"/>
                    <a:gd name="T28" fmla="*/ 10 w 10"/>
                    <a:gd name="T29" fmla="*/ 6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1" name="Freeform 475"/>
                <p:cNvSpPr>
                  <a:spLocks/>
                </p:cNvSpPr>
                <p:nvPr/>
              </p:nvSpPr>
              <p:spPr bwMode="auto">
                <a:xfrm>
                  <a:off x="2205" y="1549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3 w 11"/>
                    <a:gd name="T17" fmla="*/ 11 h 11"/>
                    <a:gd name="T18" fmla="*/ 3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2" name="Freeform 476"/>
                <p:cNvSpPr>
                  <a:spLocks/>
                </p:cNvSpPr>
                <p:nvPr/>
              </p:nvSpPr>
              <p:spPr bwMode="auto">
                <a:xfrm>
                  <a:off x="2226" y="1549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3" name="Freeform 477"/>
                <p:cNvSpPr>
                  <a:spLocks/>
                </p:cNvSpPr>
                <p:nvPr/>
              </p:nvSpPr>
              <p:spPr bwMode="auto">
                <a:xfrm>
                  <a:off x="2247" y="1549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8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8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4" name="Freeform 478"/>
                <p:cNvSpPr>
                  <a:spLocks/>
                </p:cNvSpPr>
                <p:nvPr/>
              </p:nvSpPr>
              <p:spPr bwMode="auto">
                <a:xfrm>
                  <a:off x="2269" y="154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5" name="Freeform 479"/>
                <p:cNvSpPr>
                  <a:spLocks/>
                </p:cNvSpPr>
                <p:nvPr/>
              </p:nvSpPr>
              <p:spPr bwMode="auto">
                <a:xfrm>
                  <a:off x="2290" y="1549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3 w 11"/>
                    <a:gd name="T17" fmla="*/ 11 h 11"/>
                    <a:gd name="T18" fmla="*/ 3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6" name="Freeform 480"/>
                <p:cNvSpPr>
                  <a:spLocks/>
                </p:cNvSpPr>
                <p:nvPr/>
              </p:nvSpPr>
              <p:spPr bwMode="auto">
                <a:xfrm>
                  <a:off x="2311" y="1549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7" name="Freeform 481"/>
                <p:cNvSpPr>
                  <a:spLocks/>
                </p:cNvSpPr>
                <p:nvPr/>
              </p:nvSpPr>
              <p:spPr bwMode="auto">
                <a:xfrm>
                  <a:off x="2332" y="1549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8" name="Freeform 482"/>
                <p:cNvSpPr>
                  <a:spLocks/>
                </p:cNvSpPr>
                <p:nvPr/>
              </p:nvSpPr>
              <p:spPr bwMode="auto">
                <a:xfrm>
                  <a:off x="2354" y="1549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0 h 11"/>
                    <a:gd name="T4" fmla="*/ 0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9 h 11"/>
                    <a:gd name="T22" fmla="*/ 8 w 10"/>
                    <a:gd name="T23" fmla="*/ 7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8 w 10"/>
                    <a:gd name="T29" fmla="*/ 2 h 11"/>
                    <a:gd name="T30" fmla="*/ 7 w 10"/>
                    <a:gd name="T31" fmla="*/ 0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39" name="Freeform 483"/>
                <p:cNvSpPr>
                  <a:spLocks/>
                </p:cNvSpPr>
                <p:nvPr/>
              </p:nvSpPr>
              <p:spPr bwMode="auto">
                <a:xfrm>
                  <a:off x="2375" y="1547"/>
                  <a:ext cx="11" cy="11"/>
                </a:xfrm>
                <a:custGeom>
                  <a:avLst/>
                  <a:gdLst>
                    <a:gd name="T0" fmla="*/ 3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8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3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3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40" name="Freeform 484"/>
                <p:cNvSpPr>
                  <a:spLocks/>
                </p:cNvSpPr>
                <p:nvPr/>
              </p:nvSpPr>
              <p:spPr bwMode="auto">
                <a:xfrm>
                  <a:off x="2396" y="1547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8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41" name="Freeform 485"/>
                <p:cNvSpPr>
                  <a:spLocks/>
                </p:cNvSpPr>
                <p:nvPr/>
              </p:nvSpPr>
              <p:spPr bwMode="auto">
                <a:xfrm>
                  <a:off x="2417" y="1547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8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42" name="Freeform 486"/>
                <p:cNvSpPr>
                  <a:spLocks/>
                </p:cNvSpPr>
                <p:nvPr/>
              </p:nvSpPr>
              <p:spPr bwMode="auto">
                <a:xfrm>
                  <a:off x="2439" y="1546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1 w 10"/>
                    <a:gd name="T3" fmla="*/ 1 h 10"/>
                    <a:gd name="T4" fmla="*/ 0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0 w 10"/>
                    <a:gd name="T11" fmla="*/ 9 h 10"/>
                    <a:gd name="T12" fmla="*/ 1 w 10"/>
                    <a:gd name="T13" fmla="*/ 10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8 w 10"/>
                    <a:gd name="T29" fmla="*/ 3 h 10"/>
                    <a:gd name="T30" fmla="*/ 7 w 10"/>
                    <a:gd name="T31" fmla="*/ 1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43" name="Freeform 487"/>
                <p:cNvSpPr>
                  <a:spLocks/>
                </p:cNvSpPr>
                <p:nvPr/>
              </p:nvSpPr>
              <p:spPr bwMode="auto">
                <a:xfrm>
                  <a:off x="2460" y="1546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2 w 10"/>
                    <a:gd name="T3" fmla="*/ 0 h 10"/>
                    <a:gd name="T4" fmla="*/ 0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2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9 h 10"/>
                    <a:gd name="T22" fmla="*/ 9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9 w 10"/>
                    <a:gd name="T29" fmla="*/ 1 h 10"/>
                    <a:gd name="T30" fmla="*/ 7 w 10"/>
                    <a:gd name="T31" fmla="*/ 0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44" name="Freeform 488"/>
                <p:cNvSpPr>
                  <a:spLocks/>
                </p:cNvSpPr>
                <p:nvPr/>
              </p:nvSpPr>
              <p:spPr bwMode="auto">
                <a:xfrm>
                  <a:off x="2481" y="1544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3 h 11"/>
                    <a:gd name="T6" fmla="*/ 0 w 11"/>
                    <a:gd name="T7" fmla="*/ 5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9 w 11"/>
                    <a:gd name="T29" fmla="*/ 3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245" name="Freeform 489"/>
                <p:cNvSpPr>
                  <a:spLocks/>
                </p:cNvSpPr>
                <p:nvPr/>
              </p:nvSpPr>
              <p:spPr bwMode="auto">
                <a:xfrm>
                  <a:off x="2502" y="1544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3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3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4027" name="Freeform 490"/>
              <p:cNvSpPr>
                <a:spLocks/>
              </p:cNvSpPr>
              <p:nvPr/>
            </p:nvSpPr>
            <p:spPr bwMode="auto">
              <a:xfrm>
                <a:off x="2524" y="1542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2 h 11"/>
                  <a:gd name="T4" fmla="*/ 0 w 10"/>
                  <a:gd name="T5" fmla="*/ 4 h 11"/>
                  <a:gd name="T6" fmla="*/ 0 w 10"/>
                  <a:gd name="T7" fmla="*/ 5 h 11"/>
                  <a:gd name="T8" fmla="*/ 0 w 10"/>
                  <a:gd name="T9" fmla="*/ 7 h 11"/>
                  <a:gd name="T10" fmla="*/ 0 w 10"/>
                  <a:gd name="T11" fmla="*/ 9 h 11"/>
                  <a:gd name="T12" fmla="*/ 1 w 10"/>
                  <a:gd name="T13" fmla="*/ 11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11 h 11"/>
                  <a:gd name="T22" fmla="*/ 8 w 10"/>
                  <a:gd name="T23" fmla="*/ 9 h 11"/>
                  <a:gd name="T24" fmla="*/ 10 w 10"/>
                  <a:gd name="T25" fmla="*/ 7 h 11"/>
                  <a:gd name="T26" fmla="*/ 10 w 10"/>
                  <a:gd name="T27" fmla="*/ 5 h 11"/>
                  <a:gd name="T28" fmla="*/ 8 w 10"/>
                  <a:gd name="T29" fmla="*/ 4 h 11"/>
                  <a:gd name="T30" fmla="*/ 7 w 10"/>
                  <a:gd name="T31" fmla="*/ 2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28" name="Freeform 491"/>
              <p:cNvSpPr>
                <a:spLocks/>
              </p:cNvSpPr>
              <p:nvPr/>
            </p:nvSpPr>
            <p:spPr bwMode="auto">
              <a:xfrm>
                <a:off x="2543" y="1542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29" name="Freeform 492"/>
              <p:cNvSpPr>
                <a:spLocks/>
              </p:cNvSpPr>
              <p:nvPr/>
            </p:nvSpPr>
            <p:spPr bwMode="auto">
              <a:xfrm>
                <a:off x="2564" y="1540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0" name="Freeform 493"/>
              <p:cNvSpPr>
                <a:spLocks/>
              </p:cNvSpPr>
              <p:nvPr/>
            </p:nvSpPr>
            <p:spPr bwMode="auto">
              <a:xfrm>
                <a:off x="2586" y="153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3 w 10"/>
                  <a:gd name="T3" fmla="*/ 0 h 10"/>
                  <a:gd name="T4" fmla="*/ 1 w 10"/>
                  <a:gd name="T5" fmla="*/ 1 h 10"/>
                  <a:gd name="T6" fmla="*/ 0 w 10"/>
                  <a:gd name="T7" fmla="*/ 3 h 10"/>
                  <a:gd name="T8" fmla="*/ 0 w 10"/>
                  <a:gd name="T9" fmla="*/ 5 h 10"/>
                  <a:gd name="T10" fmla="*/ 1 w 10"/>
                  <a:gd name="T11" fmla="*/ 7 h 10"/>
                  <a:gd name="T12" fmla="*/ 3 w 10"/>
                  <a:gd name="T13" fmla="*/ 8 h 10"/>
                  <a:gd name="T14" fmla="*/ 5 w 10"/>
                  <a:gd name="T15" fmla="*/ 10 h 10"/>
                  <a:gd name="T16" fmla="*/ 7 w 10"/>
                  <a:gd name="T17" fmla="*/ 10 h 10"/>
                  <a:gd name="T18" fmla="*/ 7 w 10"/>
                  <a:gd name="T19" fmla="*/ 10 h 10"/>
                  <a:gd name="T20" fmla="*/ 8 w 10"/>
                  <a:gd name="T21" fmla="*/ 8 h 10"/>
                  <a:gd name="T22" fmla="*/ 10 w 10"/>
                  <a:gd name="T23" fmla="*/ 7 h 10"/>
                  <a:gd name="T24" fmla="*/ 10 w 10"/>
                  <a:gd name="T25" fmla="*/ 5 h 10"/>
                  <a:gd name="T26" fmla="*/ 10 w 10"/>
                  <a:gd name="T27" fmla="*/ 3 h 10"/>
                  <a:gd name="T28" fmla="*/ 10 w 10"/>
                  <a:gd name="T29" fmla="*/ 1 h 10"/>
                  <a:gd name="T30" fmla="*/ 8 w 10"/>
                  <a:gd name="T31" fmla="*/ 0 h 10"/>
                  <a:gd name="T32" fmla="*/ 7 w 10"/>
                  <a:gd name="T33" fmla="*/ 0 h 10"/>
                  <a:gd name="T34" fmla="*/ 5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5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1" name="Freeform 494"/>
              <p:cNvSpPr>
                <a:spLocks/>
              </p:cNvSpPr>
              <p:nvPr/>
            </p:nvSpPr>
            <p:spPr bwMode="auto">
              <a:xfrm>
                <a:off x="2607" y="1537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3 w 10"/>
                  <a:gd name="T3" fmla="*/ 0 h 10"/>
                  <a:gd name="T4" fmla="*/ 2 w 10"/>
                  <a:gd name="T5" fmla="*/ 2 h 10"/>
                  <a:gd name="T6" fmla="*/ 0 w 10"/>
                  <a:gd name="T7" fmla="*/ 3 h 10"/>
                  <a:gd name="T8" fmla="*/ 0 w 10"/>
                  <a:gd name="T9" fmla="*/ 5 h 10"/>
                  <a:gd name="T10" fmla="*/ 2 w 10"/>
                  <a:gd name="T11" fmla="*/ 7 h 10"/>
                  <a:gd name="T12" fmla="*/ 3 w 10"/>
                  <a:gd name="T13" fmla="*/ 9 h 10"/>
                  <a:gd name="T14" fmla="*/ 5 w 10"/>
                  <a:gd name="T15" fmla="*/ 10 h 10"/>
                  <a:gd name="T16" fmla="*/ 7 w 10"/>
                  <a:gd name="T17" fmla="*/ 10 h 10"/>
                  <a:gd name="T18" fmla="*/ 7 w 10"/>
                  <a:gd name="T19" fmla="*/ 10 h 10"/>
                  <a:gd name="T20" fmla="*/ 9 w 10"/>
                  <a:gd name="T21" fmla="*/ 9 h 10"/>
                  <a:gd name="T22" fmla="*/ 10 w 10"/>
                  <a:gd name="T23" fmla="*/ 7 h 10"/>
                  <a:gd name="T24" fmla="*/ 10 w 10"/>
                  <a:gd name="T25" fmla="*/ 5 h 10"/>
                  <a:gd name="T26" fmla="*/ 10 w 10"/>
                  <a:gd name="T27" fmla="*/ 3 h 10"/>
                  <a:gd name="T28" fmla="*/ 10 w 10"/>
                  <a:gd name="T29" fmla="*/ 2 h 10"/>
                  <a:gd name="T30" fmla="*/ 9 w 10"/>
                  <a:gd name="T31" fmla="*/ 0 h 10"/>
                  <a:gd name="T32" fmla="*/ 7 w 10"/>
                  <a:gd name="T33" fmla="*/ 0 h 10"/>
                  <a:gd name="T34" fmla="*/ 5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5" y="0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2" name="Freeform 495"/>
              <p:cNvSpPr>
                <a:spLocks/>
              </p:cNvSpPr>
              <p:nvPr/>
            </p:nvSpPr>
            <p:spPr bwMode="auto">
              <a:xfrm>
                <a:off x="2628" y="1535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5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11 w 11"/>
                  <a:gd name="T29" fmla="*/ 4 h 11"/>
                  <a:gd name="T30" fmla="*/ 9 w 11"/>
                  <a:gd name="T31" fmla="*/ 2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3" name="Freeform 496"/>
              <p:cNvSpPr>
                <a:spLocks/>
              </p:cNvSpPr>
              <p:nvPr/>
            </p:nvSpPr>
            <p:spPr bwMode="auto">
              <a:xfrm>
                <a:off x="2649" y="1533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4" name="Freeform 497"/>
              <p:cNvSpPr>
                <a:spLocks/>
              </p:cNvSpPr>
              <p:nvPr/>
            </p:nvSpPr>
            <p:spPr bwMode="auto">
              <a:xfrm>
                <a:off x="2670" y="1532"/>
                <a:ext cx="11" cy="10"/>
              </a:xfrm>
              <a:custGeom>
                <a:avLst/>
                <a:gdLst>
                  <a:gd name="T0" fmla="*/ 6 w 11"/>
                  <a:gd name="T1" fmla="*/ 0 h 10"/>
                  <a:gd name="T2" fmla="*/ 4 w 11"/>
                  <a:gd name="T3" fmla="*/ 0 h 10"/>
                  <a:gd name="T4" fmla="*/ 2 w 11"/>
                  <a:gd name="T5" fmla="*/ 1 h 10"/>
                  <a:gd name="T6" fmla="*/ 0 w 11"/>
                  <a:gd name="T7" fmla="*/ 3 h 10"/>
                  <a:gd name="T8" fmla="*/ 0 w 11"/>
                  <a:gd name="T9" fmla="*/ 5 h 10"/>
                  <a:gd name="T10" fmla="*/ 2 w 11"/>
                  <a:gd name="T11" fmla="*/ 7 h 10"/>
                  <a:gd name="T12" fmla="*/ 4 w 11"/>
                  <a:gd name="T13" fmla="*/ 8 h 10"/>
                  <a:gd name="T14" fmla="*/ 6 w 11"/>
                  <a:gd name="T15" fmla="*/ 10 h 10"/>
                  <a:gd name="T16" fmla="*/ 8 w 11"/>
                  <a:gd name="T17" fmla="*/ 10 h 10"/>
                  <a:gd name="T18" fmla="*/ 8 w 11"/>
                  <a:gd name="T19" fmla="*/ 10 h 10"/>
                  <a:gd name="T20" fmla="*/ 9 w 11"/>
                  <a:gd name="T21" fmla="*/ 8 h 10"/>
                  <a:gd name="T22" fmla="*/ 11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11 w 11"/>
                  <a:gd name="T29" fmla="*/ 1 h 10"/>
                  <a:gd name="T30" fmla="*/ 9 w 11"/>
                  <a:gd name="T31" fmla="*/ 0 h 10"/>
                  <a:gd name="T32" fmla="*/ 8 w 11"/>
                  <a:gd name="T33" fmla="*/ 0 h 10"/>
                  <a:gd name="T34" fmla="*/ 6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6" y="0"/>
                    </a:moveTo>
                    <a:lnTo>
                      <a:pt x="4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5" name="Freeform 498"/>
              <p:cNvSpPr>
                <a:spLocks/>
              </p:cNvSpPr>
              <p:nvPr/>
            </p:nvSpPr>
            <p:spPr bwMode="auto">
              <a:xfrm>
                <a:off x="2692" y="1528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2 h 11"/>
                  <a:gd name="T4" fmla="*/ 2 w 10"/>
                  <a:gd name="T5" fmla="*/ 4 h 11"/>
                  <a:gd name="T6" fmla="*/ 0 w 10"/>
                  <a:gd name="T7" fmla="*/ 5 h 11"/>
                  <a:gd name="T8" fmla="*/ 0 w 10"/>
                  <a:gd name="T9" fmla="*/ 7 h 11"/>
                  <a:gd name="T10" fmla="*/ 2 w 10"/>
                  <a:gd name="T11" fmla="*/ 9 h 11"/>
                  <a:gd name="T12" fmla="*/ 3 w 10"/>
                  <a:gd name="T13" fmla="*/ 11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9 w 10"/>
                  <a:gd name="T21" fmla="*/ 11 h 11"/>
                  <a:gd name="T22" fmla="*/ 10 w 10"/>
                  <a:gd name="T23" fmla="*/ 9 h 11"/>
                  <a:gd name="T24" fmla="*/ 10 w 10"/>
                  <a:gd name="T25" fmla="*/ 7 h 11"/>
                  <a:gd name="T26" fmla="*/ 10 w 10"/>
                  <a:gd name="T27" fmla="*/ 5 h 11"/>
                  <a:gd name="T28" fmla="*/ 10 w 10"/>
                  <a:gd name="T29" fmla="*/ 4 h 11"/>
                  <a:gd name="T30" fmla="*/ 9 w 10"/>
                  <a:gd name="T31" fmla="*/ 2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6" name="Freeform 499"/>
              <p:cNvSpPr>
                <a:spLocks/>
              </p:cNvSpPr>
              <p:nvPr/>
            </p:nvSpPr>
            <p:spPr bwMode="auto">
              <a:xfrm>
                <a:off x="2713" y="1526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7" name="Freeform 500"/>
              <p:cNvSpPr>
                <a:spLocks/>
              </p:cNvSpPr>
              <p:nvPr/>
            </p:nvSpPr>
            <p:spPr bwMode="auto">
              <a:xfrm>
                <a:off x="2734" y="1523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1 h 10"/>
                  <a:gd name="T4" fmla="*/ 0 w 11"/>
                  <a:gd name="T5" fmla="*/ 3 h 10"/>
                  <a:gd name="T6" fmla="*/ 0 w 11"/>
                  <a:gd name="T7" fmla="*/ 5 h 10"/>
                  <a:gd name="T8" fmla="*/ 0 w 11"/>
                  <a:gd name="T9" fmla="*/ 7 h 10"/>
                  <a:gd name="T10" fmla="*/ 0 w 11"/>
                  <a:gd name="T11" fmla="*/ 9 h 10"/>
                  <a:gd name="T12" fmla="*/ 2 w 11"/>
                  <a:gd name="T13" fmla="*/ 10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7 w 11"/>
                  <a:gd name="T21" fmla="*/ 10 h 10"/>
                  <a:gd name="T22" fmla="*/ 9 w 11"/>
                  <a:gd name="T23" fmla="*/ 9 h 10"/>
                  <a:gd name="T24" fmla="*/ 11 w 11"/>
                  <a:gd name="T25" fmla="*/ 7 h 10"/>
                  <a:gd name="T26" fmla="*/ 11 w 11"/>
                  <a:gd name="T27" fmla="*/ 5 h 10"/>
                  <a:gd name="T28" fmla="*/ 9 w 11"/>
                  <a:gd name="T29" fmla="*/ 3 h 10"/>
                  <a:gd name="T30" fmla="*/ 7 w 11"/>
                  <a:gd name="T31" fmla="*/ 1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8" name="Freeform 501"/>
              <p:cNvSpPr>
                <a:spLocks/>
              </p:cNvSpPr>
              <p:nvPr/>
            </p:nvSpPr>
            <p:spPr bwMode="auto">
              <a:xfrm>
                <a:off x="2755" y="151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2 h 11"/>
                  <a:gd name="T4" fmla="*/ 0 w 11"/>
                  <a:gd name="T5" fmla="*/ 4 h 11"/>
                  <a:gd name="T6" fmla="*/ 0 w 11"/>
                  <a:gd name="T7" fmla="*/ 5 h 11"/>
                  <a:gd name="T8" fmla="*/ 0 w 11"/>
                  <a:gd name="T9" fmla="*/ 7 h 11"/>
                  <a:gd name="T10" fmla="*/ 0 w 11"/>
                  <a:gd name="T11" fmla="*/ 9 h 11"/>
                  <a:gd name="T12" fmla="*/ 2 w 11"/>
                  <a:gd name="T13" fmla="*/ 11 h 11"/>
                  <a:gd name="T14" fmla="*/ 4 w 11"/>
                  <a:gd name="T15" fmla="*/ 11 h 11"/>
                  <a:gd name="T16" fmla="*/ 6 w 11"/>
                  <a:gd name="T17" fmla="*/ 11 h 11"/>
                  <a:gd name="T18" fmla="*/ 6 w 11"/>
                  <a:gd name="T19" fmla="*/ 11 h 11"/>
                  <a:gd name="T20" fmla="*/ 8 w 11"/>
                  <a:gd name="T21" fmla="*/ 11 h 11"/>
                  <a:gd name="T22" fmla="*/ 9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9 w 11"/>
                  <a:gd name="T29" fmla="*/ 4 h 11"/>
                  <a:gd name="T30" fmla="*/ 8 w 11"/>
                  <a:gd name="T31" fmla="*/ 2 h 11"/>
                  <a:gd name="T32" fmla="*/ 6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39" name="Freeform 502"/>
              <p:cNvSpPr>
                <a:spLocks/>
              </p:cNvSpPr>
              <p:nvPr/>
            </p:nvSpPr>
            <p:spPr bwMode="auto">
              <a:xfrm>
                <a:off x="2777" y="1517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0 h 11"/>
                  <a:gd name="T4" fmla="*/ 0 w 10"/>
                  <a:gd name="T5" fmla="*/ 2 h 11"/>
                  <a:gd name="T6" fmla="*/ 0 w 10"/>
                  <a:gd name="T7" fmla="*/ 4 h 11"/>
                  <a:gd name="T8" fmla="*/ 0 w 10"/>
                  <a:gd name="T9" fmla="*/ 6 h 11"/>
                  <a:gd name="T10" fmla="*/ 0 w 10"/>
                  <a:gd name="T11" fmla="*/ 7 h 11"/>
                  <a:gd name="T12" fmla="*/ 1 w 10"/>
                  <a:gd name="T13" fmla="*/ 9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9 h 11"/>
                  <a:gd name="T22" fmla="*/ 9 w 10"/>
                  <a:gd name="T23" fmla="*/ 7 h 11"/>
                  <a:gd name="T24" fmla="*/ 10 w 10"/>
                  <a:gd name="T25" fmla="*/ 6 h 11"/>
                  <a:gd name="T26" fmla="*/ 10 w 10"/>
                  <a:gd name="T27" fmla="*/ 4 h 11"/>
                  <a:gd name="T28" fmla="*/ 9 w 10"/>
                  <a:gd name="T29" fmla="*/ 2 h 11"/>
                  <a:gd name="T30" fmla="*/ 7 w 10"/>
                  <a:gd name="T31" fmla="*/ 0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40" name="Freeform 503"/>
              <p:cNvSpPr>
                <a:spLocks/>
              </p:cNvSpPr>
              <p:nvPr/>
            </p:nvSpPr>
            <p:spPr bwMode="auto">
              <a:xfrm>
                <a:off x="2796" y="1512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5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11 w 11"/>
                  <a:gd name="T29" fmla="*/ 4 h 11"/>
                  <a:gd name="T30" fmla="*/ 9 w 11"/>
                  <a:gd name="T31" fmla="*/ 2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41" name="Freeform 504"/>
              <p:cNvSpPr>
                <a:spLocks/>
              </p:cNvSpPr>
              <p:nvPr/>
            </p:nvSpPr>
            <p:spPr bwMode="auto">
              <a:xfrm>
                <a:off x="2817" y="1509"/>
                <a:ext cx="11" cy="10"/>
              </a:xfrm>
              <a:custGeom>
                <a:avLst/>
                <a:gdLst>
                  <a:gd name="T0" fmla="*/ 6 w 11"/>
                  <a:gd name="T1" fmla="*/ 0 h 10"/>
                  <a:gd name="T2" fmla="*/ 4 w 11"/>
                  <a:gd name="T3" fmla="*/ 0 h 10"/>
                  <a:gd name="T4" fmla="*/ 2 w 11"/>
                  <a:gd name="T5" fmla="*/ 1 h 10"/>
                  <a:gd name="T6" fmla="*/ 0 w 11"/>
                  <a:gd name="T7" fmla="*/ 3 h 10"/>
                  <a:gd name="T8" fmla="*/ 0 w 11"/>
                  <a:gd name="T9" fmla="*/ 5 h 10"/>
                  <a:gd name="T10" fmla="*/ 2 w 11"/>
                  <a:gd name="T11" fmla="*/ 7 h 10"/>
                  <a:gd name="T12" fmla="*/ 4 w 11"/>
                  <a:gd name="T13" fmla="*/ 8 h 10"/>
                  <a:gd name="T14" fmla="*/ 6 w 11"/>
                  <a:gd name="T15" fmla="*/ 10 h 10"/>
                  <a:gd name="T16" fmla="*/ 8 w 11"/>
                  <a:gd name="T17" fmla="*/ 10 h 10"/>
                  <a:gd name="T18" fmla="*/ 8 w 11"/>
                  <a:gd name="T19" fmla="*/ 10 h 10"/>
                  <a:gd name="T20" fmla="*/ 9 w 11"/>
                  <a:gd name="T21" fmla="*/ 8 h 10"/>
                  <a:gd name="T22" fmla="*/ 11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11 w 11"/>
                  <a:gd name="T29" fmla="*/ 1 h 10"/>
                  <a:gd name="T30" fmla="*/ 9 w 11"/>
                  <a:gd name="T31" fmla="*/ 0 h 10"/>
                  <a:gd name="T32" fmla="*/ 8 w 11"/>
                  <a:gd name="T33" fmla="*/ 0 h 10"/>
                  <a:gd name="T34" fmla="*/ 6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6" y="0"/>
                    </a:moveTo>
                    <a:lnTo>
                      <a:pt x="4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42" name="Freeform 505"/>
              <p:cNvSpPr>
                <a:spLocks/>
              </p:cNvSpPr>
              <p:nvPr/>
            </p:nvSpPr>
            <p:spPr bwMode="auto">
              <a:xfrm>
                <a:off x="2839" y="1503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2 h 11"/>
                  <a:gd name="T4" fmla="*/ 0 w 10"/>
                  <a:gd name="T5" fmla="*/ 4 h 11"/>
                  <a:gd name="T6" fmla="*/ 0 w 10"/>
                  <a:gd name="T7" fmla="*/ 6 h 11"/>
                  <a:gd name="T8" fmla="*/ 0 w 10"/>
                  <a:gd name="T9" fmla="*/ 7 h 11"/>
                  <a:gd name="T10" fmla="*/ 0 w 10"/>
                  <a:gd name="T11" fmla="*/ 9 h 11"/>
                  <a:gd name="T12" fmla="*/ 1 w 10"/>
                  <a:gd name="T13" fmla="*/ 11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11 h 11"/>
                  <a:gd name="T22" fmla="*/ 9 w 10"/>
                  <a:gd name="T23" fmla="*/ 9 h 11"/>
                  <a:gd name="T24" fmla="*/ 10 w 10"/>
                  <a:gd name="T25" fmla="*/ 7 h 11"/>
                  <a:gd name="T26" fmla="*/ 10 w 10"/>
                  <a:gd name="T27" fmla="*/ 6 h 11"/>
                  <a:gd name="T28" fmla="*/ 9 w 10"/>
                  <a:gd name="T29" fmla="*/ 4 h 11"/>
                  <a:gd name="T30" fmla="*/ 7 w 10"/>
                  <a:gd name="T31" fmla="*/ 2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43" name="Freeform 506"/>
              <p:cNvSpPr>
                <a:spLocks/>
              </p:cNvSpPr>
              <p:nvPr/>
            </p:nvSpPr>
            <p:spPr bwMode="auto">
              <a:xfrm>
                <a:off x="2858" y="1498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3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3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44" name="Freeform 507"/>
              <p:cNvSpPr>
                <a:spLocks/>
              </p:cNvSpPr>
              <p:nvPr/>
            </p:nvSpPr>
            <p:spPr bwMode="auto">
              <a:xfrm>
                <a:off x="2879" y="1491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0 h 10"/>
                  <a:gd name="T4" fmla="*/ 0 w 11"/>
                  <a:gd name="T5" fmla="*/ 2 h 10"/>
                  <a:gd name="T6" fmla="*/ 0 w 11"/>
                  <a:gd name="T7" fmla="*/ 3 h 10"/>
                  <a:gd name="T8" fmla="*/ 0 w 11"/>
                  <a:gd name="T9" fmla="*/ 5 h 10"/>
                  <a:gd name="T10" fmla="*/ 0 w 11"/>
                  <a:gd name="T11" fmla="*/ 7 h 10"/>
                  <a:gd name="T12" fmla="*/ 2 w 11"/>
                  <a:gd name="T13" fmla="*/ 9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7 w 11"/>
                  <a:gd name="T21" fmla="*/ 9 h 10"/>
                  <a:gd name="T22" fmla="*/ 9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9 w 11"/>
                  <a:gd name="T29" fmla="*/ 2 h 10"/>
                  <a:gd name="T30" fmla="*/ 7 w 11"/>
                  <a:gd name="T31" fmla="*/ 0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45" name="Freeform 508"/>
              <p:cNvSpPr>
                <a:spLocks/>
              </p:cNvSpPr>
              <p:nvPr/>
            </p:nvSpPr>
            <p:spPr bwMode="auto">
              <a:xfrm>
                <a:off x="2897" y="1480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2 w 11"/>
                  <a:gd name="T9" fmla="*/ 7 h 11"/>
                  <a:gd name="T10" fmla="*/ 4 w 11"/>
                  <a:gd name="T11" fmla="*/ 9 h 11"/>
                  <a:gd name="T12" fmla="*/ 5 w 11"/>
                  <a:gd name="T13" fmla="*/ 11 h 11"/>
                  <a:gd name="T14" fmla="*/ 7 w 11"/>
                  <a:gd name="T15" fmla="*/ 11 h 11"/>
                  <a:gd name="T16" fmla="*/ 9 w 11"/>
                  <a:gd name="T17" fmla="*/ 9 h 11"/>
                  <a:gd name="T18" fmla="*/ 9 w 11"/>
                  <a:gd name="T19" fmla="*/ 9 h 11"/>
                  <a:gd name="T20" fmla="*/ 11 w 11"/>
                  <a:gd name="T21" fmla="*/ 7 h 11"/>
                  <a:gd name="T22" fmla="*/ 11 w 11"/>
                  <a:gd name="T23" fmla="*/ 6 h 11"/>
                  <a:gd name="T24" fmla="*/ 11 w 11"/>
                  <a:gd name="T25" fmla="*/ 4 h 11"/>
                  <a:gd name="T26" fmla="*/ 11 w 11"/>
                  <a:gd name="T27" fmla="*/ 2 h 11"/>
                  <a:gd name="T28" fmla="*/ 9 w 11"/>
                  <a:gd name="T29" fmla="*/ 0 h 11"/>
                  <a:gd name="T30" fmla="*/ 7 w 11"/>
                  <a:gd name="T31" fmla="*/ 0 h 11"/>
                  <a:gd name="T32" fmla="*/ 5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581" name="Group 509"/>
            <p:cNvGrpSpPr>
              <a:grpSpLocks/>
            </p:cNvGrpSpPr>
            <p:nvPr/>
          </p:nvGrpSpPr>
          <p:grpSpPr bwMode="auto">
            <a:xfrm>
              <a:off x="501" y="916"/>
              <a:ext cx="1271" cy="557"/>
              <a:chOff x="1647" y="916"/>
              <a:chExt cx="1271" cy="557"/>
            </a:xfrm>
          </p:grpSpPr>
          <p:grpSp>
            <p:nvGrpSpPr>
              <p:cNvPr id="23806" name="Group 510"/>
              <p:cNvGrpSpPr>
                <a:grpSpLocks/>
              </p:cNvGrpSpPr>
              <p:nvPr/>
            </p:nvGrpSpPr>
            <p:grpSpPr bwMode="auto">
              <a:xfrm>
                <a:off x="1647" y="916"/>
                <a:ext cx="1271" cy="557"/>
                <a:chOff x="1647" y="916"/>
                <a:chExt cx="1271" cy="557"/>
              </a:xfrm>
            </p:grpSpPr>
            <p:sp>
              <p:nvSpPr>
                <p:cNvPr id="23826" name="Freeform 511"/>
                <p:cNvSpPr>
                  <a:spLocks/>
                </p:cNvSpPr>
                <p:nvPr/>
              </p:nvSpPr>
              <p:spPr bwMode="auto">
                <a:xfrm>
                  <a:off x="2278" y="916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7 w 10"/>
                    <a:gd name="T3" fmla="*/ 9 h 10"/>
                    <a:gd name="T4" fmla="*/ 8 w 10"/>
                    <a:gd name="T5" fmla="*/ 7 h 10"/>
                    <a:gd name="T6" fmla="*/ 10 w 10"/>
                    <a:gd name="T7" fmla="*/ 5 h 10"/>
                    <a:gd name="T8" fmla="*/ 10 w 10"/>
                    <a:gd name="T9" fmla="*/ 5 h 10"/>
                    <a:gd name="T10" fmla="*/ 8 w 10"/>
                    <a:gd name="T11" fmla="*/ 3 h 10"/>
                    <a:gd name="T12" fmla="*/ 7 w 10"/>
                    <a:gd name="T13" fmla="*/ 1 h 10"/>
                    <a:gd name="T14" fmla="*/ 5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9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27" name="Freeform 512"/>
                <p:cNvSpPr>
                  <a:spLocks/>
                </p:cNvSpPr>
                <p:nvPr/>
              </p:nvSpPr>
              <p:spPr bwMode="auto">
                <a:xfrm>
                  <a:off x="2256" y="916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9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7 w 11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28" name="Freeform 513"/>
                <p:cNvSpPr>
                  <a:spLocks/>
                </p:cNvSpPr>
                <p:nvPr/>
              </p:nvSpPr>
              <p:spPr bwMode="auto">
                <a:xfrm>
                  <a:off x="2235" y="916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5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9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7 w 11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29" name="Freeform 514"/>
                <p:cNvSpPr>
                  <a:spLocks/>
                </p:cNvSpPr>
                <p:nvPr/>
              </p:nvSpPr>
              <p:spPr bwMode="auto">
                <a:xfrm>
                  <a:off x="2214" y="916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10 h 10"/>
                    <a:gd name="T4" fmla="*/ 10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9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2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9 h 10"/>
                    <a:gd name="T30" fmla="*/ 2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0" name="Freeform 515"/>
                <p:cNvSpPr>
                  <a:spLocks/>
                </p:cNvSpPr>
                <p:nvPr/>
              </p:nvSpPr>
              <p:spPr bwMode="auto">
                <a:xfrm>
                  <a:off x="2193" y="916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9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1" name="Freeform 516"/>
                <p:cNvSpPr>
                  <a:spLocks/>
                </p:cNvSpPr>
                <p:nvPr/>
              </p:nvSpPr>
              <p:spPr bwMode="auto">
                <a:xfrm>
                  <a:off x="2171" y="917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8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8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2" name="Freeform 517"/>
                <p:cNvSpPr>
                  <a:spLocks/>
                </p:cNvSpPr>
                <p:nvPr/>
              </p:nvSpPr>
              <p:spPr bwMode="auto">
                <a:xfrm>
                  <a:off x="2150" y="917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7 w 11"/>
                    <a:gd name="T3" fmla="*/ 9 h 11"/>
                    <a:gd name="T4" fmla="*/ 9 w 11"/>
                    <a:gd name="T5" fmla="*/ 8 h 11"/>
                    <a:gd name="T6" fmla="*/ 11 w 11"/>
                    <a:gd name="T7" fmla="*/ 6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5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6 h 11"/>
                    <a:gd name="T28" fmla="*/ 2 w 11"/>
                    <a:gd name="T29" fmla="*/ 8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3" name="Freeform 518"/>
                <p:cNvSpPr>
                  <a:spLocks/>
                </p:cNvSpPr>
                <p:nvPr/>
              </p:nvSpPr>
              <p:spPr bwMode="auto">
                <a:xfrm>
                  <a:off x="2129" y="917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11 h 11"/>
                    <a:gd name="T4" fmla="*/ 10 w 10"/>
                    <a:gd name="T5" fmla="*/ 9 h 11"/>
                    <a:gd name="T6" fmla="*/ 10 w 10"/>
                    <a:gd name="T7" fmla="*/ 8 h 11"/>
                    <a:gd name="T8" fmla="*/ 10 w 10"/>
                    <a:gd name="T9" fmla="*/ 6 h 11"/>
                    <a:gd name="T10" fmla="*/ 10 w 10"/>
                    <a:gd name="T11" fmla="*/ 4 h 11"/>
                    <a:gd name="T12" fmla="*/ 9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2 h 11"/>
                    <a:gd name="T22" fmla="*/ 2 w 10"/>
                    <a:gd name="T23" fmla="*/ 4 h 11"/>
                    <a:gd name="T24" fmla="*/ 0 w 10"/>
                    <a:gd name="T25" fmla="*/ 6 h 11"/>
                    <a:gd name="T26" fmla="*/ 0 w 10"/>
                    <a:gd name="T27" fmla="*/ 8 h 11"/>
                    <a:gd name="T28" fmla="*/ 2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4" name="Freeform 519"/>
                <p:cNvSpPr>
                  <a:spLocks/>
                </p:cNvSpPr>
                <p:nvPr/>
              </p:nvSpPr>
              <p:spPr bwMode="auto">
                <a:xfrm>
                  <a:off x="2108" y="919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9 h 11"/>
                    <a:gd name="T4" fmla="*/ 10 w 10"/>
                    <a:gd name="T5" fmla="*/ 7 h 11"/>
                    <a:gd name="T6" fmla="*/ 10 w 10"/>
                    <a:gd name="T7" fmla="*/ 6 h 11"/>
                    <a:gd name="T8" fmla="*/ 10 w 10"/>
                    <a:gd name="T9" fmla="*/ 4 h 11"/>
                    <a:gd name="T10" fmla="*/ 10 w 10"/>
                    <a:gd name="T11" fmla="*/ 2 h 11"/>
                    <a:gd name="T12" fmla="*/ 8 w 10"/>
                    <a:gd name="T13" fmla="*/ 0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1 w 10"/>
                    <a:gd name="T29" fmla="*/ 7 h 11"/>
                    <a:gd name="T30" fmla="*/ 3 w 10"/>
                    <a:gd name="T31" fmla="*/ 9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5" name="Freeform 520"/>
                <p:cNvSpPr>
                  <a:spLocks/>
                </p:cNvSpPr>
                <p:nvPr/>
              </p:nvSpPr>
              <p:spPr bwMode="auto">
                <a:xfrm>
                  <a:off x="2086" y="91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6" name="Freeform 521"/>
                <p:cNvSpPr>
                  <a:spLocks/>
                </p:cNvSpPr>
                <p:nvPr/>
              </p:nvSpPr>
              <p:spPr bwMode="auto">
                <a:xfrm>
                  <a:off x="2065" y="921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7" name="Freeform 522"/>
                <p:cNvSpPr>
                  <a:spLocks/>
                </p:cNvSpPr>
                <p:nvPr/>
              </p:nvSpPr>
              <p:spPr bwMode="auto">
                <a:xfrm>
                  <a:off x="2044" y="923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9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2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2 w 10"/>
                    <a:gd name="T29" fmla="*/ 7 h 10"/>
                    <a:gd name="T30" fmla="*/ 3 w 10"/>
                    <a:gd name="T31" fmla="*/ 9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8" name="Freeform 523"/>
                <p:cNvSpPr>
                  <a:spLocks/>
                </p:cNvSpPr>
                <p:nvPr/>
              </p:nvSpPr>
              <p:spPr bwMode="auto">
                <a:xfrm>
                  <a:off x="2023" y="923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2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2 h 10"/>
                    <a:gd name="T22" fmla="*/ 1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1 w 10"/>
                    <a:gd name="T29" fmla="*/ 9 h 10"/>
                    <a:gd name="T30" fmla="*/ 3 w 10"/>
                    <a:gd name="T31" fmla="*/ 10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39" name="Freeform 524"/>
                <p:cNvSpPr>
                  <a:spLocks/>
                </p:cNvSpPr>
                <p:nvPr/>
              </p:nvSpPr>
              <p:spPr bwMode="auto">
                <a:xfrm>
                  <a:off x="2001" y="925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1 h 10"/>
                    <a:gd name="T22" fmla="*/ 2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2 w 11"/>
                    <a:gd name="T29" fmla="*/ 8 h 10"/>
                    <a:gd name="T30" fmla="*/ 4 w 11"/>
                    <a:gd name="T31" fmla="*/ 10 h 10"/>
                    <a:gd name="T32" fmla="*/ 6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0" name="Freeform 525"/>
                <p:cNvSpPr>
                  <a:spLocks/>
                </p:cNvSpPr>
                <p:nvPr/>
              </p:nvSpPr>
              <p:spPr bwMode="auto">
                <a:xfrm>
                  <a:off x="1980" y="926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1" name="Freeform 526"/>
                <p:cNvSpPr>
                  <a:spLocks/>
                </p:cNvSpPr>
                <p:nvPr/>
              </p:nvSpPr>
              <p:spPr bwMode="auto">
                <a:xfrm>
                  <a:off x="1959" y="928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3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2 w 11"/>
                    <a:gd name="T29" fmla="*/ 7 h 11"/>
                    <a:gd name="T30" fmla="*/ 3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2" name="Freeform 527"/>
                <p:cNvSpPr>
                  <a:spLocks/>
                </p:cNvSpPr>
                <p:nvPr/>
              </p:nvSpPr>
              <p:spPr bwMode="auto">
                <a:xfrm>
                  <a:off x="1938" y="930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9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2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9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3" name="Freeform 528"/>
                <p:cNvSpPr>
                  <a:spLocks/>
                </p:cNvSpPr>
                <p:nvPr/>
              </p:nvSpPr>
              <p:spPr bwMode="auto">
                <a:xfrm>
                  <a:off x="1916" y="932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8 h 10"/>
                    <a:gd name="T4" fmla="*/ 11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11 w 11"/>
                    <a:gd name="T11" fmla="*/ 1 h 10"/>
                    <a:gd name="T12" fmla="*/ 9 w 11"/>
                    <a:gd name="T13" fmla="*/ 0 h 10"/>
                    <a:gd name="T14" fmla="*/ 7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0 h 10"/>
                    <a:gd name="T22" fmla="*/ 2 w 11"/>
                    <a:gd name="T23" fmla="*/ 1 h 10"/>
                    <a:gd name="T24" fmla="*/ 0 w 11"/>
                    <a:gd name="T25" fmla="*/ 3 h 10"/>
                    <a:gd name="T26" fmla="*/ 0 w 11"/>
                    <a:gd name="T27" fmla="*/ 5 h 10"/>
                    <a:gd name="T28" fmla="*/ 2 w 11"/>
                    <a:gd name="T29" fmla="*/ 7 h 10"/>
                    <a:gd name="T30" fmla="*/ 4 w 11"/>
                    <a:gd name="T31" fmla="*/ 8 h 10"/>
                    <a:gd name="T32" fmla="*/ 6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4" name="Freeform 529"/>
                <p:cNvSpPr>
                  <a:spLocks/>
                </p:cNvSpPr>
                <p:nvPr/>
              </p:nvSpPr>
              <p:spPr bwMode="auto">
                <a:xfrm>
                  <a:off x="1895" y="933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5" name="Freeform 530"/>
                <p:cNvSpPr>
                  <a:spLocks/>
                </p:cNvSpPr>
                <p:nvPr/>
              </p:nvSpPr>
              <p:spPr bwMode="auto">
                <a:xfrm>
                  <a:off x="1874" y="935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3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3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6" name="Freeform 531"/>
                <p:cNvSpPr>
                  <a:spLocks/>
                </p:cNvSpPr>
                <p:nvPr/>
              </p:nvSpPr>
              <p:spPr bwMode="auto">
                <a:xfrm>
                  <a:off x="1853" y="939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9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9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7" name="Freeform 532"/>
                <p:cNvSpPr>
                  <a:spLocks/>
                </p:cNvSpPr>
                <p:nvPr/>
              </p:nvSpPr>
              <p:spPr bwMode="auto">
                <a:xfrm>
                  <a:off x="1833" y="940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8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6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8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8" name="Freeform 533"/>
                <p:cNvSpPr>
                  <a:spLocks/>
                </p:cNvSpPr>
                <p:nvPr/>
              </p:nvSpPr>
              <p:spPr bwMode="auto">
                <a:xfrm>
                  <a:off x="1812" y="944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9 w 11"/>
                    <a:gd name="T11" fmla="*/ 4 h 11"/>
                    <a:gd name="T12" fmla="*/ 7 w 11"/>
                    <a:gd name="T13" fmla="*/ 2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49" name="Freeform 534"/>
                <p:cNvSpPr>
                  <a:spLocks/>
                </p:cNvSpPr>
                <p:nvPr/>
              </p:nvSpPr>
              <p:spPr bwMode="auto">
                <a:xfrm>
                  <a:off x="1791" y="948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8 h 10"/>
                    <a:gd name="T4" fmla="*/ 9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9 w 10"/>
                    <a:gd name="T11" fmla="*/ 1 h 10"/>
                    <a:gd name="T12" fmla="*/ 7 w 10"/>
                    <a:gd name="T13" fmla="*/ 0 h 10"/>
                    <a:gd name="T14" fmla="*/ 5 w 10"/>
                    <a:gd name="T15" fmla="*/ 0 h 10"/>
                    <a:gd name="T16" fmla="*/ 3 w 10"/>
                    <a:gd name="T17" fmla="*/ 0 h 10"/>
                    <a:gd name="T18" fmla="*/ 3 w 10"/>
                    <a:gd name="T19" fmla="*/ 0 h 10"/>
                    <a:gd name="T20" fmla="*/ 2 w 10"/>
                    <a:gd name="T21" fmla="*/ 0 h 10"/>
                    <a:gd name="T22" fmla="*/ 0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2 w 10"/>
                    <a:gd name="T31" fmla="*/ 8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0" name="Freeform 535"/>
                <p:cNvSpPr>
                  <a:spLocks/>
                </p:cNvSpPr>
                <p:nvPr/>
              </p:nvSpPr>
              <p:spPr bwMode="auto">
                <a:xfrm>
                  <a:off x="1769" y="951"/>
                  <a:ext cx="11" cy="11"/>
                </a:xfrm>
                <a:custGeom>
                  <a:avLst/>
                  <a:gdLst>
                    <a:gd name="T0" fmla="*/ 8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8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8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1" name="Freeform 536"/>
                <p:cNvSpPr>
                  <a:spLocks/>
                </p:cNvSpPr>
                <p:nvPr/>
              </p:nvSpPr>
              <p:spPr bwMode="auto">
                <a:xfrm>
                  <a:off x="1748" y="955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1 h 10"/>
                    <a:gd name="T22" fmla="*/ 2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2 w 11"/>
                    <a:gd name="T29" fmla="*/ 8 h 10"/>
                    <a:gd name="T30" fmla="*/ 4 w 11"/>
                    <a:gd name="T31" fmla="*/ 10 h 10"/>
                    <a:gd name="T32" fmla="*/ 6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2" name="Freeform 537"/>
                <p:cNvSpPr>
                  <a:spLocks/>
                </p:cNvSpPr>
                <p:nvPr/>
              </p:nvSpPr>
              <p:spPr bwMode="auto">
                <a:xfrm>
                  <a:off x="1729" y="960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9 h 11"/>
                    <a:gd name="T6" fmla="*/ 10 w 10"/>
                    <a:gd name="T7" fmla="*/ 7 h 11"/>
                    <a:gd name="T8" fmla="*/ 10 w 10"/>
                    <a:gd name="T9" fmla="*/ 5 h 11"/>
                    <a:gd name="T10" fmla="*/ 9 w 10"/>
                    <a:gd name="T11" fmla="*/ 3 h 11"/>
                    <a:gd name="T12" fmla="*/ 7 w 10"/>
                    <a:gd name="T13" fmla="*/ 2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2 w 10"/>
                    <a:gd name="T21" fmla="*/ 2 h 11"/>
                    <a:gd name="T22" fmla="*/ 0 w 10"/>
                    <a:gd name="T23" fmla="*/ 3 h 11"/>
                    <a:gd name="T24" fmla="*/ 0 w 10"/>
                    <a:gd name="T25" fmla="*/ 5 h 11"/>
                    <a:gd name="T26" fmla="*/ 0 w 10"/>
                    <a:gd name="T27" fmla="*/ 7 h 11"/>
                    <a:gd name="T28" fmla="*/ 0 w 10"/>
                    <a:gd name="T29" fmla="*/ 9 h 11"/>
                    <a:gd name="T30" fmla="*/ 2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3" name="Freeform 538"/>
                <p:cNvSpPr>
                  <a:spLocks/>
                </p:cNvSpPr>
                <p:nvPr/>
              </p:nvSpPr>
              <p:spPr bwMode="auto">
                <a:xfrm>
                  <a:off x="1708" y="965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8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3 w 10"/>
                    <a:gd name="T19" fmla="*/ 0 h 11"/>
                    <a:gd name="T20" fmla="*/ 1 w 10"/>
                    <a:gd name="T21" fmla="*/ 2 h 11"/>
                    <a:gd name="T22" fmla="*/ 0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0 w 10"/>
                    <a:gd name="T29" fmla="*/ 9 h 11"/>
                    <a:gd name="T30" fmla="*/ 1 w 10"/>
                    <a:gd name="T31" fmla="*/ 11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7 w 10"/>
                    <a:gd name="T37" fmla="*/ 11 h 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1"/>
                    <a:gd name="T59" fmla="*/ 10 w 10"/>
                    <a:gd name="T60" fmla="*/ 11 h 1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1">
                      <a:moveTo>
                        <a:pt x="7" y="11"/>
                      </a:move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4" name="Freeform 539"/>
                <p:cNvSpPr>
                  <a:spLocks/>
                </p:cNvSpPr>
                <p:nvPr/>
              </p:nvSpPr>
              <p:spPr bwMode="auto">
                <a:xfrm>
                  <a:off x="1688" y="972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9 w 11"/>
                    <a:gd name="T11" fmla="*/ 2 h 11"/>
                    <a:gd name="T12" fmla="*/ 7 w 11"/>
                    <a:gd name="T13" fmla="*/ 0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0 h 11"/>
                    <a:gd name="T22" fmla="*/ 0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5" name="Freeform 540"/>
                <p:cNvSpPr>
                  <a:spLocks/>
                </p:cNvSpPr>
                <p:nvPr/>
              </p:nvSpPr>
              <p:spPr bwMode="auto">
                <a:xfrm>
                  <a:off x="1669" y="981"/>
                  <a:ext cx="10" cy="11"/>
                </a:xfrm>
                <a:custGeom>
                  <a:avLst/>
                  <a:gdLst>
                    <a:gd name="T0" fmla="*/ 7 w 10"/>
                    <a:gd name="T1" fmla="*/ 9 h 11"/>
                    <a:gd name="T2" fmla="*/ 8 w 10"/>
                    <a:gd name="T3" fmla="*/ 7 h 11"/>
                    <a:gd name="T4" fmla="*/ 10 w 10"/>
                    <a:gd name="T5" fmla="*/ 5 h 11"/>
                    <a:gd name="T6" fmla="*/ 10 w 10"/>
                    <a:gd name="T7" fmla="*/ 4 h 11"/>
                    <a:gd name="T8" fmla="*/ 8 w 10"/>
                    <a:gd name="T9" fmla="*/ 2 h 11"/>
                    <a:gd name="T10" fmla="*/ 7 w 10"/>
                    <a:gd name="T11" fmla="*/ 0 h 11"/>
                    <a:gd name="T12" fmla="*/ 5 w 10"/>
                    <a:gd name="T13" fmla="*/ 0 h 11"/>
                    <a:gd name="T14" fmla="*/ 3 w 10"/>
                    <a:gd name="T15" fmla="*/ 0 h 11"/>
                    <a:gd name="T16" fmla="*/ 1 w 10"/>
                    <a:gd name="T17" fmla="*/ 0 h 11"/>
                    <a:gd name="T18" fmla="*/ 1 w 10"/>
                    <a:gd name="T19" fmla="*/ 0 h 11"/>
                    <a:gd name="T20" fmla="*/ 0 w 10"/>
                    <a:gd name="T21" fmla="*/ 2 h 11"/>
                    <a:gd name="T22" fmla="*/ 0 w 10"/>
                    <a:gd name="T23" fmla="*/ 4 h 11"/>
                    <a:gd name="T24" fmla="*/ 0 w 10"/>
                    <a:gd name="T25" fmla="*/ 5 h 11"/>
                    <a:gd name="T26" fmla="*/ 0 w 10"/>
                    <a:gd name="T27" fmla="*/ 7 h 11"/>
                    <a:gd name="T28" fmla="*/ 1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9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9"/>
                      </a:move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6" name="Freeform 541"/>
                <p:cNvSpPr>
                  <a:spLocks/>
                </p:cNvSpPr>
                <p:nvPr/>
              </p:nvSpPr>
              <p:spPr bwMode="auto">
                <a:xfrm>
                  <a:off x="1651" y="994"/>
                  <a:ext cx="11" cy="10"/>
                </a:xfrm>
                <a:custGeom>
                  <a:avLst/>
                  <a:gdLst>
                    <a:gd name="T0" fmla="*/ 9 w 11"/>
                    <a:gd name="T1" fmla="*/ 8 h 10"/>
                    <a:gd name="T2" fmla="*/ 11 w 11"/>
                    <a:gd name="T3" fmla="*/ 7 h 10"/>
                    <a:gd name="T4" fmla="*/ 11 w 11"/>
                    <a:gd name="T5" fmla="*/ 5 h 10"/>
                    <a:gd name="T6" fmla="*/ 11 w 11"/>
                    <a:gd name="T7" fmla="*/ 3 h 10"/>
                    <a:gd name="T8" fmla="*/ 11 w 11"/>
                    <a:gd name="T9" fmla="*/ 1 h 10"/>
                    <a:gd name="T10" fmla="*/ 9 w 11"/>
                    <a:gd name="T11" fmla="*/ 0 h 10"/>
                    <a:gd name="T12" fmla="*/ 7 w 11"/>
                    <a:gd name="T13" fmla="*/ 0 h 10"/>
                    <a:gd name="T14" fmla="*/ 5 w 11"/>
                    <a:gd name="T15" fmla="*/ 0 h 10"/>
                    <a:gd name="T16" fmla="*/ 3 w 11"/>
                    <a:gd name="T17" fmla="*/ 0 h 10"/>
                    <a:gd name="T18" fmla="*/ 3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2 w 11"/>
                    <a:gd name="T27" fmla="*/ 7 h 10"/>
                    <a:gd name="T28" fmla="*/ 3 w 11"/>
                    <a:gd name="T29" fmla="*/ 8 h 10"/>
                    <a:gd name="T30" fmla="*/ 5 w 11"/>
                    <a:gd name="T31" fmla="*/ 10 h 10"/>
                    <a:gd name="T32" fmla="*/ 7 w 11"/>
                    <a:gd name="T33" fmla="*/ 10 h 10"/>
                    <a:gd name="T34" fmla="*/ 9 w 11"/>
                    <a:gd name="T35" fmla="*/ 8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9" y="8"/>
                      </a:move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7" name="Freeform 542"/>
                <p:cNvSpPr>
                  <a:spLocks/>
                </p:cNvSpPr>
                <p:nvPr/>
              </p:nvSpPr>
              <p:spPr bwMode="auto">
                <a:xfrm>
                  <a:off x="1647" y="1013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8" name="Freeform 543"/>
                <p:cNvSpPr>
                  <a:spLocks/>
                </p:cNvSpPr>
                <p:nvPr/>
              </p:nvSpPr>
              <p:spPr bwMode="auto">
                <a:xfrm>
                  <a:off x="1647" y="1034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59" name="Freeform 544"/>
                <p:cNvSpPr>
                  <a:spLocks/>
                </p:cNvSpPr>
                <p:nvPr/>
              </p:nvSpPr>
              <p:spPr bwMode="auto">
                <a:xfrm>
                  <a:off x="1647" y="1056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8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8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0" name="Freeform 545"/>
                <p:cNvSpPr>
                  <a:spLocks/>
                </p:cNvSpPr>
                <p:nvPr/>
              </p:nvSpPr>
              <p:spPr bwMode="auto">
                <a:xfrm>
                  <a:off x="1647" y="1077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2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2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1" name="Freeform 546"/>
                <p:cNvSpPr>
                  <a:spLocks/>
                </p:cNvSpPr>
                <p:nvPr/>
              </p:nvSpPr>
              <p:spPr bwMode="auto">
                <a:xfrm>
                  <a:off x="1647" y="1098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2" name="Freeform 547"/>
                <p:cNvSpPr>
                  <a:spLocks/>
                </p:cNvSpPr>
                <p:nvPr/>
              </p:nvSpPr>
              <p:spPr bwMode="auto">
                <a:xfrm>
                  <a:off x="1647" y="1119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3" name="Freeform 548"/>
                <p:cNvSpPr>
                  <a:spLocks/>
                </p:cNvSpPr>
                <p:nvPr/>
              </p:nvSpPr>
              <p:spPr bwMode="auto">
                <a:xfrm>
                  <a:off x="1647" y="1140"/>
                  <a:ext cx="11" cy="11"/>
                </a:xfrm>
                <a:custGeom>
                  <a:avLst/>
                  <a:gdLst>
                    <a:gd name="T0" fmla="*/ 11 w 11"/>
                    <a:gd name="T1" fmla="*/ 8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8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8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8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4" name="Freeform 549"/>
                <p:cNvSpPr>
                  <a:spLocks/>
                </p:cNvSpPr>
                <p:nvPr/>
              </p:nvSpPr>
              <p:spPr bwMode="auto">
                <a:xfrm>
                  <a:off x="1647" y="1162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5" name="Freeform 550"/>
                <p:cNvSpPr>
                  <a:spLocks/>
                </p:cNvSpPr>
                <p:nvPr/>
              </p:nvSpPr>
              <p:spPr bwMode="auto">
                <a:xfrm>
                  <a:off x="1647" y="1183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3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3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6" name="Freeform 551"/>
                <p:cNvSpPr>
                  <a:spLocks/>
                </p:cNvSpPr>
                <p:nvPr/>
              </p:nvSpPr>
              <p:spPr bwMode="auto">
                <a:xfrm>
                  <a:off x="1647" y="1204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7" name="Freeform 552"/>
                <p:cNvSpPr>
                  <a:spLocks/>
                </p:cNvSpPr>
                <p:nvPr/>
              </p:nvSpPr>
              <p:spPr bwMode="auto">
                <a:xfrm>
                  <a:off x="1647" y="1225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8" name="Freeform 553"/>
                <p:cNvSpPr>
                  <a:spLocks/>
                </p:cNvSpPr>
                <p:nvPr/>
              </p:nvSpPr>
              <p:spPr bwMode="auto">
                <a:xfrm>
                  <a:off x="1647" y="1247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8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8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69" name="Freeform 554"/>
                <p:cNvSpPr>
                  <a:spLocks/>
                </p:cNvSpPr>
                <p:nvPr/>
              </p:nvSpPr>
              <p:spPr bwMode="auto">
                <a:xfrm>
                  <a:off x="1647" y="1268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2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2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0" name="Freeform 555"/>
                <p:cNvSpPr>
                  <a:spLocks/>
                </p:cNvSpPr>
                <p:nvPr/>
              </p:nvSpPr>
              <p:spPr bwMode="auto">
                <a:xfrm>
                  <a:off x="1647" y="1289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1" name="Freeform 556"/>
                <p:cNvSpPr>
                  <a:spLocks/>
                </p:cNvSpPr>
                <p:nvPr/>
              </p:nvSpPr>
              <p:spPr bwMode="auto">
                <a:xfrm>
                  <a:off x="1647" y="1310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6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2" name="Freeform 557"/>
                <p:cNvSpPr>
                  <a:spLocks/>
                </p:cNvSpPr>
                <p:nvPr/>
              </p:nvSpPr>
              <p:spPr bwMode="auto">
                <a:xfrm>
                  <a:off x="1647" y="1332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1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1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8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8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3" name="Freeform 558"/>
                <p:cNvSpPr>
                  <a:spLocks/>
                </p:cNvSpPr>
                <p:nvPr/>
              </p:nvSpPr>
              <p:spPr bwMode="auto">
                <a:xfrm>
                  <a:off x="1647" y="1353"/>
                  <a:ext cx="11" cy="10"/>
                </a:xfrm>
                <a:custGeom>
                  <a:avLst/>
                  <a:gdLst>
                    <a:gd name="T0" fmla="*/ 11 w 11"/>
                    <a:gd name="T1" fmla="*/ 7 h 10"/>
                    <a:gd name="T2" fmla="*/ 11 w 11"/>
                    <a:gd name="T3" fmla="*/ 5 h 10"/>
                    <a:gd name="T4" fmla="*/ 11 w 11"/>
                    <a:gd name="T5" fmla="*/ 3 h 10"/>
                    <a:gd name="T6" fmla="*/ 9 w 11"/>
                    <a:gd name="T7" fmla="*/ 2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2 h 10"/>
                    <a:gd name="T14" fmla="*/ 2 w 11"/>
                    <a:gd name="T15" fmla="*/ 3 h 10"/>
                    <a:gd name="T16" fmla="*/ 0 w 11"/>
                    <a:gd name="T17" fmla="*/ 5 h 10"/>
                    <a:gd name="T18" fmla="*/ 0 w 11"/>
                    <a:gd name="T19" fmla="*/ 5 h 10"/>
                    <a:gd name="T20" fmla="*/ 0 w 11"/>
                    <a:gd name="T21" fmla="*/ 7 h 10"/>
                    <a:gd name="T22" fmla="*/ 2 w 11"/>
                    <a:gd name="T23" fmla="*/ 9 h 10"/>
                    <a:gd name="T24" fmla="*/ 4 w 11"/>
                    <a:gd name="T25" fmla="*/ 10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10 h 10"/>
                    <a:gd name="T32" fmla="*/ 11 w 11"/>
                    <a:gd name="T33" fmla="*/ 9 h 10"/>
                    <a:gd name="T34" fmla="*/ 11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4" name="Freeform 559"/>
                <p:cNvSpPr>
                  <a:spLocks/>
                </p:cNvSpPr>
                <p:nvPr/>
              </p:nvSpPr>
              <p:spPr bwMode="auto">
                <a:xfrm>
                  <a:off x="1647" y="1374"/>
                  <a:ext cx="11" cy="11"/>
                </a:xfrm>
                <a:custGeom>
                  <a:avLst/>
                  <a:gdLst>
                    <a:gd name="T0" fmla="*/ 11 w 11"/>
                    <a:gd name="T1" fmla="*/ 7 h 11"/>
                    <a:gd name="T2" fmla="*/ 11 w 11"/>
                    <a:gd name="T3" fmla="*/ 5 h 11"/>
                    <a:gd name="T4" fmla="*/ 11 w 11"/>
                    <a:gd name="T5" fmla="*/ 4 h 11"/>
                    <a:gd name="T6" fmla="*/ 9 w 11"/>
                    <a:gd name="T7" fmla="*/ 2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5 h 11"/>
                    <a:gd name="T18" fmla="*/ 0 w 11"/>
                    <a:gd name="T19" fmla="*/ 5 h 11"/>
                    <a:gd name="T20" fmla="*/ 0 w 11"/>
                    <a:gd name="T21" fmla="*/ 7 h 11"/>
                    <a:gd name="T22" fmla="*/ 2 w 11"/>
                    <a:gd name="T23" fmla="*/ 9 h 11"/>
                    <a:gd name="T24" fmla="*/ 4 w 11"/>
                    <a:gd name="T25" fmla="*/ 11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11 h 11"/>
                    <a:gd name="T32" fmla="*/ 11 w 11"/>
                    <a:gd name="T33" fmla="*/ 9 h 11"/>
                    <a:gd name="T34" fmla="*/ 11 w 11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7"/>
                      </a:move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5" name="Freeform 560"/>
                <p:cNvSpPr>
                  <a:spLocks/>
                </p:cNvSpPr>
                <p:nvPr/>
              </p:nvSpPr>
              <p:spPr bwMode="auto">
                <a:xfrm>
                  <a:off x="1658" y="1392"/>
                  <a:ext cx="11" cy="10"/>
                </a:xfrm>
                <a:custGeom>
                  <a:avLst/>
                  <a:gdLst>
                    <a:gd name="T0" fmla="*/ 9 w 11"/>
                    <a:gd name="T1" fmla="*/ 2 h 10"/>
                    <a:gd name="T2" fmla="*/ 7 w 11"/>
                    <a:gd name="T3" fmla="*/ 0 h 10"/>
                    <a:gd name="T4" fmla="*/ 5 w 11"/>
                    <a:gd name="T5" fmla="*/ 0 h 10"/>
                    <a:gd name="T6" fmla="*/ 4 w 11"/>
                    <a:gd name="T7" fmla="*/ 2 h 10"/>
                    <a:gd name="T8" fmla="*/ 2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10 h 10"/>
                    <a:gd name="T26" fmla="*/ 11 w 11"/>
                    <a:gd name="T27" fmla="*/ 9 h 10"/>
                    <a:gd name="T28" fmla="*/ 11 w 11"/>
                    <a:gd name="T29" fmla="*/ 7 h 10"/>
                    <a:gd name="T30" fmla="*/ 11 w 11"/>
                    <a:gd name="T31" fmla="*/ 5 h 10"/>
                    <a:gd name="T32" fmla="*/ 11 w 11"/>
                    <a:gd name="T33" fmla="*/ 3 h 10"/>
                    <a:gd name="T34" fmla="*/ 9 w 11"/>
                    <a:gd name="T35" fmla="*/ 2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9" y="2"/>
                      </a:move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6" name="Freeform 561"/>
                <p:cNvSpPr>
                  <a:spLocks/>
                </p:cNvSpPr>
                <p:nvPr/>
              </p:nvSpPr>
              <p:spPr bwMode="auto">
                <a:xfrm>
                  <a:off x="1677" y="1402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8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8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7" name="Freeform 562"/>
                <p:cNvSpPr>
                  <a:spLocks/>
                </p:cNvSpPr>
                <p:nvPr/>
              </p:nvSpPr>
              <p:spPr bwMode="auto">
                <a:xfrm>
                  <a:off x="1697" y="140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8" name="Freeform 563"/>
                <p:cNvSpPr>
                  <a:spLocks/>
                </p:cNvSpPr>
                <p:nvPr/>
              </p:nvSpPr>
              <p:spPr bwMode="auto">
                <a:xfrm>
                  <a:off x="1718" y="1415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2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79" name="Freeform 564"/>
                <p:cNvSpPr>
                  <a:spLocks/>
                </p:cNvSpPr>
                <p:nvPr/>
              </p:nvSpPr>
              <p:spPr bwMode="auto">
                <a:xfrm>
                  <a:off x="1738" y="1420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2 h 11"/>
                    <a:gd name="T6" fmla="*/ 1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11 h 11"/>
                    <a:gd name="T24" fmla="*/ 10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10 w 10"/>
                    <a:gd name="T31" fmla="*/ 4 h 11"/>
                    <a:gd name="T32" fmla="*/ 8 w 10"/>
                    <a:gd name="T33" fmla="*/ 2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0" name="Freeform 565"/>
                <p:cNvSpPr>
                  <a:spLocks/>
                </p:cNvSpPr>
                <p:nvPr/>
              </p:nvSpPr>
              <p:spPr bwMode="auto">
                <a:xfrm>
                  <a:off x="1759" y="142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2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1" name="Freeform 566"/>
                <p:cNvSpPr>
                  <a:spLocks/>
                </p:cNvSpPr>
                <p:nvPr/>
              </p:nvSpPr>
              <p:spPr bwMode="auto">
                <a:xfrm>
                  <a:off x="1780" y="1429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3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3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2" name="Freeform 567"/>
                <p:cNvSpPr>
                  <a:spLocks/>
                </p:cNvSpPr>
                <p:nvPr/>
              </p:nvSpPr>
              <p:spPr bwMode="auto">
                <a:xfrm>
                  <a:off x="1801" y="1432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8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8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3" name="Freeform 568"/>
                <p:cNvSpPr>
                  <a:spLocks/>
                </p:cNvSpPr>
                <p:nvPr/>
              </p:nvSpPr>
              <p:spPr bwMode="auto">
                <a:xfrm>
                  <a:off x="1821" y="1436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2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4" name="Freeform 569"/>
                <p:cNvSpPr>
                  <a:spLocks/>
                </p:cNvSpPr>
                <p:nvPr/>
              </p:nvSpPr>
              <p:spPr bwMode="auto">
                <a:xfrm>
                  <a:off x="1842" y="1438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2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2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5" name="Freeform 570"/>
                <p:cNvSpPr>
                  <a:spLocks/>
                </p:cNvSpPr>
                <p:nvPr/>
              </p:nvSpPr>
              <p:spPr bwMode="auto">
                <a:xfrm>
                  <a:off x="1863" y="1441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6" name="Freeform 571"/>
                <p:cNvSpPr>
                  <a:spLocks/>
                </p:cNvSpPr>
                <p:nvPr/>
              </p:nvSpPr>
              <p:spPr bwMode="auto">
                <a:xfrm>
                  <a:off x="1885" y="1443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2 h 11"/>
                    <a:gd name="T6" fmla="*/ 1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11 h 11"/>
                    <a:gd name="T24" fmla="*/ 10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10 w 10"/>
                    <a:gd name="T31" fmla="*/ 4 h 11"/>
                    <a:gd name="T32" fmla="*/ 8 w 10"/>
                    <a:gd name="T33" fmla="*/ 2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7" name="Freeform 572"/>
                <p:cNvSpPr>
                  <a:spLocks/>
                </p:cNvSpPr>
                <p:nvPr/>
              </p:nvSpPr>
              <p:spPr bwMode="auto">
                <a:xfrm>
                  <a:off x="1906" y="1447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2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2 w 10"/>
                    <a:gd name="T13" fmla="*/ 7 h 10"/>
                    <a:gd name="T14" fmla="*/ 3 w 10"/>
                    <a:gd name="T15" fmla="*/ 8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1 h 10"/>
                    <a:gd name="T32" fmla="*/ 9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8" name="Freeform 573"/>
                <p:cNvSpPr>
                  <a:spLocks/>
                </p:cNvSpPr>
                <p:nvPr/>
              </p:nvSpPr>
              <p:spPr bwMode="auto">
                <a:xfrm>
                  <a:off x="1927" y="1448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89" name="Freeform 574"/>
                <p:cNvSpPr>
                  <a:spLocks/>
                </p:cNvSpPr>
                <p:nvPr/>
              </p:nvSpPr>
              <p:spPr bwMode="auto">
                <a:xfrm>
                  <a:off x="1948" y="1450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0" name="Freeform 575"/>
                <p:cNvSpPr>
                  <a:spLocks/>
                </p:cNvSpPr>
                <p:nvPr/>
              </p:nvSpPr>
              <p:spPr bwMode="auto">
                <a:xfrm>
                  <a:off x="1970" y="145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3 h 11"/>
                    <a:gd name="T10" fmla="*/ 0 w 10"/>
                    <a:gd name="T11" fmla="*/ 5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3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1" name="Freeform 576"/>
                <p:cNvSpPr>
                  <a:spLocks/>
                </p:cNvSpPr>
                <p:nvPr/>
              </p:nvSpPr>
              <p:spPr bwMode="auto">
                <a:xfrm>
                  <a:off x="1991" y="145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0 h 10"/>
                    <a:gd name="T6" fmla="*/ 0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2 w 10"/>
                    <a:gd name="T15" fmla="*/ 9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9 h 10"/>
                    <a:gd name="T24" fmla="*/ 9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2" name="Freeform 577"/>
                <p:cNvSpPr>
                  <a:spLocks/>
                </p:cNvSpPr>
                <p:nvPr/>
              </p:nvSpPr>
              <p:spPr bwMode="auto">
                <a:xfrm>
                  <a:off x="2012" y="1454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3" name="Freeform 578"/>
                <p:cNvSpPr>
                  <a:spLocks/>
                </p:cNvSpPr>
                <p:nvPr/>
              </p:nvSpPr>
              <p:spPr bwMode="auto">
                <a:xfrm>
                  <a:off x="2033" y="1455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8 h 11"/>
                    <a:gd name="T28" fmla="*/ 11 w 11"/>
                    <a:gd name="T29" fmla="*/ 6 h 11"/>
                    <a:gd name="T30" fmla="*/ 9 w 11"/>
                    <a:gd name="T31" fmla="*/ 4 h 11"/>
                    <a:gd name="T32" fmla="*/ 7 w 11"/>
                    <a:gd name="T33" fmla="*/ 2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4" name="Freeform 579"/>
                <p:cNvSpPr>
                  <a:spLocks/>
                </p:cNvSpPr>
                <p:nvPr/>
              </p:nvSpPr>
              <p:spPr bwMode="auto">
                <a:xfrm>
                  <a:off x="2054" y="145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8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8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5" name="Freeform 580"/>
                <p:cNvSpPr>
                  <a:spLocks/>
                </p:cNvSpPr>
                <p:nvPr/>
              </p:nvSpPr>
              <p:spPr bwMode="auto">
                <a:xfrm>
                  <a:off x="2076" y="1457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6" name="Freeform 581"/>
                <p:cNvSpPr>
                  <a:spLocks/>
                </p:cNvSpPr>
                <p:nvPr/>
              </p:nvSpPr>
              <p:spPr bwMode="auto">
                <a:xfrm>
                  <a:off x="2097" y="1459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7" name="Freeform 582"/>
                <p:cNvSpPr>
                  <a:spLocks/>
                </p:cNvSpPr>
                <p:nvPr/>
              </p:nvSpPr>
              <p:spPr bwMode="auto">
                <a:xfrm>
                  <a:off x="2118" y="1459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9 w 11"/>
                    <a:gd name="T31" fmla="*/ 4 h 11"/>
                    <a:gd name="T32" fmla="*/ 7 w 11"/>
                    <a:gd name="T33" fmla="*/ 2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8" name="Freeform 583"/>
                <p:cNvSpPr>
                  <a:spLocks/>
                </p:cNvSpPr>
                <p:nvPr/>
              </p:nvSpPr>
              <p:spPr bwMode="auto">
                <a:xfrm>
                  <a:off x="2139" y="1461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8 w 11"/>
                    <a:gd name="T23" fmla="*/ 9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8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99" name="Freeform 584"/>
                <p:cNvSpPr>
                  <a:spLocks/>
                </p:cNvSpPr>
                <p:nvPr/>
              </p:nvSpPr>
              <p:spPr bwMode="auto">
                <a:xfrm>
                  <a:off x="2161" y="1461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9 h 10"/>
                    <a:gd name="T14" fmla="*/ 1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9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9 w 10"/>
                    <a:gd name="T31" fmla="*/ 3 h 10"/>
                    <a:gd name="T32" fmla="*/ 7 w 10"/>
                    <a:gd name="T33" fmla="*/ 2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0" name="Freeform 585"/>
                <p:cNvSpPr>
                  <a:spLocks/>
                </p:cNvSpPr>
                <p:nvPr/>
              </p:nvSpPr>
              <p:spPr bwMode="auto">
                <a:xfrm>
                  <a:off x="2182" y="1461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3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3 w 11"/>
                    <a:gd name="T17" fmla="*/ 10 h 10"/>
                    <a:gd name="T18" fmla="*/ 3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2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1" name="Freeform 586"/>
                <p:cNvSpPr>
                  <a:spLocks/>
                </p:cNvSpPr>
                <p:nvPr/>
              </p:nvSpPr>
              <p:spPr bwMode="auto">
                <a:xfrm>
                  <a:off x="2203" y="1463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2" name="Freeform 587"/>
                <p:cNvSpPr>
                  <a:spLocks/>
                </p:cNvSpPr>
                <p:nvPr/>
              </p:nvSpPr>
              <p:spPr bwMode="auto">
                <a:xfrm>
                  <a:off x="2224" y="1463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8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8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3" name="Freeform 588"/>
                <p:cNvSpPr>
                  <a:spLocks/>
                </p:cNvSpPr>
                <p:nvPr/>
              </p:nvSpPr>
              <p:spPr bwMode="auto">
                <a:xfrm>
                  <a:off x="2246" y="1463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0 h 10"/>
                    <a:gd name="T6" fmla="*/ 0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1 w 10"/>
                    <a:gd name="T15" fmla="*/ 8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8 h 10"/>
                    <a:gd name="T24" fmla="*/ 9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4" name="Freeform 589"/>
                <p:cNvSpPr>
                  <a:spLocks/>
                </p:cNvSpPr>
                <p:nvPr/>
              </p:nvSpPr>
              <p:spPr bwMode="auto">
                <a:xfrm>
                  <a:off x="2267" y="1463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3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3 w 11"/>
                    <a:gd name="T17" fmla="*/ 10 h 10"/>
                    <a:gd name="T18" fmla="*/ 3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5" name="Freeform 590"/>
                <p:cNvSpPr>
                  <a:spLocks/>
                </p:cNvSpPr>
                <p:nvPr/>
              </p:nvSpPr>
              <p:spPr bwMode="auto">
                <a:xfrm>
                  <a:off x="2288" y="1463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6" name="Freeform 591"/>
                <p:cNvSpPr>
                  <a:spLocks/>
                </p:cNvSpPr>
                <p:nvPr/>
              </p:nvSpPr>
              <p:spPr bwMode="auto">
                <a:xfrm>
                  <a:off x="2309" y="1463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7" name="Freeform 592"/>
                <p:cNvSpPr>
                  <a:spLocks/>
                </p:cNvSpPr>
                <p:nvPr/>
              </p:nvSpPr>
              <p:spPr bwMode="auto">
                <a:xfrm>
                  <a:off x="2331" y="1463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0 h 10"/>
                    <a:gd name="T6" fmla="*/ 0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1 w 10"/>
                    <a:gd name="T15" fmla="*/ 8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8 h 10"/>
                    <a:gd name="T24" fmla="*/ 8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8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8" name="Freeform 593"/>
                <p:cNvSpPr>
                  <a:spLocks/>
                </p:cNvSpPr>
                <p:nvPr/>
              </p:nvSpPr>
              <p:spPr bwMode="auto">
                <a:xfrm>
                  <a:off x="2352" y="1463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2 w 10"/>
                    <a:gd name="T3" fmla="*/ 0 h 10"/>
                    <a:gd name="T4" fmla="*/ 0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2 w 10"/>
                    <a:gd name="T13" fmla="*/ 8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8 h 10"/>
                    <a:gd name="T22" fmla="*/ 9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9 w 10"/>
                    <a:gd name="T29" fmla="*/ 1 h 10"/>
                    <a:gd name="T30" fmla="*/ 7 w 10"/>
                    <a:gd name="T31" fmla="*/ 0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09" name="Freeform 594"/>
                <p:cNvSpPr>
                  <a:spLocks/>
                </p:cNvSpPr>
                <p:nvPr/>
              </p:nvSpPr>
              <p:spPr bwMode="auto">
                <a:xfrm>
                  <a:off x="2373" y="1461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2 h 10"/>
                    <a:gd name="T4" fmla="*/ 0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0 w 11"/>
                    <a:gd name="T11" fmla="*/ 9 h 10"/>
                    <a:gd name="T12" fmla="*/ 2 w 11"/>
                    <a:gd name="T13" fmla="*/ 10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9 w 11"/>
                    <a:gd name="T29" fmla="*/ 3 h 10"/>
                    <a:gd name="T30" fmla="*/ 7 w 11"/>
                    <a:gd name="T31" fmla="*/ 2 h 10"/>
                    <a:gd name="T32" fmla="*/ 5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0" name="Freeform 595"/>
                <p:cNvSpPr>
                  <a:spLocks/>
                </p:cNvSpPr>
                <p:nvPr/>
              </p:nvSpPr>
              <p:spPr bwMode="auto">
                <a:xfrm>
                  <a:off x="2394" y="1461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2 h 10"/>
                    <a:gd name="T4" fmla="*/ 0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0 w 11"/>
                    <a:gd name="T11" fmla="*/ 9 h 10"/>
                    <a:gd name="T12" fmla="*/ 2 w 11"/>
                    <a:gd name="T13" fmla="*/ 10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9 w 11"/>
                    <a:gd name="T29" fmla="*/ 3 h 10"/>
                    <a:gd name="T30" fmla="*/ 7 w 11"/>
                    <a:gd name="T31" fmla="*/ 2 h 10"/>
                    <a:gd name="T32" fmla="*/ 6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1" name="Freeform 596"/>
                <p:cNvSpPr>
                  <a:spLocks/>
                </p:cNvSpPr>
                <p:nvPr/>
              </p:nvSpPr>
              <p:spPr bwMode="auto">
                <a:xfrm>
                  <a:off x="2416" y="1461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1 w 10"/>
                    <a:gd name="T3" fmla="*/ 0 h 10"/>
                    <a:gd name="T4" fmla="*/ 0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1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9 h 10"/>
                    <a:gd name="T22" fmla="*/ 8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8 w 10"/>
                    <a:gd name="T29" fmla="*/ 2 h 10"/>
                    <a:gd name="T30" fmla="*/ 7 w 10"/>
                    <a:gd name="T31" fmla="*/ 0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2" name="Freeform 597"/>
                <p:cNvSpPr>
                  <a:spLocks/>
                </p:cNvSpPr>
                <p:nvPr/>
              </p:nvSpPr>
              <p:spPr bwMode="auto">
                <a:xfrm>
                  <a:off x="2437" y="1459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2 w 10"/>
                    <a:gd name="T3" fmla="*/ 2 h 11"/>
                    <a:gd name="T4" fmla="*/ 0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0 w 10"/>
                    <a:gd name="T11" fmla="*/ 9 h 11"/>
                    <a:gd name="T12" fmla="*/ 2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9 w 10"/>
                    <a:gd name="T29" fmla="*/ 4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3" name="Freeform 598"/>
                <p:cNvSpPr>
                  <a:spLocks/>
                </p:cNvSpPr>
                <p:nvPr/>
              </p:nvSpPr>
              <p:spPr bwMode="auto">
                <a:xfrm>
                  <a:off x="2458" y="1459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4" name="Freeform 599"/>
                <p:cNvSpPr>
                  <a:spLocks/>
                </p:cNvSpPr>
                <p:nvPr/>
              </p:nvSpPr>
              <p:spPr bwMode="auto">
                <a:xfrm>
                  <a:off x="2479" y="1457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9 w 11"/>
                    <a:gd name="T29" fmla="*/ 4 h 11"/>
                    <a:gd name="T30" fmla="*/ 7 w 11"/>
                    <a:gd name="T31" fmla="*/ 2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5" name="Freeform 600"/>
                <p:cNvSpPr>
                  <a:spLocks/>
                </p:cNvSpPr>
                <p:nvPr/>
              </p:nvSpPr>
              <p:spPr bwMode="auto">
                <a:xfrm>
                  <a:off x="2501" y="1457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0 h 11"/>
                    <a:gd name="T4" fmla="*/ 0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9 h 11"/>
                    <a:gd name="T22" fmla="*/ 8 w 10"/>
                    <a:gd name="T23" fmla="*/ 7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8 w 10"/>
                    <a:gd name="T29" fmla="*/ 2 h 11"/>
                    <a:gd name="T30" fmla="*/ 7 w 10"/>
                    <a:gd name="T31" fmla="*/ 0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6" name="Freeform 601"/>
                <p:cNvSpPr>
                  <a:spLocks/>
                </p:cNvSpPr>
                <p:nvPr/>
              </p:nvSpPr>
              <p:spPr bwMode="auto">
                <a:xfrm>
                  <a:off x="2522" y="1455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2 w 10"/>
                    <a:gd name="T3" fmla="*/ 2 h 11"/>
                    <a:gd name="T4" fmla="*/ 0 w 10"/>
                    <a:gd name="T5" fmla="*/ 4 h 11"/>
                    <a:gd name="T6" fmla="*/ 0 w 10"/>
                    <a:gd name="T7" fmla="*/ 6 h 11"/>
                    <a:gd name="T8" fmla="*/ 0 w 10"/>
                    <a:gd name="T9" fmla="*/ 8 h 11"/>
                    <a:gd name="T10" fmla="*/ 0 w 10"/>
                    <a:gd name="T11" fmla="*/ 9 h 11"/>
                    <a:gd name="T12" fmla="*/ 2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9 w 10"/>
                    <a:gd name="T29" fmla="*/ 4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7" name="Freeform 602"/>
                <p:cNvSpPr>
                  <a:spLocks/>
                </p:cNvSpPr>
                <p:nvPr/>
              </p:nvSpPr>
              <p:spPr bwMode="auto">
                <a:xfrm>
                  <a:off x="2543" y="1454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1 h 10"/>
                    <a:gd name="T4" fmla="*/ 0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0 w 11"/>
                    <a:gd name="T11" fmla="*/ 9 h 10"/>
                    <a:gd name="T12" fmla="*/ 2 w 11"/>
                    <a:gd name="T13" fmla="*/ 10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9 w 11"/>
                    <a:gd name="T29" fmla="*/ 3 h 10"/>
                    <a:gd name="T30" fmla="*/ 7 w 11"/>
                    <a:gd name="T31" fmla="*/ 1 h 10"/>
                    <a:gd name="T32" fmla="*/ 5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8" name="Freeform 603"/>
                <p:cNvSpPr>
                  <a:spLocks/>
                </p:cNvSpPr>
                <p:nvPr/>
              </p:nvSpPr>
              <p:spPr bwMode="auto">
                <a:xfrm>
                  <a:off x="2564" y="1454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0 h 10"/>
                    <a:gd name="T4" fmla="*/ 0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9 h 10"/>
                    <a:gd name="T22" fmla="*/ 9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9 w 11"/>
                    <a:gd name="T29" fmla="*/ 1 h 10"/>
                    <a:gd name="T30" fmla="*/ 7 w 11"/>
                    <a:gd name="T31" fmla="*/ 0 h 10"/>
                    <a:gd name="T32" fmla="*/ 6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19" name="Freeform 604"/>
                <p:cNvSpPr>
                  <a:spLocks/>
                </p:cNvSpPr>
                <p:nvPr/>
              </p:nvSpPr>
              <p:spPr bwMode="auto">
                <a:xfrm>
                  <a:off x="2586" y="1452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0 h 11"/>
                    <a:gd name="T4" fmla="*/ 0 w 10"/>
                    <a:gd name="T5" fmla="*/ 2 h 11"/>
                    <a:gd name="T6" fmla="*/ 0 w 10"/>
                    <a:gd name="T7" fmla="*/ 3 h 11"/>
                    <a:gd name="T8" fmla="*/ 0 w 10"/>
                    <a:gd name="T9" fmla="*/ 5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9 h 11"/>
                    <a:gd name="T22" fmla="*/ 8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3 h 11"/>
                    <a:gd name="T28" fmla="*/ 8 w 10"/>
                    <a:gd name="T29" fmla="*/ 2 h 11"/>
                    <a:gd name="T30" fmla="*/ 7 w 10"/>
                    <a:gd name="T31" fmla="*/ 0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0" name="Freeform 605"/>
                <p:cNvSpPr>
                  <a:spLocks/>
                </p:cNvSpPr>
                <p:nvPr/>
              </p:nvSpPr>
              <p:spPr bwMode="auto">
                <a:xfrm>
                  <a:off x="2607" y="1450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2 w 10"/>
                    <a:gd name="T3" fmla="*/ 0 h 11"/>
                    <a:gd name="T4" fmla="*/ 0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2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9 h 11"/>
                    <a:gd name="T22" fmla="*/ 9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4 h 11"/>
                    <a:gd name="T28" fmla="*/ 9 w 10"/>
                    <a:gd name="T29" fmla="*/ 2 h 11"/>
                    <a:gd name="T30" fmla="*/ 7 w 10"/>
                    <a:gd name="T31" fmla="*/ 0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1" name="Freeform 606"/>
                <p:cNvSpPr>
                  <a:spLocks/>
                </p:cNvSpPr>
                <p:nvPr/>
              </p:nvSpPr>
              <p:spPr bwMode="auto">
                <a:xfrm>
                  <a:off x="2628" y="1448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2" name="Freeform 607"/>
                <p:cNvSpPr>
                  <a:spLocks/>
                </p:cNvSpPr>
                <p:nvPr/>
              </p:nvSpPr>
              <p:spPr bwMode="auto">
                <a:xfrm>
                  <a:off x="2647" y="1447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2 w 11"/>
                    <a:gd name="T11" fmla="*/ 7 h 10"/>
                    <a:gd name="T12" fmla="*/ 4 w 11"/>
                    <a:gd name="T13" fmla="*/ 8 h 10"/>
                    <a:gd name="T14" fmla="*/ 6 w 11"/>
                    <a:gd name="T15" fmla="*/ 10 h 10"/>
                    <a:gd name="T16" fmla="*/ 8 w 11"/>
                    <a:gd name="T17" fmla="*/ 10 h 10"/>
                    <a:gd name="T18" fmla="*/ 8 w 11"/>
                    <a:gd name="T19" fmla="*/ 10 h 10"/>
                    <a:gd name="T20" fmla="*/ 9 w 11"/>
                    <a:gd name="T21" fmla="*/ 8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11 w 11"/>
                    <a:gd name="T29" fmla="*/ 1 h 10"/>
                    <a:gd name="T30" fmla="*/ 9 w 11"/>
                    <a:gd name="T31" fmla="*/ 0 h 10"/>
                    <a:gd name="T32" fmla="*/ 8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3" name="Freeform 608"/>
                <p:cNvSpPr>
                  <a:spLocks/>
                </p:cNvSpPr>
                <p:nvPr/>
              </p:nvSpPr>
              <p:spPr bwMode="auto">
                <a:xfrm>
                  <a:off x="2669" y="1443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1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1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4" name="Freeform 609"/>
                <p:cNvSpPr>
                  <a:spLocks/>
                </p:cNvSpPr>
                <p:nvPr/>
              </p:nvSpPr>
              <p:spPr bwMode="auto">
                <a:xfrm>
                  <a:off x="2690" y="144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5" name="Freeform 610"/>
                <p:cNvSpPr>
                  <a:spLocks/>
                </p:cNvSpPr>
                <p:nvPr/>
              </p:nvSpPr>
              <p:spPr bwMode="auto">
                <a:xfrm>
                  <a:off x="2711" y="1438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2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6" name="Freeform 611"/>
                <p:cNvSpPr>
                  <a:spLocks/>
                </p:cNvSpPr>
                <p:nvPr/>
              </p:nvSpPr>
              <p:spPr bwMode="auto">
                <a:xfrm>
                  <a:off x="2732" y="1436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2 w 11"/>
                    <a:gd name="T11" fmla="*/ 7 h 11"/>
                    <a:gd name="T12" fmla="*/ 4 w 11"/>
                    <a:gd name="T13" fmla="*/ 9 h 11"/>
                    <a:gd name="T14" fmla="*/ 6 w 11"/>
                    <a:gd name="T15" fmla="*/ 11 h 11"/>
                    <a:gd name="T16" fmla="*/ 8 w 11"/>
                    <a:gd name="T17" fmla="*/ 11 h 11"/>
                    <a:gd name="T18" fmla="*/ 8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8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7" name="Freeform 612"/>
                <p:cNvSpPr>
                  <a:spLocks/>
                </p:cNvSpPr>
                <p:nvPr/>
              </p:nvSpPr>
              <p:spPr bwMode="auto">
                <a:xfrm>
                  <a:off x="2754" y="1432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2 h 11"/>
                    <a:gd name="T4" fmla="*/ 0 w 10"/>
                    <a:gd name="T5" fmla="*/ 4 h 11"/>
                    <a:gd name="T6" fmla="*/ 0 w 10"/>
                    <a:gd name="T7" fmla="*/ 6 h 11"/>
                    <a:gd name="T8" fmla="*/ 0 w 10"/>
                    <a:gd name="T9" fmla="*/ 8 h 11"/>
                    <a:gd name="T10" fmla="*/ 0 w 10"/>
                    <a:gd name="T11" fmla="*/ 9 h 11"/>
                    <a:gd name="T12" fmla="*/ 1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9 w 10"/>
                    <a:gd name="T29" fmla="*/ 4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8" name="Freeform 613"/>
                <p:cNvSpPr>
                  <a:spLocks/>
                </p:cNvSpPr>
                <p:nvPr/>
              </p:nvSpPr>
              <p:spPr bwMode="auto">
                <a:xfrm>
                  <a:off x="2775" y="1429"/>
                  <a:ext cx="11" cy="11"/>
                </a:xfrm>
                <a:custGeom>
                  <a:avLst/>
                  <a:gdLst>
                    <a:gd name="T0" fmla="*/ 3 w 11"/>
                    <a:gd name="T1" fmla="*/ 0 h 11"/>
                    <a:gd name="T2" fmla="*/ 2 w 11"/>
                    <a:gd name="T3" fmla="*/ 2 h 11"/>
                    <a:gd name="T4" fmla="*/ 0 w 11"/>
                    <a:gd name="T5" fmla="*/ 3 h 11"/>
                    <a:gd name="T6" fmla="*/ 0 w 11"/>
                    <a:gd name="T7" fmla="*/ 5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9 w 11"/>
                    <a:gd name="T29" fmla="*/ 3 h 11"/>
                    <a:gd name="T30" fmla="*/ 7 w 11"/>
                    <a:gd name="T31" fmla="*/ 2 h 11"/>
                    <a:gd name="T32" fmla="*/ 5 w 11"/>
                    <a:gd name="T33" fmla="*/ 0 h 11"/>
                    <a:gd name="T34" fmla="*/ 3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3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29" name="Freeform 614"/>
                <p:cNvSpPr>
                  <a:spLocks/>
                </p:cNvSpPr>
                <p:nvPr/>
              </p:nvSpPr>
              <p:spPr bwMode="auto">
                <a:xfrm>
                  <a:off x="2796" y="1425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0" name="Freeform 615"/>
                <p:cNvSpPr>
                  <a:spLocks/>
                </p:cNvSpPr>
                <p:nvPr/>
              </p:nvSpPr>
              <p:spPr bwMode="auto">
                <a:xfrm>
                  <a:off x="2816" y="1420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1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1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1" name="Freeform 616"/>
                <p:cNvSpPr>
                  <a:spLocks/>
                </p:cNvSpPr>
                <p:nvPr/>
              </p:nvSpPr>
              <p:spPr bwMode="auto">
                <a:xfrm>
                  <a:off x="2837" y="1415"/>
                  <a:ext cx="11" cy="10"/>
                </a:xfrm>
                <a:custGeom>
                  <a:avLst/>
                  <a:gdLst>
                    <a:gd name="T0" fmla="*/ 3 w 11"/>
                    <a:gd name="T1" fmla="*/ 0 h 10"/>
                    <a:gd name="T2" fmla="*/ 2 w 11"/>
                    <a:gd name="T3" fmla="*/ 2 h 10"/>
                    <a:gd name="T4" fmla="*/ 0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0 w 11"/>
                    <a:gd name="T11" fmla="*/ 9 h 10"/>
                    <a:gd name="T12" fmla="*/ 2 w 11"/>
                    <a:gd name="T13" fmla="*/ 10 h 10"/>
                    <a:gd name="T14" fmla="*/ 3 w 11"/>
                    <a:gd name="T15" fmla="*/ 10 h 10"/>
                    <a:gd name="T16" fmla="*/ 5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5 w 11"/>
                    <a:gd name="T35" fmla="*/ 0 h 10"/>
                    <a:gd name="T36" fmla="*/ 3 w 11"/>
                    <a:gd name="T37" fmla="*/ 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3" y="0"/>
                      </a:move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2" name="Freeform 617"/>
                <p:cNvSpPr>
                  <a:spLocks/>
                </p:cNvSpPr>
                <p:nvPr/>
              </p:nvSpPr>
              <p:spPr bwMode="auto">
                <a:xfrm>
                  <a:off x="2858" y="1409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8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8 h 11"/>
                    <a:gd name="T26" fmla="*/ 11 w 11"/>
                    <a:gd name="T27" fmla="*/ 6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3" name="Freeform 618"/>
                <p:cNvSpPr>
                  <a:spLocks/>
                </p:cNvSpPr>
                <p:nvPr/>
              </p:nvSpPr>
              <p:spPr bwMode="auto">
                <a:xfrm>
                  <a:off x="2878" y="1402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2 h 11"/>
                    <a:gd name="T4" fmla="*/ 0 w 10"/>
                    <a:gd name="T5" fmla="*/ 4 h 11"/>
                    <a:gd name="T6" fmla="*/ 0 w 10"/>
                    <a:gd name="T7" fmla="*/ 6 h 11"/>
                    <a:gd name="T8" fmla="*/ 0 w 10"/>
                    <a:gd name="T9" fmla="*/ 7 h 11"/>
                    <a:gd name="T10" fmla="*/ 0 w 10"/>
                    <a:gd name="T11" fmla="*/ 9 h 11"/>
                    <a:gd name="T12" fmla="*/ 1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8 w 10"/>
                    <a:gd name="T29" fmla="*/ 4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4" name="Freeform 619"/>
                <p:cNvSpPr>
                  <a:spLocks/>
                </p:cNvSpPr>
                <p:nvPr/>
              </p:nvSpPr>
              <p:spPr bwMode="auto">
                <a:xfrm>
                  <a:off x="2895" y="1392"/>
                  <a:ext cx="11" cy="10"/>
                </a:xfrm>
                <a:custGeom>
                  <a:avLst/>
                  <a:gdLst>
                    <a:gd name="T0" fmla="*/ 4 w 11"/>
                    <a:gd name="T1" fmla="*/ 2 h 10"/>
                    <a:gd name="T2" fmla="*/ 2 w 11"/>
                    <a:gd name="T3" fmla="*/ 3 h 10"/>
                    <a:gd name="T4" fmla="*/ 0 w 11"/>
                    <a:gd name="T5" fmla="*/ 5 h 10"/>
                    <a:gd name="T6" fmla="*/ 0 w 11"/>
                    <a:gd name="T7" fmla="*/ 7 h 10"/>
                    <a:gd name="T8" fmla="*/ 2 w 11"/>
                    <a:gd name="T9" fmla="*/ 9 h 10"/>
                    <a:gd name="T10" fmla="*/ 4 w 11"/>
                    <a:gd name="T11" fmla="*/ 10 h 10"/>
                    <a:gd name="T12" fmla="*/ 6 w 11"/>
                    <a:gd name="T13" fmla="*/ 10 h 10"/>
                    <a:gd name="T14" fmla="*/ 7 w 11"/>
                    <a:gd name="T15" fmla="*/ 10 h 10"/>
                    <a:gd name="T16" fmla="*/ 9 w 11"/>
                    <a:gd name="T17" fmla="*/ 10 h 10"/>
                    <a:gd name="T18" fmla="*/ 9 w 11"/>
                    <a:gd name="T19" fmla="*/ 10 h 10"/>
                    <a:gd name="T20" fmla="*/ 11 w 11"/>
                    <a:gd name="T21" fmla="*/ 9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9 w 11"/>
                    <a:gd name="T29" fmla="*/ 2 h 10"/>
                    <a:gd name="T30" fmla="*/ 7 w 11"/>
                    <a:gd name="T31" fmla="*/ 0 h 10"/>
                    <a:gd name="T32" fmla="*/ 6 w 11"/>
                    <a:gd name="T33" fmla="*/ 0 h 10"/>
                    <a:gd name="T34" fmla="*/ 4 w 11"/>
                    <a:gd name="T35" fmla="*/ 2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2"/>
                      </a:move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5" name="Freeform 620"/>
                <p:cNvSpPr>
                  <a:spLocks/>
                </p:cNvSpPr>
                <p:nvPr/>
              </p:nvSpPr>
              <p:spPr bwMode="auto">
                <a:xfrm>
                  <a:off x="2908" y="1376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2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2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6" name="Freeform 621"/>
                <p:cNvSpPr>
                  <a:spLocks/>
                </p:cNvSpPr>
                <p:nvPr/>
              </p:nvSpPr>
              <p:spPr bwMode="auto">
                <a:xfrm>
                  <a:off x="2908" y="1355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8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8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7" name="Freeform 622"/>
                <p:cNvSpPr>
                  <a:spLocks/>
                </p:cNvSpPr>
                <p:nvPr/>
              </p:nvSpPr>
              <p:spPr bwMode="auto">
                <a:xfrm>
                  <a:off x="2908" y="1333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8" name="Freeform 623"/>
                <p:cNvSpPr>
                  <a:spLocks/>
                </p:cNvSpPr>
                <p:nvPr/>
              </p:nvSpPr>
              <p:spPr bwMode="auto">
                <a:xfrm>
                  <a:off x="2908" y="1312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39" name="Freeform 624"/>
                <p:cNvSpPr>
                  <a:spLocks/>
                </p:cNvSpPr>
                <p:nvPr/>
              </p:nvSpPr>
              <p:spPr bwMode="auto">
                <a:xfrm>
                  <a:off x="2908" y="1291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3 h 11"/>
                    <a:gd name="T18" fmla="*/ 10 w 10"/>
                    <a:gd name="T19" fmla="*/ 3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3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0" name="Freeform 625"/>
                <p:cNvSpPr>
                  <a:spLocks/>
                </p:cNvSpPr>
                <p:nvPr/>
              </p:nvSpPr>
              <p:spPr bwMode="auto">
                <a:xfrm>
                  <a:off x="2908" y="1270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8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8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1" name="Freeform 626"/>
                <p:cNvSpPr>
                  <a:spLocks/>
                </p:cNvSpPr>
                <p:nvPr/>
              </p:nvSpPr>
              <p:spPr bwMode="auto">
                <a:xfrm>
                  <a:off x="2908" y="1248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2" name="Freeform 627"/>
                <p:cNvSpPr>
                  <a:spLocks/>
                </p:cNvSpPr>
                <p:nvPr/>
              </p:nvSpPr>
              <p:spPr bwMode="auto">
                <a:xfrm>
                  <a:off x="2908" y="1227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3" name="Freeform 628"/>
                <p:cNvSpPr>
                  <a:spLocks/>
                </p:cNvSpPr>
                <p:nvPr/>
              </p:nvSpPr>
              <p:spPr bwMode="auto">
                <a:xfrm>
                  <a:off x="2908" y="1206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3 h 11"/>
                    <a:gd name="T18" fmla="*/ 10 w 10"/>
                    <a:gd name="T19" fmla="*/ 3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3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4" name="Freeform 629"/>
                <p:cNvSpPr>
                  <a:spLocks/>
                </p:cNvSpPr>
                <p:nvPr/>
              </p:nvSpPr>
              <p:spPr bwMode="auto">
                <a:xfrm>
                  <a:off x="2908" y="1185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5" name="Freeform 630"/>
                <p:cNvSpPr>
                  <a:spLocks/>
                </p:cNvSpPr>
                <p:nvPr/>
              </p:nvSpPr>
              <p:spPr bwMode="auto">
                <a:xfrm>
                  <a:off x="2908" y="1163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8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8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6" name="Freeform 631"/>
                <p:cNvSpPr>
                  <a:spLocks/>
                </p:cNvSpPr>
                <p:nvPr/>
              </p:nvSpPr>
              <p:spPr bwMode="auto">
                <a:xfrm>
                  <a:off x="2908" y="1142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7" name="Freeform 632"/>
                <p:cNvSpPr>
                  <a:spLocks/>
                </p:cNvSpPr>
                <p:nvPr/>
              </p:nvSpPr>
              <p:spPr bwMode="auto">
                <a:xfrm>
                  <a:off x="2908" y="1121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8" name="Freeform 633"/>
                <p:cNvSpPr>
                  <a:spLocks/>
                </p:cNvSpPr>
                <p:nvPr/>
              </p:nvSpPr>
              <p:spPr bwMode="auto">
                <a:xfrm>
                  <a:off x="2908" y="1100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2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2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49" name="Freeform 634"/>
                <p:cNvSpPr>
                  <a:spLocks/>
                </p:cNvSpPr>
                <p:nvPr/>
              </p:nvSpPr>
              <p:spPr bwMode="auto">
                <a:xfrm>
                  <a:off x="2908" y="1079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8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8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1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1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0" name="Freeform 635"/>
                <p:cNvSpPr>
                  <a:spLocks/>
                </p:cNvSpPr>
                <p:nvPr/>
              </p:nvSpPr>
              <p:spPr bwMode="auto">
                <a:xfrm>
                  <a:off x="2908" y="1057"/>
                  <a:ext cx="10" cy="11"/>
                </a:xfrm>
                <a:custGeom>
                  <a:avLst/>
                  <a:gdLst>
                    <a:gd name="T0" fmla="*/ 0 w 10"/>
                    <a:gd name="T1" fmla="*/ 6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6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6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1" name="Freeform 636"/>
                <p:cNvSpPr>
                  <a:spLocks/>
                </p:cNvSpPr>
                <p:nvPr/>
              </p:nvSpPr>
              <p:spPr bwMode="auto">
                <a:xfrm>
                  <a:off x="2908" y="1036"/>
                  <a:ext cx="10" cy="11"/>
                </a:xfrm>
                <a:custGeom>
                  <a:avLst/>
                  <a:gdLst>
                    <a:gd name="T0" fmla="*/ 0 w 10"/>
                    <a:gd name="T1" fmla="*/ 5 h 11"/>
                    <a:gd name="T2" fmla="*/ 1 w 10"/>
                    <a:gd name="T3" fmla="*/ 7 h 11"/>
                    <a:gd name="T4" fmla="*/ 3 w 10"/>
                    <a:gd name="T5" fmla="*/ 9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9 h 11"/>
                    <a:gd name="T12" fmla="*/ 10 w 10"/>
                    <a:gd name="T13" fmla="*/ 7 h 11"/>
                    <a:gd name="T14" fmla="*/ 10 w 10"/>
                    <a:gd name="T15" fmla="*/ 5 h 11"/>
                    <a:gd name="T16" fmla="*/ 10 w 10"/>
                    <a:gd name="T17" fmla="*/ 4 h 11"/>
                    <a:gd name="T18" fmla="*/ 10 w 10"/>
                    <a:gd name="T19" fmla="*/ 4 h 11"/>
                    <a:gd name="T20" fmla="*/ 10 w 10"/>
                    <a:gd name="T21" fmla="*/ 2 h 11"/>
                    <a:gd name="T22" fmla="*/ 9 w 10"/>
                    <a:gd name="T23" fmla="*/ 0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0 h 11"/>
                    <a:gd name="T30" fmla="*/ 1 w 10"/>
                    <a:gd name="T31" fmla="*/ 2 h 11"/>
                    <a:gd name="T32" fmla="*/ 0 w 10"/>
                    <a:gd name="T33" fmla="*/ 4 h 11"/>
                    <a:gd name="T34" fmla="*/ 0 w 10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2" name="Freeform 637"/>
                <p:cNvSpPr>
                  <a:spLocks/>
                </p:cNvSpPr>
                <p:nvPr/>
              </p:nvSpPr>
              <p:spPr bwMode="auto">
                <a:xfrm>
                  <a:off x="2908" y="1015"/>
                  <a:ext cx="10" cy="10"/>
                </a:xfrm>
                <a:custGeom>
                  <a:avLst/>
                  <a:gdLst>
                    <a:gd name="T0" fmla="*/ 0 w 10"/>
                    <a:gd name="T1" fmla="*/ 5 h 10"/>
                    <a:gd name="T2" fmla="*/ 1 w 10"/>
                    <a:gd name="T3" fmla="*/ 7 h 10"/>
                    <a:gd name="T4" fmla="*/ 3 w 10"/>
                    <a:gd name="T5" fmla="*/ 9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9 h 10"/>
                    <a:gd name="T12" fmla="*/ 10 w 10"/>
                    <a:gd name="T13" fmla="*/ 7 h 10"/>
                    <a:gd name="T14" fmla="*/ 10 w 10"/>
                    <a:gd name="T15" fmla="*/ 5 h 10"/>
                    <a:gd name="T16" fmla="*/ 10 w 10"/>
                    <a:gd name="T17" fmla="*/ 3 h 10"/>
                    <a:gd name="T18" fmla="*/ 10 w 10"/>
                    <a:gd name="T19" fmla="*/ 3 h 10"/>
                    <a:gd name="T20" fmla="*/ 10 w 10"/>
                    <a:gd name="T21" fmla="*/ 2 h 10"/>
                    <a:gd name="T22" fmla="*/ 9 w 10"/>
                    <a:gd name="T23" fmla="*/ 0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0 h 10"/>
                    <a:gd name="T30" fmla="*/ 1 w 10"/>
                    <a:gd name="T31" fmla="*/ 2 h 10"/>
                    <a:gd name="T32" fmla="*/ 0 w 10"/>
                    <a:gd name="T33" fmla="*/ 3 h 10"/>
                    <a:gd name="T34" fmla="*/ 0 w 10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5"/>
                      </a:move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3" name="Freeform 638"/>
                <p:cNvSpPr>
                  <a:spLocks/>
                </p:cNvSpPr>
                <p:nvPr/>
              </p:nvSpPr>
              <p:spPr bwMode="auto">
                <a:xfrm>
                  <a:off x="2904" y="994"/>
                  <a:ext cx="11" cy="10"/>
                </a:xfrm>
                <a:custGeom>
                  <a:avLst/>
                  <a:gdLst>
                    <a:gd name="T0" fmla="*/ 0 w 11"/>
                    <a:gd name="T1" fmla="*/ 7 h 10"/>
                    <a:gd name="T2" fmla="*/ 2 w 11"/>
                    <a:gd name="T3" fmla="*/ 8 h 10"/>
                    <a:gd name="T4" fmla="*/ 4 w 11"/>
                    <a:gd name="T5" fmla="*/ 10 h 10"/>
                    <a:gd name="T6" fmla="*/ 5 w 11"/>
                    <a:gd name="T7" fmla="*/ 10 h 10"/>
                    <a:gd name="T8" fmla="*/ 7 w 11"/>
                    <a:gd name="T9" fmla="*/ 10 h 10"/>
                    <a:gd name="T10" fmla="*/ 9 w 11"/>
                    <a:gd name="T11" fmla="*/ 10 h 10"/>
                    <a:gd name="T12" fmla="*/ 11 w 11"/>
                    <a:gd name="T13" fmla="*/ 8 h 10"/>
                    <a:gd name="T14" fmla="*/ 11 w 11"/>
                    <a:gd name="T15" fmla="*/ 7 h 10"/>
                    <a:gd name="T16" fmla="*/ 11 w 11"/>
                    <a:gd name="T17" fmla="*/ 5 h 10"/>
                    <a:gd name="T18" fmla="*/ 11 w 11"/>
                    <a:gd name="T19" fmla="*/ 5 h 10"/>
                    <a:gd name="T20" fmla="*/ 11 w 11"/>
                    <a:gd name="T21" fmla="*/ 3 h 10"/>
                    <a:gd name="T22" fmla="*/ 9 w 11"/>
                    <a:gd name="T23" fmla="*/ 1 h 10"/>
                    <a:gd name="T24" fmla="*/ 7 w 11"/>
                    <a:gd name="T25" fmla="*/ 0 h 10"/>
                    <a:gd name="T26" fmla="*/ 5 w 11"/>
                    <a:gd name="T27" fmla="*/ 0 h 10"/>
                    <a:gd name="T28" fmla="*/ 4 w 11"/>
                    <a:gd name="T29" fmla="*/ 1 h 10"/>
                    <a:gd name="T30" fmla="*/ 2 w 11"/>
                    <a:gd name="T31" fmla="*/ 3 h 10"/>
                    <a:gd name="T32" fmla="*/ 0 w 11"/>
                    <a:gd name="T33" fmla="*/ 5 h 10"/>
                    <a:gd name="T34" fmla="*/ 0 w 11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0" y="7"/>
                      </a:move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4" name="Freeform 639"/>
                <p:cNvSpPr>
                  <a:spLocks/>
                </p:cNvSpPr>
                <p:nvPr/>
              </p:nvSpPr>
              <p:spPr bwMode="auto">
                <a:xfrm>
                  <a:off x="2888" y="981"/>
                  <a:ext cx="11" cy="11"/>
                </a:xfrm>
                <a:custGeom>
                  <a:avLst/>
                  <a:gdLst>
                    <a:gd name="T0" fmla="*/ 2 w 11"/>
                    <a:gd name="T1" fmla="*/ 9 h 11"/>
                    <a:gd name="T2" fmla="*/ 4 w 11"/>
                    <a:gd name="T3" fmla="*/ 11 h 11"/>
                    <a:gd name="T4" fmla="*/ 6 w 11"/>
                    <a:gd name="T5" fmla="*/ 11 h 11"/>
                    <a:gd name="T6" fmla="*/ 7 w 11"/>
                    <a:gd name="T7" fmla="*/ 9 h 11"/>
                    <a:gd name="T8" fmla="*/ 9 w 11"/>
                    <a:gd name="T9" fmla="*/ 7 h 11"/>
                    <a:gd name="T10" fmla="*/ 11 w 11"/>
                    <a:gd name="T11" fmla="*/ 5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0 h 11"/>
                    <a:gd name="T24" fmla="*/ 2 w 11"/>
                    <a:gd name="T25" fmla="*/ 0 h 11"/>
                    <a:gd name="T26" fmla="*/ 0 w 11"/>
                    <a:gd name="T27" fmla="*/ 2 h 11"/>
                    <a:gd name="T28" fmla="*/ 0 w 11"/>
                    <a:gd name="T29" fmla="*/ 4 h 11"/>
                    <a:gd name="T30" fmla="*/ 0 w 11"/>
                    <a:gd name="T31" fmla="*/ 5 h 11"/>
                    <a:gd name="T32" fmla="*/ 0 w 11"/>
                    <a:gd name="T33" fmla="*/ 7 h 11"/>
                    <a:gd name="T34" fmla="*/ 2 w 11"/>
                    <a:gd name="T35" fmla="*/ 9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2" y="9"/>
                      </a:move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5" name="Freeform 640"/>
                <p:cNvSpPr>
                  <a:spLocks/>
                </p:cNvSpPr>
                <p:nvPr/>
              </p:nvSpPr>
              <p:spPr bwMode="auto">
                <a:xfrm>
                  <a:off x="2869" y="972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6" name="Freeform 641"/>
                <p:cNvSpPr>
                  <a:spLocks/>
                </p:cNvSpPr>
                <p:nvPr/>
              </p:nvSpPr>
              <p:spPr bwMode="auto">
                <a:xfrm>
                  <a:off x="2848" y="965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7" name="Freeform 642"/>
                <p:cNvSpPr>
                  <a:spLocks/>
                </p:cNvSpPr>
                <p:nvPr/>
              </p:nvSpPr>
              <p:spPr bwMode="auto">
                <a:xfrm>
                  <a:off x="2828" y="960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3 h 11"/>
                    <a:gd name="T14" fmla="*/ 7 w 11"/>
                    <a:gd name="T15" fmla="*/ 2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3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8" name="Freeform 643"/>
                <p:cNvSpPr>
                  <a:spLocks/>
                </p:cNvSpPr>
                <p:nvPr/>
              </p:nvSpPr>
              <p:spPr bwMode="auto">
                <a:xfrm>
                  <a:off x="2807" y="956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10 w 10"/>
                    <a:gd name="T13" fmla="*/ 2 h 11"/>
                    <a:gd name="T14" fmla="*/ 9 w 10"/>
                    <a:gd name="T15" fmla="*/ 0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0 h 11"/>
                    <a:gd name="T24" fmla="*/ 2 w 10"/>
                    <a:gd name="T25" fmla="*/ 2 h 11"/>
                    <a:gd name="T26" fmla="*/ 0 w 10"/>
                    <a:gd name="T27" fmla="*/ 4 h 11"/>
                    <a:gd name="T28" fmla="*/ 0 w 10"/>
                    <a:gd name="T29" fmla="*/ 6 h 11"/>
                    <a:gd name="T30" fmla="*/ 2 w 10"/>
                    <a:gd name="T31" fmla="*/ 7 h 11"/>
                    <a:gd name="T32" fmla="*/ 3 w 10"/>
                    <a:gd name="T33" fmla="*/ 9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59" name="Freeform 644"/>
                <p:cNvSpPr>
                  <a:spLocks/>
                </p:cNvSpPr>
                <p:nvPr/>
              </p:nvSpPr>
              <p:spPr bwMode="auto">
                <a:xfrm>
                  <a:off x="2786" y="951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0" name="Freeform 645"/>
                <p:cNvSpPr>
                  <a:spLocks/>
                </p:cNvSpPr>
                <p:nvPr/>
              </p:nvSpPr>
              <p:spPr bwMode="auto">
                <a:xfrm>
                  <a:off x="2766" y="948"/>
                  <a:ext cx="11" cy="10"/>
                </a:xfrm>
                <a:custGeom>
                  <a:avLst/>
                  <a:gdLst>
                    <a:gd name="T0" fmla="*/ 4 w 11"/>
                    <a:gd name="T1" fmla="*/ 10 h 10"/>
                    <a:gd name="T2" fmla="*/ 5 w 11"/>
                    <a:gd name="T3" fmla="*/ 10 h 10"/>
                    <a:gd name="T4" fmla="*/ 7 w 11"/>
                    <a:gd name="T5" fmla="*/ 10 h 10"/>
                    <a:gd name="T6" fmla="*/ 9 w 11"/>
                    <a:gd name="T7" fmla="*/ 8 h 10"/>
                    <a:gd name="T8" fmla="*/ 11 w 11"/>
                    <a:gd name="T9" fmla="*/ 7 h 10"/>
                    <a:gd name="T10" fmla="*/ 11 w 11"/>
                    <a:gd name="T11" fmla="*/ 5 h 10"/>
                    <a:gd name="T12" fmla="*/ 9 w 11"/>
                    <a:gd name="T13" fmla="*/ 3 h 10"/>
                    <a:gd name="T14" fmla="*/ 7 w 11"/>
                    <a:gd name="T15" fmla="*/ 1 h 10"/>
                    <a:gd name="T16" fmla="*/ 5 w 11"/>
                    <a:gd name="T17" fmla="*/ 0 h 10"/>
                    <a:gd name="T18" fmla="*/ 5 w 11"/>
                    <a:gd name="T19" fmla="*/ 0 h 10"/>
                    <a:gd name="T20" fmla="*/ 4 w 11"/>
                    <a:gd name="T21" fmla="*/ 0 h 10"/>
                    <a:gd name="T22" fmla="*/ 2 w 11"/>
                    <a:gd name="T23" fmla="*/ 1 h 10"/>
                    <a:gd name="T24" fmla="*/ 0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0 w 11"/>
                    <a:gd name="T31" fmla="*/ 8 h 10"/>
                    <a:gd name="T32" fmla="*/ 2 w 11"/>
                    <a:gd name="T33" fmla="*/ 10 h 10"/>
                    <a:gd name="T34" fmla="*/ 4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1" name="Freeform 646"/>
                <p:cNvSpPr>
                  <a:spLocks/>
                </p:cNvSpPr>
                <p:nvPr/>
              </p:nvSpPr>
              <p:spPr bwMode="auto">
                <a:xfrm>
                  <a:off x="2745" y="944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2" name="Freeform 647"/>
                <p:cNvSpPr>
                  <a:spLocks/>
                </p:cNvSpPr>
                <p:nvPr/>
              </p:nvSpPr>
              <p:spPr bwMode="auto">
                <a:xfrm>
                  <a:off x="2724" y="940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8 h 11"/>
                    <a:gd name="T10" fmla="*/ 10 w 10"/>
                    <a:gd name="T11" fmla="*/ 6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8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3" name="Freeform 648"/>
                <p:cNvSpPr>
                  <a:spLocks/>
                </p:cNvSpPr>
                <p:nvPr/>
              </p:nvSpPr>
              <p:spPr bwMode="auto">
                <a:xfrm>
                  <a:off x="2702" y="939"/>
                  <a:ext cx="11" cy="10"/>
                </a:xfrm>
                <a:custGeom>
                  <a:avLst/>
                  <a:gdLst>
                    <a:gd name="T0" fmla="*/ 4 w 11"/>
                    <a:gd name="T1" fmla="*/ 10 h 10"/>
                    <a:gd name="T2" fmla="*/ 6 w 11"/>
                    <a:gd name="T3" fmla="*/ 10 h 10"/>
                    <a:gd name="T4" fmla="*/ 7 w 11"/>
                    <a:gd name="T5" fmla="*/ 9 h 10"/>
                    <a:gd name="T6" fmla="*/ 9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6 w 11"/>
                    <a:gd name="T19" fmla="*/ 0 h 10"/>
                    <a:gd name="T20" fmla="*/ 4 w 11"/>
                    <a:gd name="T21" fmla="*/ 0 h 10"/>
                    <a:gd name="T22" fmla="*/ 2 w 11"/>
                    <a:gd name="T23" fmla="*/ 0 h 10"/>
                    <a:gd name="T24" fmla="*/ 0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0 w 11"/>
                    <a:gd name="T31" fmla="*/ 7 h 10"/>
                    <a:gd name="T32" fmla="*/ 2 w 11"/>
                    <a:gd name="T33" fmla="*/ 9 h 10"/>
                    <a:gd name="T34" fmla="*/ 4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10"/>
                      </a:move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4" name="Freeform 649"/>
                <p:cNvSpPr>
                  <a:spLocks/>
                </p:cNvSpPr>
                <p:nvPr/>
              </p:nvSpPr>
              <p:spPr bwMode="auto">
                <a:xfrm>
                  <a:off x="2681" y="935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5" name="Freeform 650"/>
                <p:cNvSpPr>
                  <a:spLocks/>
                </p:cNvSpPr>
                <p:nvPr/>
              </p:nvSpPr>
              <p:spPr bwMode="auto">
                <a:xfrm>
                  <a:off x="2660" y="933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9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2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2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6" name="Freeform 651"/>
                <p:cNvSpPr>
                  <a:spLocks/>
                </p:cNvSpPr>
                <p:nvPr/>
              </p:nvSpPr>
              <p:spPr bwMode="auto">
                <a:xfrm>
                  <a:off x="2639" y="932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8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10 w 10"/>
                    <a:gd name="T13" fmla="*/ 1 h 10"/>
                    <a:gd name="T14" fmla="*/ 8 w 10"/>
                    <a:gd name="T15" fmla="*/ 0 h 10"/>
                    <a:gd name="T16" fmla="*/ 7 w 10"/>
                    <a:gd name="T17" fmla="*/ 0 h 10"/>
                    <a:gd name="T18" fmla="*/ 7 w 10"/>
                    <a:gd name="T19" fmla="*/ 0 h 10"/>
                    <a:gd name="T20" fmla="*/ 5 w 10"/>
                    <a:gd name="T21" fmla="*/ 0 h 10"/>
                    <a:gd name="T22" fmla="*/ 3 w 10"/>
                    <a:gd name="T23" fmla="*/ 0 h 10"/>
                    <a:gd name="T24" fmla="*/ 1 w 10"/>
                    <a:gd name="T25" fmla="*/ 1 h 10"/>
                    <a:gd name="T26" fmla="*/ 0 w 10"/>
                    <a:gd name="T27" fmla="*/ 3 h 10"/>
                    <a:gd name="T28" fmla="*/ 0 w 10"/>
                    <a:gd name="T29" fmla="*/ 5 h 10"/>
                    <a:gd name="T30" fmla="*/ 1 w 10"/>
                    <a:gd name="T31" fmla="*/ 7 h 10"/>
                    <a:gd name="T32" fmla="*/ 3 w 10"/>
                    <a:gd name="T33" fmla="*/ 8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7" name="Freeform 652"/>
                <p:cNvSpPr>
                  <a:spLocks/>
                </p:cNvSpPr>
                <p:nvPr/>
              </p:nvSpPr>
              <p:spPr bwMode="auto">
                <a:xfrm>
                  <a:off x="2617" y="930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2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6 w 11"/>
                    <a:gd name="T21" fmla="*/ 0 h 10"/>
                    <a:gd name="T22" fmla="*/ 4 w 11"/>
                    <a:gd name="T23" fmla="*/ 0 h 10"/>
                    <a:gd name="T24" fmla="*/ 2 w 11"/>
                    <a:gd name="T25" fmla="*/ 2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9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8" name="Freeform 653"/>
                <p:cNvSpPr>
                  <a:spLocks/>
                </p:cNvSpPr>
                <p:nvPr/>
              </p:nvSpPr>
              <p:spPr bwMode="auto">
                <a:xfrm>
                  <a:off x="2596" y="928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2 w 11"/>
                    <a:gd name="T31" fmla="*/ 7 h 11"/>
                    <a:gd name="T32" fmla="*/ 4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69" name="Freeform 654"/>
                <p:cNvSpPr>
                  <a:spLocks/>
                </p:cNvSpPr>
                <p:nvPr/>
              </p:nvSpPr>
              <p:spPr bwMode="auto">
                <a:xfrm>
                  <a:off x="2575" y="926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3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7 h 11"/>
                    <a:gd name="T32" fmla="*/ 3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0" name="Freeform 655"/>
                <p:cNvSpPr>
                  <a:spLocks/>
                </p:cNvSpPr>
                <p:nvPr/>
              </p:nvSpPr>
              <p:spPr bwMode="auto">
                <a:xfrm>
                  <a:off x="2554" y="925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9 w 10"/>
                    <a:gd name="T5" fmla="*/ 10 h 10"/>
                    <a:gd name="T6" fmla="*/ 10 w 10"/>
                    <a:gd name="T7" fmla="*/ 8 h 10"/>
                    <a:gd name="T8" fmla="*/ 10 w 10"/>
                    <a:gd name="T9" fmla="*/ 7 h 10"/>
                    <a:gd name="T10" fmla="*/ 10 w 10"/>
                    <a:gd name="T11" fmla="*/ 5 h 10"/>
                    <a:gd name="T12" fmla="*/ 10 w 10"/>
                    <a:gd name="T13" fmla="*/ 3 h 10"/>
                    <a:gd name="T14" fmla="*/ 9 w 10"/>
                    <a:gd name="T15" fmla="*/ 1 h 10"/>
                    <a:gd name="T16" fmla="*/ 7 w 10"/>
                    <a:gd name="T17" fmla="*/ 0 h 10"/>
                    <a:gd name="T18" fmla="*/ 7 w 10"/>
                    <a:gd name="T19" fmla="*/ 0 h 10"/>
                    <a:gd name="T20" fmla="*/ 5 w 10"/>
                    <a:gd name="T21" fmla="*/ 0 h 10"/>
                    <a:gd name="T22" fmla="*/ 3 w 10"/>
                    <a:gd name="T23" fmla="*/ 1 h 10"/>
                    <a:gd name="T24" fmla="*/ 1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1 w 10"/>
                    <a:gd name="T31" fmla="*/ 8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1" name="Freeform 656"/>
                <p:cNvSpPr>
                  <a:spLocks/>
                </p:cNvSpPr>
                <p:nvPr/>
              </p:nvSpPr>
              <p:spPr bwMode="auto">
                <a:xfrm>
                  <a:off x="2532" y="923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8 w 11"/>
                    <a:gd name="T3" fmla="*/ 10 h 10"/>
                    <a:gd name="T4" fmla="*/ 9 w 11"/>
                    <a:gd name="T5" fmla="*/ 10 h 10"/>
                    <a:gd name="T6" fmla="*/ 11 w 11"/>
                    <a:gd name="T7" fmla="*/ 9 h 10"/>
                    <a:gd name="T8" fmla="*/ 11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2 h 10"/>
                    <a:gd name="T16" fmla="*/ 8 w 11"/>
                    <a:gd name="T17" fmla="*/ 0 h 10"/>
                    <a:gd name="T18" fmla="*/ 8 w 11"/>
                    <a:gd name="T19" fmla="*/ 0 h 10"/>
                    <a:gd name="T20" fmla="*/ 6 w 11"/>
                    <a:gd name="T21" fmla="*/ 0 h 10"/>
                    <a:gd name="T22" fmla="*/ 4 w 11"/>
                    <a:gd name="T23" fmla="*/ 2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8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2" name="Freeform 657"/>
                <p:cNvSpPr>
                  <a:spLocks/>
                </p:cNvSpPr>
                <p:nvPr/>
              </p:nvSpPr>
              <p:spPr bwMode="auto">
                <a:xfrm>
                  <a:off x="2511" y="923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2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0 h 10"/>
                    <a:gd name="T24" fmla="*/ 2 w 11"/>
                    <a:gd name="T25" fmla="*/ 2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9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3" name="Freeform 658"/>
                <p:cNvSpPr>
                  <a:spLocks/>
                </p:cNvSpPr>
                <p:nvPr/>
              </p:nvSpPr>
              <p:spPr bwMode="auto">
                <a:xfrm>
                  <a:off x="2490" y="921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3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2 w 11"/>
                    <a:gd name="T31" fmla="*/ 7 h 11"/>
                    <a:gd name="T32" fmla="*/ 3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4" name="Freeform 659"/>
                <p:cNvSpPr>
                  <a:spLocks/>
                </p:cNvSpPr>
                <p:nvPr/>
              </p:nvSpPr>
              <p:spPr bwMode="auto">
                <a:xfrm>
                  <a:off x="2469" y="919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9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5" name="Freeform 660"/>
                <p:cNvSpPr>
                  <a:spLocks/>
                </p:cNvSpPr>
                <p:nvPr/>
              </p:nvSpPr>
              <p:spPr bwMode="auto">
                <a:xfrm>
                  <a:off x="2447" y="919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8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8 w 11"/>
                    <a:gd name="T17" fmla="*/ 0 h 11"/>
                    <a:gd name="T18" fmla="*/ 8 w 11"/>
                    <a:gd name="T19" fmla="*/ 0 h 11"/>
                    <a:gd name="T20" fmla="*/ 6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7 h 11"/>
                    <a:gd name="T32" fmla="*/ 4 w 11"/>
                    <a:gd name="T33" fmla="*/ 9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6" name="Freeform 661"/>
                <p:cNvSpPr>
                  <a:spLocks/>
                </p:cNvSpPr>
                <p:nvPr/>
              </p:nvSpPr>
              <p:spPr bwMode="auto">
                <a:xfrm>
                  <a:off x="2426" y="917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8 h 11"/>
                    <a:gd name="T10" fmla="*/ 11 w 11"/>
                    <a:gd name="T11" fmla="*/ 6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6 h 11"/>
                    <a:gd name="T28" fmla="*/ 0 w 11"/>
                    <a:gd name="T29" fmla="*/ 8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7" name="Freeform 662"/>
                <p:cNvSpPr>
                  <a:spLocks/>
                </p:cNvSpPr>
                <p:nvPr/>
              </p:nvSpPr>
              <p:spPr bwMode="auto">
                <a:xfrm>
                  <a:off x="2405" y="917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8 h 11"/>
                    <a:gd name="T10" fmla="*/ 11 w 11"/>
                    <a:gd name="T11" fmla="*/ 6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6 h 11"/>
                    <a:gd name="T28" fmla="*/ 0 w 11"/>
                    <a:gd name="T29" fmla="*/ 8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8" name="Freeform 663"/>
                <p:cNvSpPr>
                  <a:spLocks/>
                </p:cNvSpPr>
                <p:nvPr/>
              </p:nvSpPr>
              <p:spPr bwMode="auto">
                <a:xfrm>
                  <a:off x="2384" y="917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9 h 11"/>
                    <a:gd name="T6" fmla="*/ 10 w 10"/>
                    <a:gd name="T7" fmla="*/ 8 h 11"/>
                    <a:gd name="T8" fmla="*/ 10 w 10"/>
                    <a:gd name="T9" fmla="*/ 6 h 11"/>
                    <a:gd name="T10" fmla="*/ 10 w 10"/>
                    <a:gd name="T11" fmla="*/ 4 h 11"/>
                    <a:gd name="T12" fmla="*/ 10 w 10"/>
                    <a:gd name="T13" fmla="*/ 2 h 11"/>
                    <a:gd name="T14" fmla="*/ 9 w 10"/>
                    <a:gd name="T15" fmla="*/ 0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0 h 11"/>
                    <a:gd name="T24" fmla="*/ 2 w 10"/>
                    <a:gd name="T25" fmla="*/ 2 h 11"/>
                    <a:gd name="T26" fmla="*/ 0 w 10"/>
                    <a:gd name="T27" fmla="*/ 4 h 11"/>
                    <a:gd name="T28" fmla="*/ 0 w 10"/>
                    <a:gd name="T29" fmla="*/ 6 h 11"/>
                    <a:gd name="T30" fmla="*/ 2 w 10"/>
                    <a:gd name="T31" fmla="*/ 8 h 11"/>
                    <a:gd name="T32" fmla="*/ 3 w 10"/>
                    <a:gd name="T33" fmla="*/ 9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79" name="Freeform 664"/>
                <p:cNvSpPr>
                  <a:spLocks/>
                </p:cNvSpPr>
                <p:nvPr/>
              </p:nvSpPr>
              <p:spPr bwMode="auto">
                <a:xfrm>
                  <a:off x="2362" y="917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8 w 11"/>
                    <a:gd name="T3" fmla="*/ 11 h 11"/>
                    <a:gd name="T4" fmla="*/ 9 w 11"/>
                    <a:gd name="T5" fmla="*/ 9 h 11"/>
                    <a:gd name="T6" fmla="*/ 11 w 11"/>
                    <a:gd name="T7" fmla="*/ 8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8 w 11"/>
                    <a:gd name="T17" fmla="*/ 0 h 11"/>
                    <a:gd name="T18" fmla="*/ 8 w 11"/>
                    <a:gd name="T19" fmla="*/ 0 h 11"/>
                    <a:gd name="T20" fmla="*/ 6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8 h 11"/>
                    <a:gd name="T32" fmla="*/ 4 w 11"/>
                    <a:gd name="T33" fmla="*/ 9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0" name="Freeform 665"/>
                <p:cNvSpPr>
                  <a:spLocks/>
                </p:cNvSpPr>
                <p:nvPr/>
              </p:nvSpPr>
              <p:spPr bwMode="auto">
                <a:xfrm>
                  <a:off x="2341" y="916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10 h 10"/>
                    <a:gd name="T6" fmla="*/ 11 w 11"/>
                    <a:gd name="T7" fmla="*/ 9 h 10"/>
                    <a:gd name="T8" fmla="*/ 11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1 h 10"/>
                    <a:gd name="T16" fmla="*/ 7 w 11"/>
                    <a:gd name="T17" fmla="*/ 0 h 10"/>
                    <a:gd name="T18" fmla="*/ 7 w 11"/>
                    <a:gd name="T19" fmla="*/ 0 h 10"/>
                    <a:gd name="T20" fmla="*/ 6 w 11"/>
                    <a:gd name="T21" fmla="*/ 0 h 10"/>
                    <a:gd name="T22" fmla="*/ 4 w 11"/>
                    <a:gd name="T23" fmla="*/ 1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1" name="Freeform 666"/>
                <p:cNvSpPr>
                  <a:spLocks/>
                </p:cNvSpPr>
                <p:nvPr/>
              </p:nvSpPr>
              <p:spPr bwMode="auto">
                <a:xfrm>
                  <a:off x="2320" y="916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5 w 11"/>
                    <a:gd name="T17" fmla="*/ 0 h 10"/>
                    <a:gd name="T18" fmla="*/ 5 w 11"/>
                    <a:gd name="T19" fmla="*/ 0 h 10"/>
                    <a:gd name="T20" fmla="*/ 4 w 11"/>
                    <a:gd name="T21" fmla="*/ 1 h 10"/>
                    <a:gd name="T22" fmla="*/ 2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2 w 11"/>
                    <a:gd name="T29" fmla="*/ 9 h 10"/>
                    <a:gd name="T30" fmla="*/ 4 w 11"/>
                    <a:gd name="T31" fmla="*/ 10 h 10"/>
                    <a:gd name="T32" fmla="*/ 5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2" name="Freeform 667"/>
                <p:cNvSpPr>
                  <a:spLocks/>
                </p:cNvSpPr>
                <p:nvPr/>
              </p:nvSpPr>
              <p:spPr bwMode="auto">
                <a:xfrm>
                  <a:off x="2299" y="916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10 h 10"/>
                    <a:gd name="T4" fmla="*/ 10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9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1 h 10"/>
                    <a:gd name="T22" fmla="*/ 2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2 w 10"/>
                    <a:gd name="T29" fmla="*/ 9 h 10"/>
                    <a:gd name="T30" fmla="*/ 3 w 10"/>
                    <a:gd name="T31" fmla="*/ 10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3" name="Freeform 668"/>
                <p:cNvSpPr>
                  <a:spLocks/>
                </p:cNvSpPr>
                <p:nvPr/>
              </p:nvSpPr>
              <p:spPr bwMode="auto">
                <a:xfrm>
                  <a:off x="2278" y="916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1 h 10"/>
                    <a:gd name="T22" fmla="*/ 1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1 w 10"/>
                    <a:gd name="T29" fmla="*/ 9 h 10"/>
                    <a:gd name="T30" fmla="*/ 3 w 10"/>
                    <a:gd name="T31" fmla="*/ 10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4" name="Freeform 669"/>
                <p:cNvSpPr>
                  <a:spLocks/>
                </p:cNvSpPr>
                <p:nvPr/>
              </p:nvSpPr>
              <p:spPr bwMode="auto">
                <a:xfrm>
                  <a:off x="1647" y="1002"/>
                  <a:ext cx="11" cy="11"/>
                </a:xfrm>
                <a:custGeom>
                  <a:avLst/>
                  <a:gdLst>
                    <a:gd name="T0" fmla="*/ 11 w 11"/>
                    <a:gd name="T1" fmla="*/ 8 h 11"/>
                    <a:gd name="T2" fmla="*/ 11 w 11"/>
                    <a:gd name="T3" fmla="*/ 6 h 11"/>
                    <a:gd name="T4" fmla="*/ 9 w 11"/>
                    <a:gd name="T5" fmla="*/ 4 h 11"/>
                    <a:gd name="T6" fmla="*/ 7 w 11"/>
                    <a:gd name="T7" fmla="*/ 2 h 11"/>
                    <a:gd name="T8" fmla="*/ 6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6 h 11"/>
                    <a:gd name="T22" fmla="*/ 2 w 11"/>
                    <a:gd name="T23" fmla="*/ 8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6 w 11"/>
                    <a:gd name="T29" fmla="*/ 11 h 11"/>
                    <a:gd name="T30" fmla="*/ 7 w 11"/>
                    <a:gd name="T31" fmla="*/ 9 h 11"/>
                    <a:gd name="T32" fmla="*/ 9 w 11"/>
                    <a:gd name="T33" fmla="*/ 8 h 11"/>
                    <a:gd name="T34" fmla="*/ 11 w 11"/>
                    <a:gd name="T35" fmla="*/ 8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8"/>
                      </a:move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5" name="Freeform 670"/>
                <p:cNvSpPr>
                  <a:spLocks/>
                </p:cNvSpPr>
                <p:nvPr/>
              </p:nvSpPr>
              <p:spPr bwMode="auto">
                <a:xfrm>
                  <a:off x="1660" y="1018"/>
                  <a:ext cx="10" cy="11"/>
                </a:xfrm>
                <a:custGeom>
                  <a:avLst/>
                  <a:gdLst>
                    <a:gd name="T0" fmla="*/ 7 w 10"/>
                    <a:gd name="T1" fmla="*/ 2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0 w 10"/>
                    <a:gd name="T15" fmla="*/ 9 h 11"/>
                    <a:gd name="T16" fmla="*/ 2 w 10"/>
                    <a:gd name="T17" fmla="*/ 11 h 11"/>
                    <a:gd name="T18" fmla="*/ 2 w 10"/>
                    <a:gd name="T19" fmla="*/ 11 h 11"/>
                    <a:gd name="T20" fmla="*/ 3 w 10"/>
                    <a:gd name="T21" fmla="*/ 11 h 11"/>
                    <a:gd name="T22" fmla="*/ 5 w 10"/>
                    <a:gd name="T23" fmla="*/ 11 h 11"/>
                    <a:gd name="T24" fmla="*/ 7 w 10"/>
                    <a:gd name="T25" fmla="*/ 11 h 11"/>
                    <a:gd name="T26" fmla="*/ 9 w 10"/>
                    <a:gd name="T27" fmla="*/ 9 h 11"/>
                    <a:gd name="T28" fmla="*/ 10 w 10"/>
                    <a:gd name="T29" fmla="*/ 7 h 11"/>
                    <a:gd name="T30" fmla="*/ 10 w 10"/>
                    <a:gd name="T31" fmla="*/ 6 h 11"/>
                    <a:gd name="T32" fmla="*/ 9 w 10"/>
                    <a:gd name="T33" fmla="*/ 4 h 11"/>
                    <a:gd name="T34" fmla="*/ 7 w 10"/>
                    <a:gd name="T35" fmla="*/ 2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2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6" name="Freeform 671"/>
                <p:cNvSpPr>
                  <a:spLocks/>
                </p:cNvSpPr>
                <p:nvPr/>
              </p:nvSpPr>
              <p:spPr bwMode="auto">
                <a:xfrm>
                  <a:off x="1679" y="1029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7" name="Freeform 672"/>
                <p:cNvSpPr>
                  <a:spLocks/>
                </p:cNvSpPr>
                <p:nvPr/>
              </p:nvSpPr>
              <p:spPr bwMode="auto">
                <a:xfrm>
                  <a:off x="1699" y="1036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8" name="Freeform 673"/>
                <p:cNvSpPr>
                  <a:spLocks/>
                </p:cNvSpPr>
                <p:nvPr/>
              </p:nvSpPr>
              <p:spPr bwMode="auto">
                <a:xfrm>
                  <a:off x="1720" y="104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3 w 11"/>
                    <a:gd name="T17" fmla="*/ 11 h 11"/>
                    <a:gd name="T18" fmla="*/ 3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89" name="Freeform 674"/>
                <p:cNvSpPr>
                  <a:spLocks/>
                </p:cNvSpPr>
                <p:nvPr/>
              </p:nvSpPr>
              <p:spPr bwMode="auto">
                <a:xfrm>
                  <a:off x="1739" y="1047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0" name="Freeform 675"/>
                <p:cNvSpPr>
                  <a:spLocks/>
                </p:cNvSpPr>
                <p:nvPr/>
              </p:nvSpPr>
              <p:spPr bwMode="auto">
                <a:xfrm>
                  <a:off x="1761" y="1050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8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8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1" name="Freeform 676"/>
                <p:cNvSpPr>
                  <a:spLocks/>
                </p:cNvSpPr>
                <p:nvPr/>
              </p:nvSpPr>
              <p:spPr bwMode="auto">
                <a:xfrm>
                  <a:off x="1782" y="1054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3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3 w 11"/>
                    <a:gd name="T17" fmla="*/ 10 h 10"/>
                    <a:gd name="T18" fmla="*/ 3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2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2" name="Freeform 677"/>
                <p:cNvSpPr>
                  <a:spLocks/>
                </p:cNvSpPr>
                <p:nvPr/>
              </p:nvSpPr>
              <p:spPr bwMode="auto">
                <a:xfrm>
                  <a:off x="1803" y="105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9 w 11"/>
                    <a:gd name="T31" fmla="*/ 4 h 11"/>
                    <a:gd name="T32" fmla="*/ 7 w 11"/>
                    <a:gd name="T33" fmla="*/ 2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3" name="Freeform 678"/>
                <p:cNvSpPr>
                  <a:spLocks/>
                </p:cNvSpPr>
                <p:nvPr/>
              </p:nvSpPr>
              <p:spPr bwMode="auto">
                <a:xfrm>
                  <a:off x="1823" y="1061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2 h 10"/>
                    <a:gd name="T6" fmla="*/ 1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1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10 h 10"/>
                    <a:gd name="T24" fmla="*/ 10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10 w 10"/>
                    <a:gd name="T31" fmla="*/ 3 h 10"/>
                    <a:gd name="T32" fmla="*/ 8 w 10"/>
                    <a:gd name="T33" fmla="*/ 2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4" name="Freeform 679"/>
                <p:cNvSpPr>
                  <a:spLocks/>
                </p:cNvSpPr>
                <p:nvPr/>
              </p:nvSpPr>
              <p:spPr bwMode="auto">
                <a:xfrm>
                  <a:off x="1844" y="106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2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5" name="Freeform 680"/>
                <p:cNvSpPr>
                  <a:spLocks/>
                </p:cNvSpPr>
                <p:nvPr/>
              </p:nvSpPr>
              <p:spPr bwMode="auto">
                <a:xfrm>
                  <a:off x="1865" y="1066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6" name="Freeform 681"/>
                <p:cNvSpPr>
                  <a:spLocks/>
                </p:cNvSpPr>
                <p:nvPr/>
              </p:nvSpPr>
              <p:spPr bwMode="auto">
                <a:xfrm>
                  <a:off x="1886" y="1068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3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3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7" name="Freeform 682"/>
                <p:cNvSpPr>
                  <a:spLocks/>
                </p:cNvSpPr>
                <p:nvPr/>
              </p:nvSpPr>
              <p:spPr bwMode="auto">
                <a:xfrm>
                  <a:off x="1908" y="1071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8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8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8" name="Freeform 683"/>
                <p:cNvSpPr>
                  <a:spLocks/>
                </p:cNvSpPr>
                <p:nvPr/>
              </p:nvSpPr>
              <p:spPr bwMode="auto">
                <a:xfrm>
                  <a:off x="1929" y="1073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2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99" name="Freeform 684"/>
                <p:cNvSpPr>
                  <a:spLocks/>
                </p:cNvSpPr>
                <p:nvPr/>
              </p:nvSpPr>
              <p:spPr bwMode="auto">
                <a:xfrm>
                  <a:off x="1950" y="1075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0" name="Freeform 685"/>
                <p:cNvSpPr>
                  <a:spLocks/>
                </p:cNvSpPr>
                <p:nvPr/>
              </p:nvSpPr>
              <p:spPr bwMode="auto">
                <a:xfrm>
                  <a:off x="1971" y="1077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9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1" name="Freeform 686"/>
                <p:cNvSpPr>
                  <a:spLocks/>
                </p:cNvSpPr>
                <p:nvPr/>
              </p:nvSpPr>
              <p:spPr bwMode="auto">
                <a:xfrm>
                  <a:off x="1993" y="1079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0 h 10"/>
                    <a:gd name="T6" fmla="*/ 0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1 w 10"/>
                    <a:gd name="T15" fmla="*/ 8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8 h 10"/>
                    <a:gd name="T24" fmla="*/ 8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8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2" name="Freeform 687"/>
                <p:cNvSpPr>
                  <a:spLocks/>
                </p:cNvSpPr>
                <p:nvPr/>
              </p:nvSpPr>
              <p:spPr bwMode="auto">
                <a:xfrm>
                  <a:off x="2014" y="1080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2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3" name="Freeform 688"/>
                <p:cNvSpPr>
                  <a:spLocks/>
                </p:cNvSpPr>
                <p:nvPr/>
              </p:nvSpPr>
              <p:spPr bwMode="auto">
                <a:xfrm>
                  <a:off x="2035" y="1080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9 w 11"/>
                    <a:gd name="T31" fmla="*/ 4 h 11"/>
                    <a:gd name="T32" fmla="*/ 7 w 11"/>
                    <a:gd name="T33" fmla="*/ 2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4" name="Freeform 689"/>
                <p:cNvSpPr>
                  <a:spLocks/>
                </p:cNvSpPr>
                <p:nvPr/>
              </p:nvSpPr>
              <p:spPr bwMode="auto">
                <a:xfrm>
                  <a:off x="2056" y="1082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5" name="Freeform 690"/>
                <p:cNvSpPr>
                  <a:spLocks/>
                </p:cNvSpPr>
                <p:nvPr/>
              </p:nvSpPr>
              <p:spPr bwMode="auto">
                <a:xfrm>
                  <a:off x="2077" y="1082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0 w 11"/>
                    <a:gd name="T13" fmla="*/ 9 h 11"/>
                    <a:gd name="T14" fmla="*/ 2 w 11"/>
                    <a:gd name="T15" fmla="*/ 11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8 w 11"/>
                    <a:gd name="T23" fmla="*/ 11 h 11"/>
                    <a:gd name="T24" fmla="*/ 9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9 w 11"/>
                    <a:gd name="T31" fmla="*/ 4 h 11"/>
                    <a:gd name="T32" fmla="*/ 8 w 11"/>
                    <a:gd name="T33" fmla="*/ 2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6" name="Freeform 691"/>
                <p:cNvSpPr>
                  <a:spLocks/>
                </p:cNvSpPr>
                <p:nvPr/>
              </p:nvSpPr>
              <p:spPr bwMode="auto">
                <a:xfrm>
                  <a:off x="2099" y="108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0 h 10"/>
                    <a:gd name="T6" fmla="*/ 0 w 10"/>
                    <a:gd name="T7" fmla="*/ 2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2 w 10"/>
                    <a:gd name="T15" fmla="*/ 9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9 h 10"/>
                    <a:gd name="T24" fmla="*/ 9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2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7" name="Freeform 692"/>
                <p:cNvSpPr>
                  <a:spLocks/>
                </p:cNvSpPr>
                <p:nvPr/>
              </p:nvSpPr>
              <p:spPr bwMode="auto">
                <a:xfrm>
                  <a:off x="2120" y="1084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2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8" name="Freeform 693"/>
                <p:cNvSpPr>
                  <a:spLocks/>
                </p:cNvSpPr>
                <p:nvPr/>
              </p:nvSpPr>
              <p:spPr bwMode="auto">
                <a:xfrm>
                  <a:off x="2141" y="1086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09" name="Freeform 694"/>
                <p:cNvSpPr>
                  <a:spLocks/>
                </p:cNvSpPr>
                <p:nvPr/>
              </p:nvSpPr>
              <p:spPr bwMode="auto">
                <a:xfrm>
                  <a:off x="2162" y="1086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8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8 w 11"/>
                    <a:gd name="T23" fmla="*/ 10 h 10"/>
                    <a:gd name="T24" fmla="*/ 9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8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8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0" name="Freeform 695"/>
                <p:cNvSpPr>
                  <a:spLocks/>
                </p:cNvSpPr>
                <p:nvPr/>
              </p:nvSpPr>
              <p:spPr bwMode="auto">
                <a:xfrm>
                  <a:off x="2184" y="1086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8 h 10"/>
                    <a:gd name="T14" fmla="*/ 1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9 w 10"/>
                    <a:gd name="T25" fmla="*/ 8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9 w 10"/>
                    <a:gd name="T31" fmla="*/ 3 h 10"/>
                    <a:gd name="T32" fmla="*/ 7 w 10"/>
                    <a:gd name="T33" fmla="*/ 1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1" name="Freeform 696"/>
                <p:cNvSpPr>
                  <a:spLocks/>
                </p:cNvSpPr>
                <p:nvPr/>
              </p:nvSpPr>
              <p:spPr bwMode="auto">
                <a:xfrm>
                  <a:off x="2205" y="108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3 w 11"/>
                    <a:gd name="T17" fmla="*/ 11 h 11"/>
                    <a:gd name="T18" fmla="*/ 3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2" name="Freeform 697"/>
                <p:cNvSpPr>
                  <a:spLocks/>
                </p:cNvSpPr>
                <p:nvPr/>
              </p:nvSpPr>
              <p:spPr bwMode="auto">
                <a:xfrm>
                  <a:off x="2226" y="108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3" name="Freeform 698"/>
                <p:cNvSpPr>
                  <a:spLocks/>
                </p:cNvSpPr>
                <p:nvPr/>
              </p:nvSpPr>
              <p:spPr bwMode="auto">
                <a:xfrm>
                  <a:off x="2247" y="108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8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8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4" name="Freeform 699"/>
                <p:cNvSpPr>
                  <a:spLocks/>
                </p:cNvSpPr>
                <p:nvPr/>
              </p:nvSpPr>
              <p:spPr bwMode="auto">
                <a:xfrm>
                  <a:off x="2269" y="1087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5" name="Freeform 700"/>
                <p:cNvSpPr>
                  <a:spLocks/>
                </p:cNvSpPr>
                <p:nvPr/>
              </p:nvSpPr>
              <p:spPr bwMode="auto">
                <a:xfrm>
                  <a:off x="2290" y="108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3 w 11"/>
                    <a:gd name="T17" fmla="*/ 11 h 11"/>
                    <a:gd name="T18" fmla="*/ 3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6" name="Freeform 701"/>
                <p:cNvSpPr>
                  <a:spLocks/>
                </p:cNvSpPr>
                <p:nvPr/>
              </p:nvSpPr>
              <p:spPr bwMode="auto">
                <a:xfrm>
                  <a:off x="2311" y="108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7" name="Freeform 702"/>
                <p:cNvSpPr>
                  <a:spLocks/>
                </p:cNvSpPr>
                <p:nvPr/>
              </p:nvSpPr>
              <p:spPr bwMode="auto">
                <a:xfrm>
                  <a:off x="2332" y="108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8" name="Freeform 703"/>
                <p:cNvSpPr>
                  <a:spLocks/>
                </p:cNvSpPr>
                <p:nvPr/>
              </p:nvSpPr>
              <p:spPr bwMode="auto">
                <a:xfrm>
                  <a:off x="2354" y="1087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0 h 11"/>
                    <a:gd name="T4" fmla="*/ 0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9 h 11"/>
                    <a:gd name="T22" fmla="*/ 8 w 10"/>
                    <a:gd name="T23" fmla="*/ 7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8 w 10"/>
                    <a:gd name="T29" fmla="*/ 2 h 11"/>
                    <a:gd name="T30" fmla="*/ 7 w 10"/>
                    <a:gd name="T31" fmla="*/ 0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19" name="Freeform 704"/>
                <p:cNvSpPr>
                  <a:spLocks/>
                </p:cNvSpPr>
                <p:nvPr/>
              </p:nvSpPr>
              <p:spPr bwMode="auto">
                <a:xfrm>
                  <a:off x="2375" y="1086"/>
                  <a:ext cx="11" cy="10"/>
                </a:xfrm>
                <a:custGeom>
                  <a:avLst/>
                  <a:gdLst>
                    <a:gd name="T0" fmla="*/ 3 w 11"/>
                    <a:gd name="T1" fmla="*/ 0 h 10"/>
                    <a:gd name="T2" fmla="*/ 2 w 11"/>
                    <a:gd name="T3" fmla="*/ 1 h 10"/>
                    <a:gd name="T4" fmla="*/ 0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0 w 11"/>
                    <a:gd name="T11" fmla="*/ 8 h 10"/>
                    <a:gd name="T12" fmla="*/ 2 w 11"/>
                    <a:gd name="T13" fmla="*/ 10 h 10"/>
                    <a:gd name="T14" fmla="*/ 3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9 w 11"/>
                    <a:gd name="T29" fmla="*/ 3 h 10"/>
                    <a:gd name="T30" fmla="*/ 7 w 11"/>
                    <a:gd name="T31" fmla="*/ 1 h 10"/>
                    <a:gd name="T32" fmla="*/ 5 w 11"/>
                    <a:gd name="T33" fmla="*/ 0 h 10"/>
                    <a:gd name="T34" fmla="*/ 3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3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20" name="Freeform 705"/>
                <p:cNvSpPr>
                  <a:spLocks/>
                </p:cNvSpPr>
                <p:nvPr/>
              </p:nvSpPr>
              <p:spPr bwMode="auto">
                <a:xfrm>
                  <a:off x="2396" y="1086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1 h 10"/>
                    <a:gd name="T4" fmla="*/ 0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0 w 11"/>
                    <a:gd name="T11" fmla="*/ 8 h 10"/>
                    <a:gd name="T12" fmla="*/ 2 w 11"/>
                    <a:gd name="T13" fmla="*/ 10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9 w 11"/>
                    <a:gd name="T29" fmla="*/ 3 h 10"/>
                    <a:gd name="T30" fmla="*/ 7 w 11"/>
                    <a:gd name="T31" fmla="*/ 1 h 10"/>
                    <a:gd name="T32" fmla="*/ 5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21" name="Freeform 706"/>
                <p:cNvSpPr>
                  <a:spLocks/>
                </p:cNvSpPr>
                <p:nvPr/>
              </p:nvSpPr>
              <p:spPr bwMode="auto">
                <a:xfrm>
                  <a:off x="2417" y="1086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0 h 10"/>
                    <a:gd name="T4" fmla="*/ 0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8 h 10"/>
                    <a:gd name="T22" fmla="*/ 9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9 w 11"/>
                    <a:gd name="T29" fmla="*/ 1 h 10"/>
                    <a:gd name="T30" fmla="*/ 7 w 11"/>
                    <a:gd name="T31" fmla="*/ 0 h 10"/>
                    <a:gd name="T32" fmla="*/ 6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22" name="Freeform 707"/>
                <p:cNvSpPr>
                  <a:spLocks/>
                </p:cNvSpPr>
                <p:nvPr/>
              </p:nvSpPr>
              <p:spPr bwMode="auto">
                <a:xfrm>
                  <a:off x="2439" y="1084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1 w 10"/>
                    <a:gd name="T3" fmla="*/ 2 h 10"/>
                    <a:gd name="T4" fmla="*/ 0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0 w 10"/>
                    <a:gd name="T11" fmla="*/ 9 h 10"/>
                    <a:gd name="T12" fmla="*/ 1 w 10"/>
                    <a:gd name="T13" fmla="*/ 10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8 w 10"/>
                    <a:gd name="T29" fmla="*/ 3 h 10"/>
                    <a:gd name="T30" fmla="*/ 7 w 10"/>
                    <a:gd name="T31" fmla="*/ 2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23" name="Freeform 708"/>
                <p:cNvSpPr>
                  <a:spLocks/>
                </p:cNvSpPr>
                <p:nvPr/>
              </p:nvSpPr>
              <p:spPr bwMode="auto">
                <a:xfrm>
                  <a:off x="2460" y="1084"/>
                  <a:ext cx="10" cy="10"/>
                </a:xfrm>
                <a:custGeom>
                  <a:avLst/>
                  <a:gdLst>
                    <a:gd name="T0" fmla="*/ 3 w 10"/>
                    <a:gd name="T1" fmla="*/ 0 h 10"/>
                    <a:gd name="T2" fmla="*/ 2 w 10"/>
                    <a:gd name="T3" fmla="*/ 0 h 10"/>
                    <a:gd name="T4" fmla="*/ 0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2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9 h 10"/>
                    <a:gd name="T22" fmla="*/ 9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9 w 10"/>
                    <a:gd name="T29" fmla="*/ 2 h 10"/>
                    <a:gd name="T30" fmla="*/ 7 w 10"/>
                    <a:gd name="T31" fmla="*/ 0 h 10"/>
                    <a:gd name="T32" fmla="*/ 5 w 10"/>
                    <a:gd name="T33" fmla="*/ 0 h 10"/>
                    <a:gd name="T34" fmla="*/ 3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24" name="Freeform 709"/>
                <p:cNvSpPr>
                  <a:spLocks/>
                </p:cNvSpPr>
                <p:nvPr/>
              </p:nvSpPr>
              <p:spPr bwMode="auto">
                <a:xfrm>
                  <a:off x="2481" y="1082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5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25" name="Freeform 710"/>
                <p:cNvSpPr>
                  <a:spLocks/>
                </p:cNvSpPr>
                <p:nvPr/>
              </p:nvSpPr>
              <p:spPr bwMode="auto">
                <a:xfrm>
                  <a:off x="2502" y="1082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3807" name="Freeform 711"/>
              <p:cNvSpPr>
                <a:spLocks/>
              </p:cNvSpPr>
              <p:nvPr/>
            </p:nvSpPr>
            <p:spPr bwMode="auto">
              <a:xfrm>
                <a:off x="2524" y="1080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2 h 11"/>
                  <a:gd name="T4" fmla="*/ 0 w 10"/>
                  <a:gd name="T5" fmla="*/ 4 h 11"/>
                  <a:gd name="T6" fmla="*/ 0 w 10"/>
                  <a:gd name="T7" fmla="*/ 6 h 11"/>
                  <a:gd name="T8" fmla="*/ 0 w 10"/>
                  <a:gd name="T9" fmla="*/ 7 h 11"/>
                  <a:gd name="T10" fmla="*/ 0 w 10"/>
                  <a:gd name="T11" fmla="*/ 9 h 11"/>
                  <a:gd name="T12" fmla="*/ 1 w 10"/>
                  <a:gd name="T13" fmla="*/ 11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11 h 11"/>
                  <a:gd name="T22" fmla="*/ 8 w 10"/>
                  <a:gd name="T23" fmla="*/ 9 h 11"/>
                  <a:gd name="T24" fmla="*/ 10 w 10"/>
                  <a:gd name="T25" fmla="*/ 7 h 11"/>
                  <a:gd name="T26" fmla="*/ 10 w 10"/>
                  <a:gd name="T27" fmla="*/ 6 h 11"/>
                  <a:gd name="T28" fmla="*/ 8 w 10"/>
                  <a:gd name="T29" fmla="*/ 4 h 11"/>
                  <a:gd name="T30" fmla="*/ 7 w 10"/>
                  <a:gd name="T31" fmla="*/ 2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08" name="Freeform 712"/>
              <p:cNvSpPr>
                <a:spLocks/>
              </p:cNvSpPr>
              <p:nvPr/>
            </p:nvSpPr>
            <p:spPr bwMode="auto">
              <a:xfrm>
                <a:off x="2545" y="1079"/>
                <a:ext cx="10" cy="10"/>
              </a:xfrm>
              <a:custGeom>
                <a:avLst/>
                <a:gdLst>
                  <a:gd name="T0" fmla="*/ 3 w 10"/>
                  <a:gd name="T1" fmla="*/ 0 h 10"/>
                  <a:gd name="T2" fmla="*/ 2 w 10"/>
                  <a:gd name="T3" fmla="*/ 1 h 10"/>
                  <a:gd name="T4" fmla="*/ 0 w 10"/>
                  <a:gd name="T5" fmla="*/ 3 h 10"/>
                  <a:gd name="T6" fmla="*/ 0 w 10"/>
                  <a:gd name="T7" fmla="*/ 5 h 10"/>
                  <a:gd name="T8" fmla="*/ 0 w 10"/>
                  <a:gd name="T9" fmla="*/ 7 h 10"/>
                  <a:gd name="T10" fmla="*/ 0 w 10"/>
                  <a:gd name="T11" fmla="*/ 8 h 10"/>
                  <a:gd name="T12" fmla="*/ 2 w 10"/>
                  <a:gd name="T13" fmla="*/ 10 h 10"/>
                  <a:gd name="T14" fmla="*/ 3 w 10"/>
                  <a:gd name="T15" fmla="*/ 10 h 10"/>
                  <a:gd name="T16" fmla="*/ 5 w 10"/>
                  <a:gd name="T17" fmla="*/ 10 h 10"/>
                  <a:gd name="T18" fmla="*/ 5 w 10"/>
                  <a:gd name="T19" fmla="*/ 10 h 10"/>
                  <a:gd name="T20" fmla="*/ 7 w 10"/>
                  <a:gd name="T21" fmla="*/ 10 h 10"/>
                  <a:gd name="T22" fmla="*/ 9 w 10"/>
                  <a:gd name="T23" fmla="*/ 8 h 10"/>
                  <a:gd name="T24" fmla="*/ 10 w 10"/>
                  <a:gd name="T25" fmla="*/ 7 h 10"/>
                  <a:gd name="T26" fmla="*/ 10 w 10"/>
                  <a:gd name="T27" fmla="*/ 5 h 10"/>
                  <a:gd name="T28" fmla="*/ 9 w 10"/>
                  <a:gd name="T29" fmla="*/ 3 h 10"/>
                  <a:gd name="T30" fmla="*/ 7 w 10"/>
                  <a:gd name="T31" fmla="*/ 1 h 10"/>
                  <a:gd name="T32" fmla="*/ 5 w 10"/>
                  <a:gd name="T33" fmla="*/ 0 h 10"/>
                  <a:gd name="T34" fmla="*/ 3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3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09" name="Freeform 713"/>
              <p:cNvSpPr>
                <a:spLocks/>
              </p:cNvSpPr>
              <p:nvPr/>
            </p:nvSpPr>
            <p:spPr bwMode="auto">
              <a:xfrm>
                <a:off x="2566" y="1079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0 h 10"/>
                  <a:gd name="T4" fmla="*/ 0 w 11"/>
                  <a:gd name="T5" fmla="*/ 1 h 10"/>
                  <a:gd name="T6" fmla="*/ 0 w 11"/>
                  <a:gd name="T7" fmla="*/ 3 h 10"/>
                  <a:gd name="T8" fmla="*/ 0 w 11"/>
                  <a:gd name="T9" fmla="*/ 5 h 10"/>
                  <a:gd name="T10" fmla="*/ 0 w 11"/>
                  <a:gd name="T11" fmla="*/ 7 h 10"/>
                  <a:gd name="T12" fmla="*/ 2 w 11"/>
                  <a:gd name="T13" fmla="*/ 8 h 10"/>
                  <a:gd name="T14" fmla="*/ 4 w 11"/>
                  <a:gd name="T15" fmla="*/ 10 h 10"/>
                  <a:gd name="T16" fmla="*/ 5 w 11"/>
                  <a:gd name="T17" fmla="*/ 10 h 10"/>
                  <a:gd name="T18" fmla="*/ 5 w 11"/>
                  <a:gd name="T19" fmla="*/ 10 h 10"/>
                  <a:gd name="T20" fmla="*/ 7 w 11"/>
                  <a:gd name="T21" fmla="*/ 8 h 10"/>
                  <a:gd name="T22" fmla="*/ 9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9 w 11"/>
                  <a:gd name="T29" fmla="*/ 1 h 10"/>
                  <a:gd name="T30" fmla="*/ 7 w 11"/>
                  <a:gd name="T31" fmla="*/ 0 h 10"/>
                  <a:gd name="T32" fmla="*/ 5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0" name="Freeform 714"/>
              <p:cNvSpPr>
                <a:spLocks/>
              </p:cNvSpPr>
              <p:nvPr/>
            </p:nvSpPr>
            <p:spPr bwMode="auto">
              <a:xfrm>
                <a:off x="2587" y="1077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0 h 10"/>
                  <a:gd name="T4" fmla="*/ 0 w 11"/>
                  <a:gd name="T5" fmla="*/ 2 h 10"/>
                  <a:gd name="T6" fmla="*/ 0 w 11"/>
                  <a:gd name="T7" fmla="*/ 3 h 10"/>
                  <a:gd name="T8" fmla="*/ 0 w 11"/>
                  <a:gd name="T9" fmla="*/ 5 h 10"/>
                  <a:gd name="T10" fmla="*/ 0 w 11"/>
                  <a:gd name="T11" fmla="*/ 7 h 10"/>
                  <a:gd name="T12" fmla="*/ 2 w 11"/>
                  <a:gd name="T13" fmla="*/ 9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7 w 11"/>
                  <a:gd name="T21" fmla="*/ 9 h 10"/>
                  <a:gd name="T22" fmla="*/ 9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9 w 11"/>
                  <a:gd name="T29" fmla="*/ 2 h 10"/>
                  <a:gd name="T30" fmla="*/ 7 w 11"/>
                  <a:gd name="T31" fmla="*/ 0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1" name="Freeform 715"/>
              <p:cNvSpPr>
                <a:spLocks/>
              </p:cNvSpPr>
              <p:nvPr/>
            </p:nvSpPr>
            <p:spPr bwMode="auto">
              <a:xfrm>
                <a:off x="2609" y="1075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0 h 11"/>
                  <a:gd name="T4" fmla="*/ 0 w 10"/>
                  <a:gd name="T5" fmla="*/ 2 h 11"/>
                  <a:gd name="T6" fmla="*/ 0 w 10"/>
                  <a:gd name="T7" fmla="*/ 4 h 11"/>
                  <a:gd name="T8" fmla="*/ 0 w 10"/>
                  <a:gd name="T9" fmla="*/ 5 h 11"/>
                  <a:gd name="T10" fmla="*/ 0 w 10"/>
                  <a:gd name="T11" fmla="*/ 7 h 11"/>
                  <a:gd name="T12" fmla="*/ 1 w 10"/>
                  <a:gd name="T13" fmla="*/ 9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9 h 11"/>
                  <a:gd name="T22" fmla="*/ 8 w 10"/>
                  <a:gd name="T23" fmla="*/ 7 h 11"/>
                  <a:gd name="T24" fmla="*/ 10 w 10"/>
                  <a:gd name="T25" fmla="*/ 5 h 11"/>
                  <a:gd name="T26" fmla="*/ 10 w 10"/>
                  <a:gd name="T27" fmla="*/ 4 h 11"/>
                  <a:gd name="T28" fmla="*/ 8 w 10"/>
                  <a:gd name="T29" fmla="*/ 2 h 11"/>
                  <a:gd name="T30" fmla="*/ 7 w 10"/>
                  <a:gd name="T31" fmla="*/ 0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2" name="Freeform 716"/>
              <p:cNvSpPr>
                <a:spLocks/>
              </p:cNvSpPr>
              <p:nvPr/>
            </p:nvSpPr>
            <p:spPr bwMode="auto">
              <a:xfrm>
                <a:off x="2630" y="1073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2 w 10"/>
                  <a:gd name="T3" fmla="*/ 0 h 11"/>
                  <a:gd name="T4" fmla="*/ 0 w 10"/>
                  <a:gd name="T5" fmla="*/ 2 h 11"/>
                  <a:gd name="T6" fmla="*/ 0 w 10"/>
                  <a:gd name="T7" fmla="*/ 4 h 11"/>
                  <a:gd name="T8" fmla="*/ 0 w 10"/>
                  <a:gd name="T9" fmla="*/ 6 h 11"/>
                  <a:gd name="T10" fmla="*/ 0 w 10"/>
                  <a:gd name="T11" fmla="*/ 7 h 11"/>
                  <a:gd name="T12" fmla="*/ 2 w 10"/>
                  <a:gd name="T13" fmla="*/ 9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9 h 11"/>
                  <a:gd name="T22" fmla="*/ 9 w 10"/>
                  <a:gd name="T23" fmla="*/ 7 h 11"/>
                  <a:gd name="T24" fmla="*/ 10 w 10"/>
                  <a:gd name="T25" fmla="*/ 6 h 11"/>
                  <a:gd name="T26" fmla="*/ 10 w 10"/>
                  <a:gd name="T27" fmla="*/ 4 h 11"/>
                  <a:gd name="T28" fmla="*/ 9 w 10"/>
                  <a:gd name="T29" fmla="*/ 2 h 11"/>
                  <a:gd name="T30" fmla="*/ 7 w 10"/>
                  <a:gd name="T31" fmla="*/ 0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3" name="Freeform 717"/>
              <p:cNvSpPr>
                <a:spLocks/>
              </p:cNvSpPr>
              <p:nvPr/>
            </p:nvSpPr>
            <p:spPr bwMode="auto">
              <a:xfrm>
                <a:off x="2651" y="1071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0 h 11"/>
                  <a:gd name="T4" fmla="*/ 0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0 w 11"/>
                  <a:gd name="T11" fmla="*/ 8 h 11"/>
                  <a:gd name="T12" fmla="*/ 2 w 11"/>
                  <a:gd name="T13" fmla="*/ 9 h 11"/>
                  <a:gd name="T14" fmla="*/ 4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9 h 11"/>
                  <a:gd name="T22" fmla="*/ 9 w 11"/>
                  <a:gd name="T23" fmla="*/ 8 h 11"/>
                  <a:gd name="T24" fmla="*/ 11 w 11"/>
                  <a:gd name="T25" fmla="*/ 6 h 11"/>
                  <a:gd name="T26" fmla="*/ 11 w 11"/>
                  <a:gd name="T27" fmla="*/ 4 h 11"/>
                  <a:gd name="T28" fmla="*/ 9 w 11"/>
                  <a:gd name="T29" fmla="*/ 2 h 11"/>
                  <a:gd name="T30" fmla="*/ 7 w 11"/>
                  <a:gd name="T31" fmla="*/ 0 h 11"/>
                  <a:gd name="T32" fmla="*/ 5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4" name="Freeform 718"/>
              <p:cNvSpPr>
                <a:spLocks/>
              </p:cNvSpPr>
              <p:nvPr/>
            </p:nvSpPr>
            <p:spPr bwMode="auto">
              <a:xfrm>
                <a:off x="2670" y="1068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2 h 11"/>
                  <a:gd name="T4" fmla="*/ 2 w 11"/>
                  <a:gd name="T5" fmla="*/ 3 h 11"/>
                  <a:gd name="T6" fmla="*/ 0 w 11"/>
                  <a:gd name="T7" fmla="*/ 5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6 w 11"/>
                  <a:gd name="T15" fmla="*/ 11 h 11"/>
                  <a:gd name="T16" fmla="*/ 8 w 11"/>
                  <a:gd name="T17" fmla="*/ 11 h 11"/>
                  <a:gd name="T18" fmla="*/ 8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11 w 11"/>
                  <a:gd name="T29" fmla="*/ 3 h 11"/>
                  <a:gd name="T30" fmla="*/ 9 w 11"/>
                  <a:gd name="T31" fmla="*/ 2 h 11"/>
                  <a:gd name="T32" fmla="*/ 8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5" name="Freeform 719"/>
              <p:cNvSpPr>
                <a:spLocks/>
              </p:cNvSpPr>
              <p:nvPr/>
            </p:nvSpPr>
            <p:spPr bwMode="auto">
              <a:xfrm>
                <a:off x="2692" y="1066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0 h 11"/>
                  <a:gd name="T4" fmla="*/ 2 w 10"/>
                  <a:gd name="T5" fmla="*/ 2 h 11"/>
                  <a:gd name="T6" fmla="*/ 0 w 10"/>
                  <a:gd name="T7" fmla="*/ 4 h 11"/>
                  <a:gd name="T8" fmla="*/ 0 w 10"/>
                  <a:gd name="T9" fmla="*/ 5 h 11"/>
                  <a:gd name="T10" fmla="*/ 2 w 10"/>
                  <a:gd name="T11" fmla="*/ 7 h 11"/>
                  <a:gd name="T12" fmla="*/ 3 w 10"/>
                  <a:gd name="T13" fmla="*/ 9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9 w 10"/>
                  <a:gd name="T21" fmla="*/ 9 h 11"/>
                  <a:gd name="T22" fmla="*/ 10 w 10"/>
                  <a:gd name="T23" fmla="*/ 7 h 11"/>
                  <a:gd name="T24" fmla="*/ 10 w 10"/>
                  <a:gd name="T25" fmla="*/ 5 h 11"/>
                  <a:gd name="T26" fmla="*/ 10 w 10"/>
                  <a:gd name="T27" fmla="*/ 4 h 11"/>
                  <a:gd name="T28" fmla="*/ 10 w 10"/>
                  <a:gd name="T29" fmla="*/ 2 h 11"/>
                  <a:gd name="T30" fmla="*/ 9 w 10"/>
                  <a:gd name="T31" fmla="*/ 0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6" name="Freeform 720"/>
              <p:cNvSpPr>
                <a:spLocks/>
              </p:cNvSpPr>
              <p:nvPr/>
            </p:nvSpPr>
            <p:spPr bwMode="auto">
              <a:xfrm>
                <a:off x="2713" y="1063"/>
                <a:ext cx="11" cy="10"/>
              </a:xfrm>
              <a:custGeom>
                <a:avLst/>
                <a:gdLst>
                  <a:gd name="T0" fmla="*/ 5 w 11"/>
                  <a:gd name="T1" fmla="*/ 0 h 10"/>
                  <a:gd name="T2" fmla="*/ 4 w 11"/>
                  <a:gd name="T3" fmla="*/ 1 h 10"/>
                  <a:gd name="T4" fmla="*/ 2 w 11"/>
                  <a:gd name="T5" fmla="*/ 3 h 10"/>
                  <a:gd name="T6" fmla="*/ 0 w 11"/>
                  <a:gd name="T7" fmla="*/ 5 h 10"/>
                  <a:gd name="T8" fmla="*/ 0 w 11"/>
                  <a:gd name="T9" fmla="*/ 7 h 10"/>
                  <a:gd name="T10" fmla="*/ 2 w 11"/>
                  <a:gd name="T11" fmla="*/ 8 h 10"/>
                  <a:gd name="T12" fmla="*/ 4 w 11"/>
                  <a:gd name="T13" fmla="*/ 10 h 10"/>
                  <a:gd name="T14" fmla="*/ 5 w 11"/>
                  <a:gd name="T15" fmla="*/ 10 h 10"/>
                  <a:gd name="T16" fmla="*/ 7 w 11"/>
                  <a:gd name="T17" fmla="*/ 10 h 10"/>
                  <a:gd name="T18" fmla="*/ 7 w 11"/>
                  <a:gd name="T19" fmla="*/ 10 h 10"/>
                  <a:gd name="T20" fmla="*/ 9 w 11"/>
                  <a:gd name="T21" fmla="*/ 10 h 10"/>
                  <a:gd name="T22" fmla="*/ 11 w 11"/>
                  <a:gd name="T23" fmla="*/ 8 h 10"/>
                  <a:gd name="T24" fmla="*/ 11 w 11"/>
                  <a:gd name="T25" fmla="*/ 7 h 10"/>
                  <a:gd name="T26" fmla="*/ 11 w 11"/>
                  <a:gd name="T27" fmla="*/ 5 h 10"/>
                  <a:gd name="T28" fmla="*/ 11 w 11"/>
                  <a:gd name="T29" fmla="*/ 3 h 10"/>
                  <a:gd name="T30" fmla="*/ 9 w 11"/>
                  <a:gd name="T31" fmla="*/ 1 h 10"/>
                  <a:gd name="T32" fmla="*/ 7 w 11"/>
                  <a:gd name="T33" fmla="*/ 0 h 10"/>
                  <a:gd name="T34" fmla="*/ 5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5" y="0"/>
                    </a:moveTo>
                    <a:lnTo>
                      <a:pt x="4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7" name="Freeform 721"/>
              <p:cNvSpPr>
                <a:spLocks/>
              </p:cNvSpPr>
              <p:nvPr/>
            </p:nvSpPr>
            <p:spPr bwMode="auto">
              <a:xfrm>
                <a:off x="2734" y="1061"/>
                <a:ext cx="11" cy="10"/>
              </a:xfrm>
              <a:custGeom>
                <a:avLst/>
                <a:gdLst>
                  <a:gd name="T0" fmla="*/ 6 w 11"/>
                  <a:gd name="T1" fmla="*/ 0 h 10"/>
                  <a:gd name="T2" fmla="*/ 4 w 11"/>
                  <a:gd name="T3" fmla="*/ 0 h 10"/>
                  <a:gd name="T4" fmla="*/ 2 w 11"/>
                  <a:gd name="T5" fmla="*/ 2 h 10"/>
                  <a:gd name="T6" fmla="*/ 0 w 11"/>
                  <a:gd name="T7" fmla="*/ 3 h 10"/>
                  <a:gd name="T8" fmla="*/ 0 w 11"/>
                  <a:gd name="T9" fmla="*/ 5 h 10"/>
                  <a:gd name="T10" fmla="*/ 2 w 11"/>
                  <a:gd name="T11" fmla="*/ 7 h 10"/>
                  <a:gd name="T12" fmla="*/ 4 w 11"/>
                  <a:gd name="T13" fmla="*/ 9 h 10"/>
                  <a:gd name="T14" fmla="*/ 6 w 11"/>
                  <a:gd name="T15" fmla="*/ 10 h 10"/>
                  <a:gd name="T16" fmla="*/ 7 w 11"/>
                  <a:gd name="T17" fmla="*/ 10 h 10"/>
                  <a:gd name="T18" fmla="*/ 7 w 11"/>
                  <a:gd name="T19" fmla="*/ 10 h 10"/>
                  <a:gd name="T20" fmla="*/ 9 w 11"/>
                  <a:gd name="T21" fmla="*/ 9 h 10"/>
                  <a:gd name="T22" fmla="*/ 11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11 w 11"/>
                  <a:gd name="T29" fmla="*/ 2 h 10"/>
                  <a:gd name="T30" fmla="*/ 9 w 11"/>
                  <a:gd name="T31" fmla="*/ 0 h 10"/>
                  <a:gd name="T32" fmla="*/ 7 w 11"/>
                  <a:gd name="T33" fmla="*/ 0 h 10"/>
                  <a:gd name="T34" fmla="*/ 6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8" name="Freeform 722"/>
              <p:cNvSpPr>
                <a:spLocks/>
              </p:cNvSpPr>
              <p:nvPr/>
            </p:nvSpPr>
            <p:spPr bwMode="auto">
              <a:xfrm>
                <a:off x="2755" y="1057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6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8 w 11"/>
                  <a:gd name="T17" fmla="*/ 11 h 11"/>
                  <a:gd name="T18" fmla="*/ 8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11 w 11"/>
                  <a:gd name="T29" fmla="*/ 4 h 11"/>
                  <a:gd name="T30" fmla="*/ 9 w 11"/>
                  <a:gd name="T31" fmla="*/ 2 h 11"/>
                  <a:gd name="T32" fmla="*/ 8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19" name="Freeform 723"/>
              <p:cNvSpPr>
                <a:spLocks/>
              </p:cNvSpPr>
              <p:nvPr/>
            </p:nvSpPr>
            <p:spPr bwMode="auto">
              <a:xfrm>
                <a:off x="2777" y="1054"/>
                <a:ext cx="10" cy="10"/>
              </a:xfrm>
              <a:custGeom>
                <a:avLst/>
                <a:gdLst>
                  <a:gd name="T0" fmla="*/ 3 w 10"/>
                  <a:gd name="T1" fmla="*/ 0 h 10"/>
                  <a:gd name="T2" fmla="*/ 1 w 10"/>
                  <a:gd name="T3" fmla="*/ 2 h 10"/>
                  <a:gd name="T4" fmla="*/ 0 w 10"/>
                  <a:gd name="T5" fmla="*/ 3 h 10"/>
                  <a:gd name="T6" fmla="*/ 0 w 10"/>
                  <a:gd name="T7" fmla="*/ 5 h 10"/>
                  <a:gd name="T8" fmla="*/ 0 w 10"/>
                  <a:gd name="T9" fmla="*/ 7 h 10"/>
                  <a:gd name="T10" fmla="*/ 0 w 10"/>
                  <a:gd name="T11" fmla="*/ 9 h 10"/>
                  <a:gd name="T12" fmla="*/ 1 w 10"/>
                  <a:gd name="T13" fmla="*/ 10 h 10"/>
                  <a:gd name="T14" fmla="*/ 3 w 10"/>
                  <a:gd name="T15" fmla="*/ 10 h 10"/>
                  <a:gd name="T16" fmla="*/ 5 w 10"/>
                  <a:gd name="T17" fmla="*/ 10 h 10"/>
                  <a:gd name="T18" fmla="*/ 5 w 10"/>
                  <a:gd name="T19" fmla="*/ 10 h 10"/>
                  <a:gd name="T20" fmla="*/ 7 w 10"/>
                  <a:gd name="T21" fmla="*/ 10 h 10"/>
                  <a:gd name="T22" fmla="*/ 9 w 10"/>
                  <a:gd name="T23" fmla="*/ 9 h 10"/>
                  <a:gd name="T24" fmla="*/ 10 w 10"/>
                  <a:gd name="T25" fmla="*/ 7 h 10"/>
                  <a:gd name="T26" fmla="*/ 10 w 10"/>
                  <a:gd name="T27" fmla="*/ 5 h 10"/>
                  <a:gd name="T28" fmla="*/ 9 w 10"/>
                  <a:gd name="T29" fmla="*/ 3 h 10"/>
                  <a:gd name="T30" fmla="*/ 7 w 10"/>
                  <a:gd name="T31" fmla="*/ 2 h 10"/>
                  <a:gd name="T32" fmla="*/ 5 w 10"/>
                  <a:gd name="T33" fmla="*/ 0 h 10"/>
                  <a:gd name="T34" fmla="*/ 3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3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20" name="Freeform 724"/>
              <p:cNvSpPr>
                <a:spLocks/>
              </p:cNvSpPr>
              <p:nvPr/>
            </p:nvSpPr>
            <p:spPr bwMode="auto">
              <a:xfrm>
                <a:off x="2798" y="1050"/>
                <a:ext cx="11" cy="11"/>
              </a:xfrm>
              <a:custGeom>
                <a:avLst/>
                <a:gdLst>
                  <a:gd name="T0" fmla="*/ 3 w 11"/>
                  <a:gd name="T1" fmla="*/ 0 h 11"/>
                  <a:gd name="T2" fmla="*/ 2 w 11"/>
                  <a:gd name="T3" fmla="*/ 0 h 11"/>
                  <a:gd name="T4" fmla="*/ 0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0 w 11"/>
                  <a:gd name="T11" fmla="*/ 7 h 11"/>
                  <a:gd name="T12" fmla="*/ 2 w 11"/>
                  <a:gd name="T13" fmla="*/ 9 h 11"/>
                  <a:gd name="T14" fmla="*/ 3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9 h 11"/>
                  <a:gd name="T22" fmla="*/ 9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9 w 11"/>
                  <a:gd name="T29" fmla="*/ 2 h 11"/>
                  <a:gd name="T30" fmla="*/ 7 w 11"/>
                  <a:gd name="T31" fmla="*/ 0 h 11"/>
                  <a:gd name="T32" fmla="*/ 5 w 11"/>
                  <a:gd name="T33" fmla="*/ 0 h 11"/>
                  <a:gd name="T34" fmla="*/ 3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3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21" name="Freeform 725"/>
              <p:cNvSpPr>
                <a:spLocks/>
              </p:cNvSpPr>
              <p:nvPr/>
            </p:nvSpPr>
            <p:spPr bwMode="auto">
              <a:xfrm>
                <a:off x="2817" y="1045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2 h 11"/>
                  <a:gd name="T4" fmla="*/ 2 w 11"/>
                  <a:gd name="T5" fmla="*/ 3 h 11"/>
                  <a:gd name="T6" fmla="*/ 0 w 11"/>
                  <a:gd name="T7" fmla="*/ 5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6 w 11"/>
                  <a:gd name="T15" fmla="*/ 11 h 11"/>
                  <a:gd name="T16" fmla="*/ 8 w 11"/>
                  <a:gd name="T17" fmla="*/ 11 h 11"/>
                  <a:gd name="T18" fmla="*/ 8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11 w 11"/>
                  <a:gd name="T29" fmla="*/ 3 h 11"/>
                  <a:gd name="T30" fmla="*/ 9 w 11"/>
                  <a:gd name="T31" fmla="*/ 2 h 11"/>
                  <a:gd name="T32" fmla="*/ 8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22" name="Freeform 726"/>
              <p:cNvSpPr>
                <a:spLocks/>
              </p:cNvSpPr>
              <p:nvPr/>
            </p:nvSpPr>
            <p:spPr bwMode="auto">
              <a:xfrm>
                <a:off x="2839" y="1041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0 h 11"/>
                  <a:gd name="T4" fmla="*/ 1 w 10"/>
                  <a:gd name="T5" fmla="*/ 2 h 11"/>
                  <a:gd name="T6" fmla="*/ 0 w 10"/>
                  <a:gd name="T7" fmla="*/ 4 h 11"/>
                  <a:gd name="T8" fmla="*/ 0 w 10"/>
                  <a:gd name="T9" fmla="*/ 6 h 11"/>
                  <a:gd name="T10" fmla="*/ 1 w 10"/>
                  <a:gd name="T11" fmla="*/ 7 h 11"/>
                  <a:gd name="T12" fmla="*/ 3 w 10"/>
                  <a:gd name="T13" fmla="*/ 9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9 w 10"/>
                  <a:gd name="T21" fmla="*/ 9 h 11"/>
                  <a:gd name="T22" fmla="*/ 10 w 10"/>
                  <a:gd name="T23" fmla="*/ 7 h 11"/>
                  <a:gd name="T24" fmla="*/ 10 w 10"/>
                  <a:gd name="T25" fmla="*/ 6 h 11"/>
                  <a:gd name="T26" fmla="*/ 10 w 10"/>
                  <a:gd name="T27" fmla="*/ 4 h 11"/>
                  <a:gd name="T28" fmla="*/ 10 w 10"/>
                  <a:gd name="T29" fmla="*/ 2 h 11"/>
                  <a:gd name="T30" fmla="*/ 9 w 10"/>
                  <a:gd name="T31" fmla="*/ 0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23" name="Freeform 727"/>
              <p:cNvSpPr>
                <a:spLocks/>
              </p:cNvSpPr>
              <p:nvPr/>
            </p:nvSpPr>
            <p:spPr bwMode="auto">
              <a:xfrm>
                <a:off x="2860" y="1034"/>
                <a:ext cx="11" cy="11"/>
              </a:xfrm>
              <a:custGeom>
                <a:avLst/>
                <a:gdLst>
                  <a:gd name="T0" fmla="*/ 3 w 11"/>
                  <a:gd name="T1" fmla="*/ 0 h 11"/>
                  <a:gd name="T2" fmla="*/ 2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0 w 11"/>
                  <a:gd name="T11" fmla="*/ 9 h 11"/>
                  <a:gd name="T12" fmla="*/ 2 w 11"/>
                  <a:gd name="T13" fmla="*/ 11 h 11"/>
                  <a:gd name="T14" fmla="*/ 3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11 h 11"/>
                  <a:gd name="T22" fmla="*/ 9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9 w 11"/>
                  <a:gd name="T29" fmla="*/ 4 h 11"/>
                  <a:gd name="T30" fmla="*/ 7 w 11"/>
                  <a:gd name="T31" fmla="*/ 2 h 11"/>
                  <a:gd name="T32" fmla="*/ 5 w 11"/>
                  <a:gd name="T33" fmla="*/ 0 h 11"/>
                  <a:gd name="T34" fmla="*/ 3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3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24" name="Freeform 728"/>
              <p:cNvSpPr>
                <a:spLocks/>
              </p:cNvSpPr>
              <p:nvPr/>
            </p:nvSpPr>
            <p:spPr bwMode="auto">
              <a:xfrm>
                <a:off x="2879" y="1027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0 w 11"/>
                  <a:gd name="T11" fmla="*/ 9 h 11"/>
                  <a:gd name="T12" fmla="*/ 2 w 11"/>
                  <a:gd name="T13" fmla="*/ 11 h 11"/>
                  <a:gd name="T14" fmla="*/ 4 w 11"/>
                  <a:gd name="T15" fmla="*/ 11 h 11"/>
                  <a:gd name="T16" fmla="*/ 6 w 11"/>
                  <a:gd name="T17" fmla="*/ 11 h 11"/>
                  <a:gd name="T18" fmla="*/ 6 w 11"/>
                  <a:gd name="T19" fmla="*/ 11 h 11"/>
                  <a:gd name="T20" fmla="*/ 7 w 11"/>
                  <a:gd name="T21" fmla="*/ 11 h 11"/>
                  <a:gd name="T22" fmla="*/ 9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9 w 11"/>
                  <a:gd name="T29" fmla="*/ 4 h 11"/>
                  <a:gd name="T30" fmla="*/ 7 w 11"/>
                  <a:gd name="T31" fmla="*/ 2 h 11"/>
                  <a:gd name="T32" fmla="*/ 6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25" name="Freeform 729"/>
              <p:cNvSpPr>
                <a:spLocks/>
              </p:cNvSpPr>
              <p:nvPr/>
            </p:nvSpPr>
            <p:spPr bwMode="auto">
              <a:xfrm>
                <a:off x="2897" y="1017"/>
                <a:ext cx="11" cy="10"/>
              </a:xfrm>
              <a:custGeom>
                <a:avLst/>
                <a:gdLst>
                  <a:gd name="T0" fmla="*/ 4 w 11"/>
                  <a:gd name="T1" fmla="*/ 1 h 10"/>
                  <a:gd name="T2" fmla="*/ 2 w 11"/>
                  <a:gd name="T3" fmla="*/ 3 h 10"/>
                  <a:gd name="T4" fmla="*/ 0 w 11"/>
                  <a:gd name="T5" fmla="*/ 5 h 10"/>
                  <a:gd name="T6" fmla="*/ 0 w 11"/>
                  <a:gd name="T7" fmla="*/ 7 h 10"/>
                  <a:gd name="T8" fmla="*/ 2 w 11"/>
                  <a:gd name="T9" fmla="*/ 8 h 10"/>
                  <a:gd name="T10" fmla="*/ 4 w 11"/>
                  <a:gd name="T11" fmla="*/ 10 h 10"/>
                  <a:gd name="T12" fmla="*/ 5 w 11"/>
                  <a:gd name="T13" fmla="*/ 10 h 10"/>
                  <a:gd name="T14" fmla="*/ 7 w 11"/>
                  <a:gd name="T15" fmla="*/ 10 h 10"/>
                  <a:gd name="T16" fmla="*/ 9 w 11"/>
                  <a:gd name="T17" fmla="*/ 10 h 10"/>
                  <a:gd name="T18" fmla="*/ 9 w 11"/>
                  <a:gd name="T19" fmla="*/ 10 h 10"/>
                  <a:gd name="T20" fmla="*/ 11 w 11"/>
                  <a:gd name="T21" fmla="*/ 8 h 10"/>
                  <a:gd name="T22" fmla="*/ 11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9 w 11"/>
                  <a:gd name="T29" fmla="*/ 1 h 10"/>
                  <a:gd name="T30" fmla="*/ 7 w 11"/>
                  <a:gd name="T31" fmla="*/ 0 h 10"/>
                  <a:gd name="T32" fmla="*/ 5 w 11"/>
                  <a:gd name="T33" fmla="*/ 0 h 10"/>
                  <a:gd name="T34" fmla="*/ 4 w 11"/>
                  <a:gd name="T35" fmla="*/ 1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1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582" name="Group 730"/>
            <p:cNvGrpSpPr>
              <a:grpSpLocks/>
            </p:cNvGrpSpPr>
            <p:nvPr/>
          </p:nvGrpSpPr>
          <p:grpSpPr bwMode="auto">
            <a:xfrm>
              <a:off x="501" y="2808"/>
              <a:ext cx="1271" cy="557"/>
              <a:chOff x="1647" y="2808"/>
              <a:chExt cx="1271" cy="557"/>
            </a:xfrm>
          </p:grpSpPr>
          <p:grpSp>
            <p:nvGrpSpPr>
              <p:cNvPr id="23586" name="Group 731"/>
              <p:cNvGrpSpPr>
                <a:grpSpLocks/>
              </p:cNvGrpSpPr>
              <p:nvPr/>
            </p:nvGrpSpPr>
            <p:grpSpPr bwMode="auto">
              <a:xfrm>
                <a:off x="1647" y="2808"/>
                <a:ext cx="1271" cy="557"/>
                <a:chOff x="1647" y="2808"/>
                <a:chExt cx="1271" cy="557"/>
              </a:xfrm>
            </p:grpSpPr>
            <p:sp>
              <p:nvSpPr>
                <p:cNvPr id="23606" name="Freeform 732"/>
                <p:cNvSpPr>
                  <a:spLocks/>
                </p:cNvSpPr>
                <p:nvPr/>
              </p:nvSpPr>
              <p:spPr bwMode="auto">
                <a:xfrm>
                  <a:off x="2278" y="2808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7 w 10"/>
                    <a:gd name="T3" fmla="*/ 8 h 10"/>
                    <a:gd name="T4" fmla="*/ 8 w 10"/>
                    <a:gd name="T5" fmla="*/ 7 h 10"/>
                    <a:gd name="T6" fmla="*/ 10 w 10"/>
                    <a:gd name="T7" fmla="*/ 5 h 10"/>
                    <a:gd name="T8" fmla="*/ 10 w 10"/>
                    <a:gd name="T9" fmla="*/ 5 h 10"/>
                    <a:gd name="T10" fmla="*/ 8 w 10"/>
                    <a:gd name="T11" fmla="*/ 3 h 10"/>
                    <a:gd name="T12" fmla="*/ 7 w 10"/>
                    <a:gd name="T13" fmla="*/ 1 h 10"/>
                    <a:gd name="T14" fmla="*/ 5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7" y="8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07" name="Freeform 733"/>
                <p:cNvSpPr>
                  <a:spLocks/>
                </p:cNvSpPr>
                <p:nvPr/>
              </p:nvSpPr>
              <p:spPr bwMode="auto">
                <a:xfrm>
                  <a:off x="2256" y="2808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6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7 w 11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08" name="Freeform 734"/>
                <p:cNvSpPr>
                  <a:spLocks/>
                </p:cNvSpPr>
                <p:nvPr/>
              </p:nvSpPr>
              <p:spPr bwMode="auto">
                <a:xfrm>
                  <a:off x="2235" y="2808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10 h 10"/>
                    <a:gd name="T4" fmla="*/ 11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9 w 11"/>
                    <a:gd name="T13" fmla="*/ 1 h 10"/>
                    <a:gd name="T14" fmla="*/ 7 w 11"/>
                    <a:gd name="T15" fmla="*/ 0 h 10"/>
                    <a:gd name="T16" fmla="*/ 5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7 w 11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"/>
                    <a:gd name="T58" fmla="*/ 0 h 10"/>
                    <a:gd name="T59" fmla="*/ 11 w 11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09" name="Freeform 735"/>
                <p:cNvSpPr>
                  <a:spLocks/>
                </p:cNvSpPr>
                <p:nvPr/>
              </p:nvSpPr>
              <p:spPr bwMode="auto">
                <a:xfrm>
                  <a:off x="2214" y="2808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10 h 10"/>
                    <a:gd name="T4" fmla="*/ 10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9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2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2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0" name="Freeform 736"/>
                <p:cNvSpPr>
                  <a:spLocks/>
                </p:cNvSpPr>
                <p:nvPr/>
              </p:nvSpPr>
              <p:spPr bwMode="auto">
                <a:xfrm>
                  <a:off x="2193" y="2808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7 w 10"/>
                    <a:gd name="T37" fmla="*/ 10 h 1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10"/>
                    <a:gd name="T59" fmla="*/ 10 w 10"/>
                    <a:gd name="T60" fmla="*/ 10 h 1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1" name="Freeform 737"/>
                <p:cNvSpPr>
                  <a:spLocks/>
                </p:cNvSpPr>
                <p:nvPr/>
              </p:nvSpPr>
              <p:spPr bwMode="auto">
                <a:xfrm>
                  <a:off x="2171" y="280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2" name="Freeform 738"/>
                <p:cNvSpPr>
                  <a:spLocks/>
                </p:cNvSpPr>
                <p:nvPr/>
              </p:nvSpPr>
              <p:spPr bwMode="auto">
                <a:xfrm>
                  <a:off x="2150" y="2809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6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5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3" name="Freeform 739"/>
                <p:cNvSpPr>
                  <a:spLocks/>
                </p:cNvSpPr>
                <p:nvPr/>
              </p:nvSpPr>
              <p:spPr bwMode="auto">
                <a:xfrm>
                  <a:off x="2129" y="2809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9 w 10"/>
                    <a:gd name="T3" fmla="*/ 11 h 11"/>
                    <a:gd name="T4" fmla="*/ 10 w 10"/>
                    <a:gd name="T5" fmla="*/ 9 h 11"/>
                    <a:gd name="T6" fmla="*/ 10 w 10"/>
                    <a:gd name="T7" fmla="*/ 7 h 11"/>
                    <a:gd name="T8" fmla="*/ 10 w 10"/>
                    <a:gd name="T9" fmla="*/ 6 h 11"/>
                    <a:gd name="T10" fmla="*/ 10 w 10"/>
                    <a:gd name="T11" fmla="*/ 4 h 11"/>
                    <a:gd name="T12" fmla="*/ 9 w 10"/>
                    <a:gd name="T13" fmla="*/ 2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2 h 11"/>
                    <a:gd name="T22" fmla="*/ 2 w 10"/>
                    <a:gd name="T23" fmla="*/ 4 h 11"/>
                    <a:gd name="T24" fmla="*/ 0 w 10"/>
                    <a:gd name="T25" fmla="*/ 6 h 11"/>
                    <a:gd name="T26" fmla="*/ 0 w 10"/>
                    <a:gd name="T27" fmla="*/ 7 h 11"/>
                    <a:gd name="T28" fmla="*/ 2 w 10"/>
                    <a:gd name="T29" fmla="*/ 9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4" name="Freeform 740"/>
                <p:cNvSpPr>
                  <a:spLocks/>
                </p:cNvSpPr>
                <p:nvPr/>
              </p:nvSpPr>
              <p:spPr bwMode="auto">
                <a:xfrm>
                  <a:off x="2108" y="2811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9 h 11"/>
                    <a:gd name="T4" fmla="*/ 10 w 10"/>
                    <a:gd name="T5" fmla="*/ 7 h 11"/>
                    <a:gd name="T6" fmla="*/ 10 w 10"/>
                    <a:gd name="T7" fmla="*/ 5 h 11"/>
                    <a:gd name="T8" fmla="*/ 10 w 10"/>
                    <a:gd name="T9" fmla="*/ 4 h 11"/>
                    <a:gd name="T10" fmla="*/ 10 w 10"/>
                    <a:gd name="T11" fmla="*/ 2 h 11"/>
                    <a:gd name="T12" fmla="*/ 8 w 10"/>
                    <a:gd name="T13" fmla="*/ 0 h 11"/>
                    <a:gd name="T14" fmla="*/ 7 w 10"/>
                    <a:gd name="T15" fmla="*/ 0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1 w 10"/>
                    <a:gd name="T29" fmla="*/ 7 h 11"/>
                    <a:gd name="T30" fmla="*/ 3 w 10"/>
                    <a:gd name="T31" fmla="*/ 9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5" name="Freeform 741"/>
                <p:cNvSpPr>
                  <a:spLocks/>
                </p:cNvSpPr>
                <p:nvPr/>
              </p:nvSpPr>
              <p:spPr bwMode="auto">
                <a:xfrm>
                  <a:off x="2086" y="2811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6" name="Freeform 742"/>
                <p:cNvSpPr>
                  <a:spLocks/>
                </p:cNvSpPr>
                <p:nvPr/>
              </p:nvSpPr>
              <p:spPr bwMode="auto">
                <a:xfrm>
                  <a:off x="2065" y="2813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9 h 10"/>
                    <a:gd name="T4" fmla="*/ 11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11 w 11"/>
                    <a:gd name="T11" fmla="*/ 2 h 10"/>
                    <a:gd name="T12" fmla="*/ 9 w 11"/>
                    <a:gd name="T13" fmla="*/ 0 h 10"/>
                    <a:gd name="T14" fmla="*/ 7 w 11"/>
                    <a:gd name="T15" fmla="*/ 0 h 10"/>
                    <a:gd name="T16" fmla="*/ 5 w 11"/>
                    <a:gd name="T17" fmla="*/ 0 h 10"/>
                    <a:gd name="T18" fmla="*/ 5 w 11"/>
                    <a:gd name="T19" fmla="*/ 0 h 10"/>
                    <a:gd name="T20" fmla="*/ 4 w 11"/>
                    <a:gd name="T21" fmla="*/ 0 h 10"/>
                    <a:gd name="T22" fmla="*/ 2 w 11"/>
                    <a:gd name="T23" fmla="*/ 2 h 10"/>
                    <a:gd name="T24" fmla="*/ 0 w 11"/>
                    <a:gd name="T25" fmla="*/ 3 h 10"/>
                    <a:gd name="T26" fmla="*/ 0 w 11"/>
                    <a:gd name="T27" fmla="*/ 5 h 10"/>
                    <a:gd name="T28" fmla="*/ 2 w 11"/>
                    <a:gd name="T29" fmla="*/ 7 h 10"/>
                    <a:gd name="T30" fmla="*/ 4 w 11"/>
                    <a:gd name="T31" fmla="*/ 9 h 10"/>
                    <a:gd name="T32" fmla="*/ 5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7" name="Freeform 743"/>
                <p:cNvSpPr>
                  <a:spLocks/>
                </p:cNvSpPr>
                <p:nvPr/>
              </p:nvSpPr>
              <p:spPr bwMode="auto">
                <a:xfrm>
                  <a:off x="2044" y="2815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8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2 w 10"/>
                    <a:gd name="T29" fmla="*/ 7 h 10"/>
                    <a:gd name="T30" fmla="*/ 3 w 10"/>
                    <a:gd name="T31" fmla="*/ 8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8" name="Freeform 744"/>
                <p:cNvSpPr>
                  <a:spLocks/>
                </p:cNvSpPr>
                <p:nvPr/>
              </p:nvSpPr>
              <p:spPr bwMode="auto">
                <a:xfrm>
                  <a:off x="2023" y="2815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8 w 10"/>
                    <a:gd name="T3" fmla="*/ 10 h 10"/>
                    <a:gd name="T4" fmla="*/ 10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8 w 10"/>
                    <a:gd name="T13" fmla="*/ 1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1 h 10"/>
                    <a:gd name="T22" fmla="*/ 1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1 w 10"/>
                    <a:gd name="T29" fmla="*/ 8 h 10"/>
                    <a:gd name="T30" fmla="*/ 3 w 10"/>
                    <a:gd name="T31" fmla="*/ 10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19" name="Freeform 745"/>
                <p:cNvSpPr>
                  <a:spLocks/>
                </p:cNvSpPr>
                <p:nvPr/>
              </p:nvSpPr>
              <p:spPr bwMode="auto">
                <a:xfrm>
                  <a:off x="2001" y="2816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0" name="Freeform 746"/>
                <p:cNvSpPr>
                  <a:spLocks/>
                </p:cNvSpPr>
                <p:nvPr/>
              </p:nvSpPr>
              <p:spPr bwMode="auto">
                <a:xfrm>
                  <a:off x="1980" y="2818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1" name="Freeform 747"/>
                <p:cNvSpPr>
                  <a:spLocks/>
                </p:cNvSpPr>
                <p:nvPr/>
              </p:nvSpPr>
              <p:spPr bwMode="auto">
                <a:xfrm>
                  <a:off x="1959" y="2820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3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3 w 11"/>
                    <a:gd name="T21" fmla="*/ 0 h 11"/>
                    <a:gd name="T22" fmla="*/ 2 w 11"/>
                    <a:gd name="T23" fmla="*/ 2 h 11"/>
                    <a:gd name="T24" fmla="*/ 0 w 11"/>
                    <a:gd name="T25" fmla="*/ 3 h 11"/>
                    <a:gd name="T26" fmla="*/ 0 w 11"/>
                    <a:gd name="T27" fmla="*/ 5 h 11"/>
                    <a:gd name="T28" fmla="*/ 2 w 11"/>
                    <a:gd name="T29" fmla="*/ 7 h 11"/>
                    <a:gd name="T30" fmla="*/ 3 w 11"/>
                    <a:gd name="T31" fmla="*/ 9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2" name="Freeform 748"/>
                <p:cNvSpPr>
                  <a:spLocks/>
                </p:cNvSpPr>
                <p:nvPr/>
              </p:nvSpPr>
              <p:spPr bwMode="auto">
                <a:xfrm>
                  <a:off x="1938" y="2822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9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9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3" name="Freeform 749"/>
                <p:cNvSpPr>
                  <a:spLocks/>
                </p:cNvSpPr>
                <p:nvPr/>
              </p:nvSpPr>
              <p:spPr bwMode="auto">
                <a:xfrm>
                  <a:off x="1916" y="2823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9 h 11"/>
                    <a:gd name="T4" fmla="*/ 11 w 11"/>
                    <a:gd name="T5" fmla="*/ 8 h 11"/>
                    <a:gd name="T6" fmla="*/ 11 w 11"/>
                    <a:gd name="T7" fmla="*/ 6 h 11"/>
                    <a:gd name="T8" fmla="*/ 11 w 11"/>
                    <a:gd name="T9" fmla="*/ 4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2 w 11"/>
                    <a:gd name="T29" fmla="*/ 8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4" name="Freeform 750"/>
                <p:cNvSpPr>
                  <a:spLocks/>
                </p:cNvSpPr>
                <p:nvPr/>
              </p:nvSpPr>
              <p:spPr bwMode="auto">
                <a:xfrm>
                  <a:off x="1895" y="2825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5" name="Freeform 751"/>
                <p:cNvSpPr>
                  <a:spLocks/>
                </p:cNvSpPr>
                <p:nvPr/>
              </p:nvSpPr>
              <p:spPr bwMode="auto">
                <a:xfrm>
                  <a:off x="1874" y="2827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3 w 11"/>
                    <a:gd name="T21" fmla="*/ 2 h 11"/>
                    <a:gd name="T22" fmla="*/ 2 w 11"/>
                    <a:gd name="T23" fmla="*/ 4 h 11"/>
                    <a:gd name="T24" fmla="*/ 0 w 11"/>
                    <a:gd name="T25" fmla="*/ 5 h 11"/>
                    <a:gd name="T26" fmla="*/ 0 w 11"/>
                    <a:gd name="T27" fmla="*/ 7 h 11"/>
                    <a:gd name="T28" fmla="*/ 2 w 11"/>
                    <a:gd name="T29" fmla="*/ 9 h 11"/>
                    <a:gd name="T30" fmla="*/ 3 w 11"/>
                    <a:gd name="T31" fmla="*/ 11 h 11"/>
                    <a:gd name="T32" fmla="*/ 5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6" name="Freeform 752"/>
                <p:cNvSpPr>
                  <a:spLocks/>
                </p:cNvSpPr>
                <p:nvPr/>
              </p:nvSpPr>
              <p:spPr bwMode="auto">
                <a:xfrm>
                  <a:off x="1853" y="2831"/>
                  <a:ext cx="10" cy="10"/>
                </a:xfrm>
                <a:custGeom>
                  <a:avLst/>
                  <a:gdLst>
                    <a:gd name="T0" fmla="*/ 7 w 10"/>
                    <a:gd name="T1" fmla="*/ 10 h 10"/>
                    <a:gd name="T2" fmla="*/ 9 w 10"/>
                    <a:gd name="T3" fmla="*/ 8 h 10"/>
                    <a:gd name="T4" fmla="*/ 10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10 w 10"/>
                    <a:gd name="T11" fmla="*/ 1 h 10"/>
                    <a:gd name="T12" fmla="*/ 9 w 10"/>
                    <a:gd name="T13" fmla="*/ 0 h 10"/>
                    <a:gd name="T14" fmla="*/ 7 w 10"/>
                    <a:gd name="T15" fmla="*/ 0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1 w 10"/>
                    <a:gd name="T29" fmla="*/ 7 h 10"/>
                    <a:gd name="T30" fmla="*/ 3 w 10"/>
                    <a:gd name="T31" fmla="*/ 8 h 10"/>
                    <a:gd name="T32" fmla="*/ 5 w 10"/>
                    <a:gd name="T33" fmla="*/ 10 h 10"/>
                    <a:gd name="T34" fmla="*/ 7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7" name="Freeform 753"/>
                <p:cNvSpPr>
                  <a:spLocks/>
                </p:cNvSpPr>
                <p:nvPr/>
              </p:nvSpPr>
              <p:spPr bwMode="auto">
                <a:xfrm>
                  <a:off x="1833" y="2832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6 h 11"/>
                    <a:gd name="T10" fmla="*/ 9 w 11"/>
                    <a:gd name="T11" fmla="*/ 4 h 11"/>
                    <a:gd name="T12" fmla="*/ 7 w 11"/>
                    <a:gd name="T13" fmla="*/ 2 h 11"/>
                    <a:gd name="T14" fmla="*/ 6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2 h 11"/>
                    <a:gd name="T22" fmla="*/ 0 w 11"/>
                    <a:gd name="T23" fmla="*/ 4 h 11"/>
                    <a:gd name="T24" fmla="*/ 0 w 11"/>
                    <a:gd name="T25" fmla="*/ 6 h 11"/>
                    <a:gd name="T26" fmla="*/ 0 w 11"/>
                    <a:gd name="T27" fmla="*/ 7 h 11"/>
                    <a:gd name="T28" fmla="*/ 0 w 11"/>
                    <a:gd name="T29" fmla="*/ 9 h 11"/>
                    <a:gd name="T30" fmla="*/ 2 w 11"/>
                    <a:gd name="T31" fmla="*/ 11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8" name="Freeform 754"/>
                <p:cNvSpPr>
                  <a:spLocks/>
                </p:cNvSpPr>
                <p:nvPr/>
              </p:nvSpPr>
              <p:spPr bwMode="auto">
                <a:xfrm>
                  <a:off x="1812" y="2836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9 h 10"/>
                    <a:gd name="T4" fmla="*/ 9 w 11"/>
                    <a:gd name="T5" fmla="*/ 7 h 10"/>
                    <a:gd name="T6" fmla="*/ 11 w 11"/>
                    <a:gd name="T7" fmla="*/ 5 h 10"/>
                    <a:gd name="T8" fmla="*/ 11 w 11"/>
                    <a:gd name="T9" fmla="*/ 3 h 10"/>
                    <a:gd name="T10" fmla="*/ 9 w 11"/>
                    <a:gd name="T11" fmla="*/ 2 h 10"/>
                    <a:gd name="T12" fmla="*/ 7 w 11"/>
                    <a:gd name="T13" fmla="*/ 0 h 10"/>
                    <a:gd name="T14" fmla="*/ 5 w 11"/>
                    <a:gd name="T15" fmla="*/ 0 h 10"/>
                    <a:gd name="T16" fmla="*/ 4 w 11"/>
                    <a:gd name="T17" fmla="*/ 0 h 10"/>
                    <a:gd name="T18" fmla="*/ 4 w 11"/>
                    <a:gd name="T19" fmla="*/ 0 h 10"/>
                    <a:gd name="T20" fmla="*/ 2 w 11"/>
                    <a:gd name="T21" fmla="*/ 0 h 10"/>
                    <a:gd name="T22" fmla="*/ 0 w 11"/>
                    <a:gd name="T23" fmla="*/ 2 h 10"/>
                    <a:gd name="T24" fmla="*/ 0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9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29" name="Freeform 755"/>
                <p:cNvSpPr>
                  <a:spLocks/>
                </p:cNvSpPr>
                <p:nvPr/>
              </p:nvSpPr>
              <p:spPr bwMode="auto">
                <a:xfrm>
                  <a:off x="1791" y="2839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9 h 11"/>
                    <a:gd name="T4" fmla="*/ 9 w 10"/>
                    <a:gd name="T5" fmla="*/ 7 h 11"/>
                    <a:gd name="T6" fmla="*/ 10 w 10"/>
                    <a:gd name="T7" fmla="*/ 6 h 11"/>
                    <a:gd name="T8" fmla="*/ 10 w 10"/>
                    <a:gd name="T9" fmla="*/ 4 h 11"/>
                    <a:gd name="T10" fmla="*/ 9 w 10"/>
                    <a:gd name="T11" fmla="*/ 2 h 11"/>
                    <a:gd name="T12" fmla="*/ 7 w 10"/>
                    <a:gd name="T13" fmla="*/ 0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2 w 10"/>
                    <a:gd name="T21" fmla="*/ 0 h 11"/>
                    <a:gd name="T22" fmla="*/ 0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2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0" name="Freeform 756"/>
                <p:cNvSpPr>
                  <a:spLocks/>
                </p:cNvSpPr>
                <p:nvPr/>
              </p:nvSpPr>
              <p:spPr bwMode="auto">
                <a:xfrm>
                  <a:off x="1769" y="2843"/>
                  <a:ext cx="11" cy="11"/>
                </a:xfrm>
                <a:custGeom>
                  <a:avLst/>
                  <a:gdLst>
                    <a:gd name="T0" fmla="*/ 8 w 11"/>
                    <a:gd name="T1" fmla="*/ 11 h 11"/>
                    <a:gd name="T2" fmla="*/ 9 w 11"/>
                    <a:gd name="T3" fmla="*/ 9 h 11"/>
                    <a:gd name="T4" fmla="*/ 11 w 11"/>
                    <a:gd name="T5" fmla="*/ 7 h 11"/>
                    <a:gd name="T6" fmla="*/ 11 w 11"/>
                    <a:gd name="T7" fmla="*/ 5 h 11"/>
                    <a:gd name="T8" fmla="*/ 11 w 11"/>
                    <a:gd name="T9" fmla="*/ 3 h 11"/>
                    <a:gd name="T10" fmla="*/ 11 w 11"/>
                    <a:gd name="T11" fmla="*/ 2 h 11"/>
                    <a:gd name="T12" fmla="*/ 9 w 11"/>
                    <a:gd name="T13" fmla="*/ 0 h 11"/>
                    <a:gd name="T14" fmla="*/ 8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3 h 11"/>
                    <a:gd name="T26" fmla="*/ 0 w 11"/>
                    <a:gd name="T27" fmla="*/ 5 h 11"/>
                    <a:gd name="T28" fmla="*/ 2 w 11"/>
                    <a:gd name="T29" fmla="*/ 7 h 11"/>
                    <a:gd name="T30" fmla="*/ 4 w 11"/>
                    <a:gd name="T31" fmla="*/ 9 h 11"/>
                    <a:gd name="T32" fmla="*/ 6 w 11"/>
                    <a:gd name="T33" fmla="*/ 11 h 11"/>
                    <a:gd name="T34" fmla="*/ 8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11"/>
                      </a:move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1" name="Freeform 757"/>
                <p:cNvSpPr>
                  <a:spLocks/>
                </p:cNvSpPr>
                <p:nvPr/>
              </p:nvSpPr>
              <p:spPr bwMode="auto">
                <a:xfrm>
                  <a:off x="1748" y="2846"/>
                  <a:ext cx="11" cy="11"/>
                </a:xfrm>
                <a:custGeom>
                  <a:avLst/>
                  <a:gdLst>
                    <a:gd name="T0" fmla="*/ 7 w 11"/>
                    <a:gd name="T1" fmla="*/ 11 h 11"/>
                    <a:gd name="T2" fmla="*/ 9 w 11"/>
                    <a:gd name="T3" fmla="*/ 11 h 11"/>
                    <a:gd name="T4" fmla="*/ 11 w 11"/>
                    <a:gd name="T5" fmla="*/ 9 h 11"/>
                    <a:gd name="T6" fmla="*/ 11 w 11"/>
                    <a:gd name="T7" fmla="*/ 8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2 h 11"/>
                    <a:gd name="T22" fmla="*/ 2 w 11"/>
                    <a:gd name="T23" fmla="*/ 4 h 11"/>
                    <a:gd name="T24" fmla="*/ 0 w 11"/>
                    <a:gd name="T25" fmla="*/ 6 h 11"/>
                    <a:gd name="T26" fmla="*/ 0 w 11"/>
                    <a:gd name="T27" fmla="*/ 8 h 11"/>
                    <a:gd name="T28" fmla="*/ 2 w 11"/>
                    <a:gd name="T29" fmla="*/ 9 h 11"/>
                    <a:gd name="T30" fmla="*/ 4 w 11"/>
                    <a:gd name="T31" fmla="*/ 11 h 11"/>
                    <a:gd name="T32" fmla="*/ 6 w 11"/>
                    <a:gd name="T33" fmla="*/ 11 h 11"/>
                    <a:gd name="T34" fmla="*/ 7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11"/>
                      </a:move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2" name="Freeform 758"/>
                <p:cNvSpPr>
                  <a:spLocks/>
                </p:cNvSpPr>
                <p:nvPr/>
              </p:nvSpPr>
              <p:spPr bwMode="auto">
                <a:xfrm>
                  <a:off x="1729" y="2852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9 h 10"/>
                    <a:gd name="T4" fmla="*/ 9 w 10"/>
                    <a:gd name="T5" fmla="*/ 7 h 10"/>
                    <a:gd name="T6" fmla="*/ 10 w 10"/>
                    <a:gd name="T7" fmla="*/ 5 h 10"/>
                    <a:gd name="T8" fmla="*/ 10 w 10"/>
                    <a:gd name="T9" fmla="*/ 3 h 10"/>
                    <a:gd name="T10" fmla="*/ 9 w 10"/>
                    <a:gd name="T11" fmla="*/ 2 h 10"/>
                    <a:gd name="T12" fmla="*/ 7 w 10"/>
                    <a:gd name="T13" fmla="*/ 0 h 10"/>
                    <a:gd name="T14" fmla="*/ 5 w 10"/>
                    <a:gd name="T15" fmla="*/ 0 h 10"/>
                    <a:gd name="T16" fmla="*/ 3 w 10"/>
                    <a:gd name="T17" fmla="*/ 0 h 10"/>
                    <a:gd name="T18" fmla="*/ 3 w 10"/>
                    <a:gd name="T19" fmla="*/ 0 h 10"/>
                    <a:gd name="T20" fmla="*/ 2 w 10"/>
                    <a:gd name="T21" fmla="*/ 0 h 10"/>
                    <a:gd name="T22" fmla="*/ 0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2 w 10"/>
                    <a:gd name="T31" fmla="*/ 9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3" name="Freeform 759"/>
                <p:cNvSpPr>
                  <a:spLocks/>
                </p:cNvSpPr>
                <p:nvPr/>
              </p:nvSpPr>
              <p:spPr bwMode="auto">
                <a:xfrm>
                  <a:off x="1708" y="2857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9 h 11"/>
                    <a:gd name="T4" fmla="*/ 8 w 10"/>
                    <a:gd name="T5" fmla="*/ 7 h 11"/>
                    <a:gd name="T6" fmla="*/ 10 w 10"/>
                    <a:gd name="T7" fmla="*/ 5 h 11"/>
                    <a:gd name="T8" fmla="*/ 10 w 10"/>
                    <a:gd name="T9" fmla="*/ 4 h 11"/>
                    <a:gd name="T10" fmla="*/ 8 w 10"/>
                    <a:gd name="T11" fmla="*/ 2 h 11"/>
                    <a:gd name="T12" fmla="*/ 7 w 10"/>
                    <a:gd name="T13" fmla="*/ 0 h 11"/>
                    <a:gd name="T14" fmla="*/ 5 w 10"/>
                    <a:gd name="T15" fmla="*/ 0 h 11"/>
                    <a:gd name="T16" fmla="*/ 3 w 10"/>
                    <a:gd name="T17" fmla="*/ 0 h 11"/>
                    <a:gd name="T18" fmla="*/ 3 w 10"/>
                    <a:gd name="T19" fmla="*/ 0 h 11"/>
                    <a:gd name="T20" fmla="*/ 1 w 10"/>
                    <a:gd name="T21" fmla="*/ 0 h 11"/>
                    <a:gd name="T22" fmla="*/ 0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4" name="Freeform 760"/>
                <p:cNvSpPr>
                  <a:spLocks/>
                </p:cNvSpPr>
                <p:nvPr/>
              </p:nvSpPr>
              <p:spPr bwMode="auto">
                <a:xfrm>
                  <a:off x="1688" y="2864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9 h 11"/>
                    <a:gd name="T4" fmla="*/ 9 w 11"/>
                    <a:gd name="T5" fmla="*/ 7 h 11"/>
                    <a:gd name="T6" fmla="*/ 11 w 11"/>
                    <a:gd name="T7" fmla="*/ 5 h 11"/>
                    <a:gd name="T8" fmla="*/ 11 w 11"/>
                    <a:gd name="T9" fmla="*/ 4 h 11"/>
                    <a:gd name="T10" fmla="*/ 9 w 11"/>
                    <a:gd name="T11" fmla="*/ 2 h 11"/>
                    <a:gd name="T12" fmla="*/ 7 w 11"/>
                    <a:gd name="T13" fmla="*/ 0 h 11"/>
                    <a:gd name="T14" fmla="*/ 5 w 11"/>
                    <a:gd name="T15" fmla="*/ 0 h 11"/>
                    <a:gd name="T16" fmla="*/ 4 w 11"/>
                    <a:gd name="T17" fmla="*/ 0 h 11"/>
                    <a:gd name="T18" fmla="*/ 4 w 11"/>
                    <a:gd name="T19" fmla="*/ 0 h 11"/>
                    <a:gd name="T20" fmla="*/ 2 w 11"/>
                    <a:gd name="T21" fmla="*/ 0 h 11"/>
                    <a:gd name="T22" fmla="*/ 0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5" name="Freeform 761"/>
                <p:cNvSpPr>
                  <a:spLocks/>
                </p:cNvSpPr>
                <p:nvPr/>
              </p:nvSpPr>
              <p:spPr bwMode="auto">
                <a:xfrm>
                  <a:off x="1669" y="2871"/>
                  <a:ext cx="10" cy="11"/>
                </a:xfrm>
                <a:custGeom>
                  <a:avLst/>
                  <a:gdLst>
                    <a:gd name="T0" fmla="*/ 7 w 10"/>
                    <a:gd name="T1" fmla="*/ 11 h 11"/>
                    <a:gd name="T2" fmla="*/ 8 w 10"/>
                    <a:gd name="T3" fmla="*/ 9 h 11"/>
                    <a:gd name="T4" fmla="*/ 10 w 10"/>
                    <a:gd name="T5" fmla="*/ 7 h 11"/>
                    <a:gd name="T6" fmla="*/ 10 w 10"/>
                    <a:gd name="T7" fmla="*/ 6 h 11"/>
                    <a:gd name="T8" fmla="*/ 8 w 10"/>
                    <a:gd name="T9" fmla="*/ 4 h 11"/>
                    <a:gd name="T10" fmla="*/ 7 w 10"/>
                    <a:gd name="T11" fmla="*/ 2 h 11"/>
                    <a:gd name="T12" fmla="*/ 5 w 10"/>
                    <a:gd name="T13" fmla="*/ 0 h 11"/>
                    <a:gd name="T14" fmla="*/ 3 w 10"/>
                    <a:gd name="T15" fmla="*/ 0 h 11"/>
                    <a:gd name="T16" fmla="*/ 1 w 10"/>
                    <a:gd name="T17" fmla="*/ 2 h 11"/>
                    <a:gd name="T18" fmla="*/ 1 w 10"/>
                    <a:gd name="T19" fmla="*/ 2 h 11"/>
                    <a:gd name="T20" fmla="*/ 0 w 10"/>
                    <a:gd name="T21" fmla="*/ 4 h 11"/>
                    <a:gd name="T22" fmla="*/ 0 w 10"/>
                    <a:gd name="T23" fmla="*/ 6 h 11"/>
                    <a:gd name="T24" fmla="*/ 0 w 10"/>
                    <a:gd name="T25" fmla="*/ 7 h 11"/>
                    <a:gd name="T26" fmla="*/ 0 w 10"/>
                    <a:gd name="T27" fmla="*/ 9 h 11"/>
                    <a:gd name="T28" fmla="*/ 1 w 10"/>
                    <a:gd name="T29" fmla="*/ 11 h 11"/>
                    <a:gd name="T30" fmla="*/ 3 w 10"/>
                    <a:gd name="T31" fmla="*/ 11 h 11"/>
                    <a:gd name="T32" fmla="*/ 5 w 10"/>
                    <a:gd name="T33" fmla="*/ 11 h 11"/>
                    <a:gd name="T34" fmla="*/ 7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11"/>
                      </a:move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6" name="Freeform 762"/>
                <p:cNvSpPr>
                  <a:spLocks/>
                </p:cNvSpPr>
                <p:nvPr/>
              </p:nvSpPr>
              <p:spPr bwMode="auto">
                <a:xfrm>
                  <a:off x="1651" y="2884"/>
                  <a:ext cx="11" cy="10"/>
                </a:xfrm>
                <a:custGeom>
                  <a:avLst/>
                  <a:gdLst>
                    <a:gd name="T0" fmla="*/ 7 w 11"/>
                    <a:gd name="T1" fmla="*/ 10 h 10"/>
                    <a:gd name="T2" fmla="*/ 9 w 11"/>
                    <a:gd name="T3" fmla="*/ 8 h 10"/>
                    <a:gd name="T4" fmla="*/ 11 w 11"/>
                    <a:gd name="T5" fmla="*/ 7 h 10"/>
                    <a:gd name="T6" fmla="*/ 11 w 11"/>
                    <a:gd name="T7" fmla="*/ 5 h 10"/>
                    <a:gd name="T8" fmla="*/ 9 w 11"/>
                    <a:gd name="T9" fmla="*/ 3 h 10"/>
                    <a:gd name="T10" fmla="*/ 7 w 11"/>
                    <a:gd name="T11" fmla="*/ 1 h 10"/>
                    <a:gd name="T12" fmla="*/ 5 w 11"/>
                    <a:gd name="T13" fmla="*/ 0 h 10"/>
                    <a:gd name="T14" fmla="*/ 3 w 11"/>
                    <a:gd name="T15" fmla="*/ 0 h 10"/>
                    <a:gd name="T16" fmla="*/ 2 w 11"/>
                    <a:gd name="T17" fmla="*/ 1 h 10"/>
                    <a:gd name="T18" fmla="*/ 2 w 11"/>
                    <a:gd name="T19" fmla="*/ 1 h 10"/>
                    <a:gd name="T20" fmla="*/ 0 w 11"/>
                    <a:gd name="T21" fmla="*/ 3 h 10"/>
                    <a:gd name="T22" fmla="*/ 0 w 11"/>
                    <a:gd name="T23" fmla="*/ 5 h 10"/>
                    <a:gd name="T24" fmla="*/ 0 w 11"/>
                    <a:gd name="T25" fmla="*/ 7 h 10"/>
                    <a:gd name="T26" fmla="*/ 0 w 11"/>
                    <a:gd name="T27" fmla="*/ 8 h 10"/>
                    <a:gd name="T28" fmla="*/ 2 w 11"/>
                    <a:gd name="T29" fmla="*/ 10 h 10"/>
                    <a:gd name="T30" fmla="*/ 3 w 11"/>
                    <a:gd name="T31" fmla="*/ 10 h 10"/>
                    <a:gd name="T32" fmla="*/ 5 w 11"/>
                    <a:gd name="T33" fmla="*/ 10 h 10"/>
                    <a:gd name="T34" fmla="*/ 7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10"/>
                      </a:move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7" name="Freeform 763"/>
                <p:cNvSpPr>
                  <a:spLocks/>
                </p:cNvSpPr>
                <p:nvPr/>
              </p:nvSpPr>
              <p:spPr bwMode="auto">
                <a:xfrm>
                  <a:off x="1647" y="2905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8" name="Freeform 764"/>
                <p:cNvSpPr>
                  <a:spLocks/>
                </p:cNvSpPr>
                <p:nvPr/>
              </p:nvSpPr>
              <p:spPr bwMode="auto">
                <a:xfrm>
                  <a:off x="1647" y="2926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39" name="Freeform 765"/>
                <p:cNvSpPr>
                  <a:spLocks/>
                </p:cNvSpPr>
                <p:nvPr/>
              </p:nvSpPr>
              <p:spPr bwMode="auto">
                <a:xfrm>
                  <a:off x="1647" y="2947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0" name="Freeform 766"/>
                <p:cNvSpPr>
                  <a:spLocks/>
                </p:cNvSpPr>
                <p:nvPr/>
              </p:nvSpPr>
              <p:spPr bwMode="auto">
                <a:xfrm>
                  <a:off x="1647" y="2969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8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8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1" name="Freeform 767"/>
                <p:cNvSpPr>
                  <a:spLocks/>
                </p:cNvSpPr>
                <p:nvPr/>
              </p:nvSpPr>
              <p:spPr bwMode="auto">
                <a:xfrm>
                  <a:off x="1647" y="2990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2" name="Freeform 768"/>
                <p:cNvSpPr>
                  <a:spLocks/>
                </p:cNvSpPr>
                <p:nvPr/>
              </p:nvSpPr>
              <p:spPr bwMode="auto">
                <a:xfrm>
                  <a:off x="1647" y="3011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3" name="Freeform 769"/>
                <p:cNvSpPr>
                  <a:spLocks/>
                </p:cNvSpPr>
                <p:nvPr/>
              </p:nvSpPr>
              <p:spPr bwMode="auto">
                <a:xfrm>
                  <a:off x="1647" y="3032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4" name="Freeform 770"/>
                <p:cNvSpPr>
                  <a:spLocks/>
                </p:cNvSpPr>
                <p:nvPr/>
              </p:nvSpPr>
              <p:spPr bwMode="auto">
                <a:xfrm>
                  <a:off x="1647" y="3054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8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8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5" name="Freeform 771"/>
                <p:cNvSpPr>
                  <a:spLocks/>
                </p:cNvSpPr>
                <p:nvPr/>
              </p:nvSpPr>
              <p:spPr bwMode="auto">
                <a:xfrm>
                  <a:off x="1647" y="3075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6" name="Freeform 772"/>
                <p:cNvSpPr>
                  <a:spLocks/>
                </p:cNvSpPr>
                <p:nvPr/>
              </p:nvSpPr>
              <p:spPr bwMode="auto">
                <a:xfrm>
                  <a:off x="1647" y="3096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7" name="Freeform 773"/>
                <p:cNvSpPr>
                  <a:spLocks/>
                </p:cNvSpPr>
                <p:nvPr/>
              </p:nvSpPr>
              <p:spPr bwMode="auto">
                <a:xfrm>
                  <a:off x="1647" y="3117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8" name="Freeform 774"/>
                <p:cNvSpPr>
                  <a:spLocks/>
                </p:cNvSpPr>
                <p:nvPr/>
              </p:nvSpPr>
              <p:spPr bwMode="auto">
                <a:xfrm>
                  <a:off x="1647" y="3138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8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8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49" name="Freeform 775"/>
                <p:cNvSpPr>
                  <a:spLocks/>
                </p:cNvSpPr>
                <p:nvPr/>
              </p:nvSpPr>
              <p:spPr bwMode="auto">
                <a:xfrm>
                  <a:off x="1647" y="3160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0" name="Freeform 776"/>
                <p:cNvSpPr>
                  <a:spLocks/>
                </p:cNvSpPr>
                <p:nvPr/>
              </p:nvSpPr>
              <p:spPr bwMode="auto">
                <a:xfrm>
                  <a:off x="1647" y="3181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3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3 h 11"/>
                    <a:gd name="T18" fmla="*/ 0 w 11"/>
                    <a:gd name="T19" fmla="*/ 3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1" name="Freeform 777"/>
                <p:cNvSpPr>
                  <a:spLocks/>
                </p:cNvSpPr>
                <p:nvPr/>
              </p:nvSpPr>
              <p:spPr bwMode="auto">
                <a:xfrm>
                  <a:off x="1647" y="3202"/>
                  <a:ext cx="11" cy="11"/>
                </a:xfrm>
                <a:custGeom>
                  <a:avLst/>
                  <a:gdLst>
                    <a:gd name="T0" fmla="*/ 11 w 11"/>
                    <a:gd name="T1" fmla="*/ 5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5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5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2" name="Freeform 778"/>
                <p:cNvSpPr>
                  <a:spLocks/>
                </p:cNvSpPr>
                <p:nvPr/>
              </p:nvSpPr>
              <p:spPr bwMode="auto">
                <a:xfrm>
                  <a:off x="1647" y="3223"/>
                  <a:ext cx="11" cy="11"/>
                </a:xfrm>
                <a:custGeom>
                  <a:avLst/>
                  <a:gdLst>
                    <a:gd name="T0" fmla="*/ 11 w 11"/>
                    <a:gd name="T1" fmla="*/ 6 h 11"/>
                    <a:gd name="T2" fmla="*/ 11 w 11"/>
                    <a:gd name="T3" fmla="*/ 4 h 11"/>
                    <a:gd name="T4" fmla="*/ 11 w 11"/>
                    <a:gd name="T5" fmla="*/ 2 h 11"/>
                    <a:gd name="T6" fmla="*/ 9 w 11"/>
                    <a:gd name="T7" fmla="*/ 0 h 11"/>
                    <a:gd name="T8" fmla="*/ 7 w 11"/>
                    <a:gd name="T9" fmla="*/ 0 h 11"/>
                    <a:gd name="T10" fmla="*/ 6 w 11"/>
                    <a:gd name="T11" fmla="*/ 0 h 11"/>
                    <a:gd name="T12" fmla="*/ 4 w 11"/>
                    <a:gd name="T13" fmla="*/ 0 h 11"/>
                    <a:gd name="T14" fmla="*/ 2 w 11"/>
                    <a:gd name="T15" fmla="*/ 2 h 11"/>
                    <a:gd name="T16" fmla="*/ 0 w 11"/>
                    <a:gd name="T17" fmla="*/ 4 h 11"/>
                    <a:gd name="T18" fmla="*/ 0 w 11"/>
                    <a:gd name="T19" fmla="*/ 4 h 11"/>
                    <a:gd name="T20" fmla="*/ 0 w 11"/>
                    <a:gd name="T21" fmla="*/ 6 h 11"/>
                    <a:gd name="T22" fmla="*/ 2 w 11"/>
                    <a:gd name="T23" fmla="*/ 7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7 w 11"/>
                    <a:gd name="T29" fmla="*/ 11 h 11"/>
                    <a:gd name="T30" fmla="*/ 9 w 11"/>
                    <a:gd name="T31" fmla="*/ 9 h 11"/>
                    <a:gd name="T32" fmla="*/ 11 w 11"/>
                    <a:gd name="T33" fmla="*/ 7 h 11"/>
                    <a:gd name="T34" fmla="*/ 11 w 11"/>
                    <a:gd name="T35" fmla="*/ 6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6"/>
                      </a:move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3" name="Freeform 779"/>
                <p:cNvSpPr>
                  <a:spLocks/>
                </p:cNvSpPr>
                <p:nvPr/>
              </p:nvSpPr>
              <p:spPr bwMode="auto">
                <a:xfrm>
                  <a:off x="1647" y="3245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1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1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8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8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4" name="Freeform 780"/>
                <p:cNvSpPr>
                  <a:spLocks/>
                </p:cNvSpPr>
                <p:nvPr/>
              </p:nvSpPr>
              <p:spPr bwMode="auto">
                <a:xfrm>
                  <a:off x="1647" y="3266"/>
                  <a:ext cx="11" cy="10"/>
                </a:xfrm>
                <a:custGeom>
                  <a:avLst/>
                  <a:gdLst>
                    <a:gd name="T0" fmla="*/ 11 w 11"/>
                    <a:gd name="T1" fmla="*/ 5 h 10"/>
                    <a:gd name="T2" fmla="*/ 11 w 11"/>
                    <a:gd name="T3" fmla="*/ 3 h 10"/>
                    <a:gd name="T4" fmla="*/ 11 w 11"/>
                    <a:gd name="T5" fmla="*/ 2 h 10"/>
                    <a:gd name="T6" fmla="*/ 9 w 11"/>
                    <a:gd name="T7" fmla="*/ 0 h 10"/>
                    <a:gd name="T8" fmla="*/ 7 w 11"/>
                    <a:gd name="T9" fmla="*/ 0 h 10"/>
                    <a:gd name="T10" fmla="*/ 6 w 11"/>
                    <a:gd name="T11" fmla="*/ 0 h 10"/>
                    <a:gd name="T12" fmla="*/ 4 w 11"/>
                    <a:gd name="T13" fmla="*/ 0 h 10"/>
                    <a:gd name="T14" fmla="*/ 2 w 11"/>
                    <a:gd name="T15" fmla="*/ 2 h 10"/>
                    <a:gd name="T16" fmla="*/ 0 w 11"/>
                    <a:gd name="T17" fmla="*/ 3 h 10"/>
                    <a:gd name="T18" fmla="*/ 0 w 11"/>
                    <a:gd name="T19" fmla="*/ 3 h 10"/>
                    <a:gd name="T20" fmla="*/ 0 w 11"/>
                    <a:gd name="T21" fmla="*/ 5 h 10"/>
                    <a:gd name="T22" fmla="*/ 2 w 11"/>
                    <a:gd name="T23" fmla="*/ 7 h 10"/>
                    <a:gd name="T24" fmla="*/ 4 w 11"/>
                    <a:gd name="T25" fmla="*/ 9 h 10"/>
                    <a:gd name="T26" fmla="*/ 6 w 11"/>
                    <a:gd name="T27" fmla="*/ 10 h 10"/>
                    <a:gd name="T28" fmla="*/ 7 w 11"/>
                    <a:gd name="T29" fmla="*/ 10 h 10"/>
                    <a:gd name="T30" fmla="*/ 9 w 11"/>
                    <a:gd name="T31" fmla="*/ 9 h 10"/>
                    <a:gd name="T32" fmla="*/ 11 w 11"/>
                    <a:gd name="T33" fmla="*/ 7 h 10"/>
                    <a:gd name="T34" fmla="*/ 11 w 11"/>
                    <a:gd name="T35" fmla="*/ 5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11" y="5"/>
                      </a:move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5" name="Freeform 781"/>
                <p:cNvSpPr>
                  <a:spLocks/>
                </p:cNvSpPr>
                <p:nvPr/>
              </p:nvSpPr>
              <p:spPr bwMode="auto">
                <a:xfrm>
                  <a:off x="1658" y="3284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0 h 10"/>
                    <a:gd name="T6" fmla="*/ 2 w 11"/>
                    <a:gd name="T7" fmla="*/ 0 h 10"/>
                    <a:gd name="T8" fmla="*/ 0 w 11"/>
                    <a:gd name="T9" fmla="*/ 1 h 10"/>
                    <a:gd name="T10" fmla="*/ 0 w 11"/>
                    <a:gd name="T11" fmla="*/ 3 h 10"/>
                    <a:gd name="T12" fmla="*/ 0 w 11"/>
                    <a:gd name="T13" fmla="*/ 5 h 10"/>
                    <a:gd name="T14" fmla="*/ 0 w 11"/>
                    <a:gd name="T15" fmla="*/ 7 h 10"/>
                    <a:gd name="T16" fmla="*/ 2 w 11"/>
                    <a:gd name="T17" fmla="*/ 8 h 10"/>
                    <a:gd name="T18" fmla="*/ 2 w 11"/>
                    <a:gd name="T19" fmla="*/ 8 h 10"/>
                    <a:gd name="T20" fmla="*/ 4 w 11"/>
                    <a:gd name="T21" fmla="*/ 10 h 10"/>
                    <a:gd name="T22" fmla="*/ 5 w 11"/>
                    <a:gd name="T23" fmla="*/ 10 h 10"/>
                    <a:gd name="T24" fmla="*/ 7 w 11"/>
                    <a:gd name="T25" fmla="*/ 8 h 10"/>
                    <a:gd name="T26" fmla="*/ 9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6" name="Freeform 782"/>
                <p:cNvSpPr>
                  <a:spLocks/>
                </p:cNvSpPr>
                <p:nvPr/>
              </p:nvSpPr>
              <p:spPr bwMode="auto">
                <a:xfrm>
                  <a:off x="1676" y="329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7" name="Freeform 783"/>
                <p:cNvSpPr>
                  <a:spLocks/>
                </p:cNvSpPr>
                <p:nvPr/>
              </p:nvSpPr>
              <p:spPr bwMode="auto">
                <a:xfrm>
                  <a:off x="1695" y="3301"/>
                  <a:ext cx="13" cy="11"/>
                </a:xfrm>
                <a:custGeom>
                  <a:avLst/>
                  <a:gdLst>
                    <a:gd name="T0" fmla="*/ 7 w 13"/>
                    <a:gd name="T1" fmla="*/ 0 h 11"/>
                    <a:gd name="T2" fmla="*/ 5 w 13"/>
                    <a:gd name="T3" fmla="*/ 0 h 11"/>
                    <a:gd name="T4" fmla="*/ 4 w 13"/>
                    <a:gd name="T5" fmla="*/ 0 h 11"/>
                    <a:gd name="T6" fmla="*/ 2 w 13"/>
                    <a:gd name="T7" fmla="*/ 2 h 11"/>
                    <a:gd name="T8" fmla="*/ 0 w 13"/>
                    <a:gd name="T9" fmla="*/ 4 h 11"/>
                    <a:gd name="T10" fmla="*/ 0 w 13"/>
                    <a:gd name="T11" fmla="*/ 6 h 11"/>
                    <a:gd name="T12" fmla="*/ 2 w 13"/>
                    <a:gd name="T13" fmla="*/ 7 h 11"/>
                    <a:gd name="T14" fmla="*/ 4 w 13"/>
                    <a:gd name="T15" fmla="*/ 9 h 11"/>
                    <a:gd name="T16" fmla="*/ 5 w 13"/>
                    <a:gd name="T17" fmla="*/ 11 h 11"/>
                    <a:gd name="T18" fmla="*/ 5 w 13"/>
                    <a:gd name="T19" fmla="*/ 11 h 11"/>
                    <a:gd name="T20" fmla="*/ 7 w 13"/>
                    <a:gd name="T21" fmla="*/ 11 h 11"/>
                    <a:gd name="T22" fmla="*/ 9 w 13"/>
                    <a:gd name="T23" fmla="*/ 9 h 11"/>
                    <a:gd name="T24" fmla="*/ 11 w 13"/>
                    <a:gd name="T25" fmla="*/ 7 h 11"/>
                    <a:gd name="T26" fmla="*/ 13 w 13"/>
                    <a:gd name="T27" fmla="*/ 6 h 11"/>
                    <a:gd name="T28" fmla="*/ 13 w 13"/>
                    <a:gd name="T29" fmla="*/ 4 h 11"/>
                    <a:gd name="T30" fmla="*/ 11 w 13"/>
                    <a:gd name="T31" fmla="*/ 2 h 11"/>
                    <a:gd name="T32" fmla="*/ 9 w 13"/>
                    <a:gd name="T33" fmla="*/ 0 h 11"/>
                    <a:gd name="T34" fmla="*/ 7 w 13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"/>
                    <a:gd name="T55" fmla="*/ 0 h 11"/>
                    <a:gd name="T56" fmla="*/ 13 w 13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3" y="6"/>
                      </a:lnTo>
                      <a:lnTo>
                        <a:pt x="13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8" name="Freeform 784"/>
                <p:cNvSpPr>
                  <a:spLocks/>
                </p:cNvSpPr>
                <p:nvPr/>
              </p:nvSpPr>
              <p:spPr bwMode="auto">
                <a:xfrm>
                  <a:off x="1716" y="3307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59" name="Freeform 785"/>
                <p:cNvSpPr>
                  <a:spLocks/>
                </p:cNvSpPr>
                <p:nvPr/>
              </p:nvSpPr>
              <p:spPr bwMode="auto">
                <a:xfrm>
                  <a:off x="1738" y="331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3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8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8 w 10"/>
                    <a:gd name="T31" fmla="*/ 3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0" name="Freeform 786"/>
                <p:cNvSpPr>
                  <a:spLocks/>
                </p:cNvSpPr>
                <p:nvPr/>
              </p:nvSpPr>
              <p:spPr bwMode="auto">
                <a:xfrm>
                  <a:off x="1757" y="3317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1" name="Freeform 787"/>
                <p:cNvSpPr>
                  <a:spLocks/>
                </p:cNvSpPr>
                <p:nvPr/>
              </p:nvSpPr>
              <p:spPr bwMode="auto">
                <a:xfrm>
                  <a:off x="1778" y="3321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2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2" name="Freeform 788"/>
                <p:cNvSpPr>
                  <a:spLocks/>
                </p:cNvSpPr>
                <p:nvPr/>
              </p:nvSpPr>
              <p:spPr bwMode="auto">
                <a:xfrm>
                  <a:off x="1800" y="332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3" name="Freeform 789"/>
                <p:cNvSpPr>
                  <a:spLocks/>
                </p:cNvSpPr>
                <p:nvPr/>
              </p:nvSpPr>
              <p:spPr bwMode="auto">
                <a:xfrm>
                  <a:off x="1821" y="3328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0 h 10"/>
                    <a:gd name="T6" fmla="*/ 0 w 10"/>
                    <a:gd name="T7" fmla="*/ 2 h 10"/>
                    <a:gd name="T8" fmla="*/ 0 w 10"/>
                    <a:gd name="T9" fmla="*/ 3 h 10"/>
                    <a:gd name="T10" fmla="*/ 0 w 10"/>
                    <a:gd name="T11" fmla="*/ 5 h 10"/>
                    <a:gd name="T12" fmla="*/ 0 w 10"/>
                    <a:gd name="T13" fmla="*/ 7 h 10"/>
                    <a:gd name="T14" fmla="*/ 2 w 10"/>
                    <a:gd name="T15" fmla="*/ 9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9 h 10"/>
                    <a:gd name="T24" fmla="*/ 9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2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4" name="Freeform 790"/>
                <p:cNvSpPr>
                  <a:spLocks/>
                </p:cNvSpPr>
                <p:nvPr/>
              </p:nvSpPr>
              <p:spPr bwMode="auto">
                <a:xfrm>
                  <a:off x="1842" y="3330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8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5" name="Freeform 791"/>
                <p:cNvSpPr>
                  <a:spLocks/>
                </p:cNvSpPr>
                <p:nvPr/>
              </p:nvSpPr>
              <p:spPr bwMode="auto">
                <a:xfrm>
                  <a:off x="1863" y="3333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6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6" name="Freeform 792"/>
                <p:cNvSpPr>
                  <a:spLocks/>
                </p:cNvSpPr>
                <p:nvPr/>
              </p:nvSpPr>
              <p:spPr bwMode="auto">
                <a:xfrm>
                  <a:off x="1885" y="333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3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8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8 w 10"/>
                    <a:gd name="T31" fmla="*/ 3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7" name="Freeform 793"/>
                <p:cNvSpPr>
                  <a:spLocks/>
                </p:cNvSpPr>
                <p:nvPr/>
              </p:nvSpPr>
              <p:spPr bwMode="auto">
                <a:xfrm>
                  <a:off x="1906" y="3337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0 w 10"/>
                    <a:gd name="T13" fmla="*/ 9 h 10"/>
                    <a:gd name="T14" fmla="*/ 2 w 10"/>
                    <a:gd name="T15" fmla="*/ 10 h 10"/>
                    <a:gd name="T16" fmla="*/ 3 w 10"/>
                    <a:gd name="T17" fmla="*/ 10 h 10"/>
                    <a:gd name="T18" fmla="*/ 3 w 10"/>
                    <a:gd name="T19" fmla="*/ 10 h 10"/>
                    <a:gd name="T20" fmla="*/ 5 w 10"/>
                    <a:gd name="T21" fmla="*/ 10 h 10"/>
                    <a:gd name="T22" fmla="*/ 7 w 10"/>
                    <a:gd name="T23" fmla="*/ 10 h 10"/>
                    <a:gd name="T24" fmla="*/ 9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9 w 10"/>
                    <a:gd name="T31" fmla="*/ 3 h 10"/>
                    <a:gd name="T32" fmla="*/ 7 w 10"/>
                    <a:gd name="T33" fmla="*/ 1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8" name="Freeform 794"/>
                <p:cNvSpPr>
                  <a:spLocks/>
                </p:cNvSpPr>
                <p:nvPr/>
              </p:nvSpPr>
              <p:spPr bwMode="auto">
                <a:xfrm>
                  <a:off x="1925" y="3340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69" name="Freeform 795"/>
                <p:cNvSpPr>
                  <a:spLocks/>
                </p:cNvSpPr>
                <p:nvPr/>
              </p:nvSpPr>
              <p:spPr bwMode="auto">
                <a:xfrm>
                  <a:off x="1947" y="3342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0" name="Freeform 796"/>
                <p:cNvSpPr>
                  <a:spLocks/>
                </p:cNvSpPr>
                <p:nvPr/>
              </p:nvSpPr>
              <p:spPr bwMode="auto">
                <a:xfrm>
                  <a:off x="1968" y="3344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2 w 10"/>
                    <a:gd name="T7" fmla="*/ 2 h 10"/>
                    <a:gd name="T8" fmla="*/ 0 w 10"/>
                    <a:gd name="T9" fmla="*/ 3 h 10"/>
                    <a:gd name="T10" fmla="*/ 0 w 10"/>
                    <a:gd name="T11" fmla="*/ 5 h 10"/>
                    <a:gd name="T12" fmla="*/ 2 w 10"/>
                    <a:gd name="T13" fmla="*/ 7 h 10"/>
                    <a:gd name="T14" fmla="*/ 3 w 10"/>
                    <a:gd name="T15" fmla="*/ 9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9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2 h 10"/>
                    <a:gd name="T32" fmla="*/ 9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1" name="Freeform 797"/>
                <p:cNvSpPr>
                  <a:spLocks/>
                </p:cNvSpPr>
                <p:nvPr/>
              </p:nvSpPr>
              <p:spPr bwMode="auto">
                <a:xfrm>
                  <a:off x="1989" y="334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8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2" name="Freeform 798"/>
                <p:cNvSpPr>
                  <a:spLocks/>
                </p:cNvSpPr>
                <p:nvPr/>
              </p:nvSpPr>
              <p:spPr bwMode="auto">
                <a:xfrm>
                  <a:off x="2010" y="334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3" name="Freeform 799"/>
                <p:cNvSpPr>
                  <a:spLocks/>
                </p:cNvSpPr>
                <p:nvPr/>
              </p:nvSpPr>
              <p:spPr bwMode="auto">
                <a:xfrm>
                  <a:off x="2031" y="3347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4" name="Freeform 800"/>
                <p:cNvSpPr>
                  <a:spLocks/>
                </p:cNvSpPr>
                <p:nvPr/>
              </p:nvSpPr>
              <p:spPr bwMode="auto">
                <a:xfrm>
                  <a:off x="2053" y="334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5" name="Freeform 801"/>
                <p:cNvSpPr>
                  <a:spLocks/>
                </p:cNvSpPr>
                <p:nvPr/>
              </p:nvSpPr>
              <p:spPr bwMode="auto">
                <a:xfrm>
                  <a:off x="2074" y="334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6" name="Freeform 802"/>
                <p:cNvSpPr>
                  <a:spLocks/>
                </p:cNvSpPr>
                <p:nvPr/>
              </p:nvSpPr>
              <p:spPr bwMode="auto">
                <a:xfrm>
                  <a:off x="2095" y="3351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2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7" name="Freeform 803"/>
                <p:cNvSpPr>
                  <a:spLocks/>
                </p:cNvSpPr>
                <p:nvPr/>
              </p:nvSpPr>
              <p:spPr bwMode="auto">
                <a:xfrm>
                  <a:off x="2116" y="3351"/>
                  <a:ext cx="11" cy="10"/>
                </a:xfrm>
                <a:custGeom>
                  <a:avLst/>
                  <a:gdLst>
                    <a:gd name="T0" fmla="*/ 8 w 11"/>
                    <a:gd name="T1" fmla="*/ 0 h 10"/>
                    <a:gd name="T2" fmla="*/ 6 w 11"/>
                    <a:gd name="T3" fmla="*/ 0 h 10"/>
                    <a:gd name="T4" fmla="*/ 4 w 11"/>
                    <a:gd name="T5" fmla="*/ 2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2 h 10"/>
                    <a:gd name="T34" fmla="*/ 8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8" name="Freeform 804"/>
                <p:cNvSpPr>
                  <a:spLocks/>
                </p:cNvSpPr>
                <p:nvPr/>
              </p:nvSpPr>
              <p:spPr bwMode="auto">
                <a:xfrm>
                  <a:off x="2138" y="3353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1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1 w 10"/>
                    <a:gd name="T13" fmla="*/ 7 h 10"/>
                    <a:gd name="T14" fmla="*/ 3 w 10"/>
                    <a:gd name="T15" fmla="*/ 8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1 h 10"/>
                    <a:gd name="T32" fmla="*/ 9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79" name="Freeform 805"/>
                <p:cNvSpPr>
                  <a:spLocks/>
                </p:cNvSpPr>
                <p:nvPr/>
              </p:nvSpPr>
              <p:spPr bwMode="auto">
                <a:xfrm>
                  <a:off x="2159" y="3353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3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3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0" name="Freeform 806"/>
                <p:cNvSpPr>
                  <a:spLocks/>
                </p:cNvSpPr>
                <p:nvPr/>
              </p:nvSpPr>
              <p:spPr bwMode="auto">
                <a:xfrm>
                  <a:off x="2180" y="3353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1" name="Freeform 807"/>
                <p:cNvSpPr>
                  <a:spLocks/>
                </p:cNvSpPr>
                <p:nvPr/>
              </p:nvSpPr>
              <p:spPr bwMode="auto">
                <a:xfrm>
                  <a:off x="2201" y="335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2" name="Freeform 808"/>
                <p:cNvSpPr>
                  <a:spLocks/>
                </p:cNvSpPr>
                <p:nvPr/>
              </p:nvSpPr>
              <p:spPr bwMode="auto">
                <a:xfrm>
                  <a:off x="2223" y="335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3" name="Freeform 809"/>
                <p:cNvSpPr>
                  <a:spLocks/>
                </p:cNvSpPr>
                <p:nvPr/>
              </p:nvSpPr>
              <p:spPr bwMode="auto">
                <a:xfrm>
                  <a:off x="2244" y="335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3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4" name="Freeform 810"/>
                <p:cNvSpPr>
                  <a:spLocks/>
                </p:cNvSpPr>
                <p:nvPr/>
              </p:nvSpPr>
              <p:spPr bwMode="auto">
                <a:xfrm>
                  <a:off x="2265" y="335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5" name="Freeform 811"/>
                <p:cNvSpPr>
                  <a:spLocks/>
                </p:cNvSpPr>
                <p:nvPr/>
              </p:nvSpPr>
              <p:spPr bwMode="auto">
                <a:xfrm>
                  <a:off x="2286" y="3354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6" name="Freeform 812"/>
                <p:cNvSpPr>
                  <a:spLocks/>
                </p:cNvSpPr>
                <p:nvPr/>
              </p:nvSpPr>
              <p:spPr bwMode="auto">
                <a:xfrm>
                  <a:off x="2308" y="335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7" name="Freeform 813"/>
                <p:cNvSpPr>
                  <a:spLocks/>
                </p:cNvSpPr>
                <p:nvPr/>
              </p:nvSpPr>
              <p:spPr bwMode="auto">
                <a:xfrm>
                  <a:off x="2329" y="3354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2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8" name="Freeform 814"/>
                <p:cNvSpPr>
                  <a:spLocks/>
                </p:cNvSpPr>
                <p:nvPr/>
              </p:nvSpPr>
              <p:spPr bwMode="auto">
                <a:xfrm>
                  <a:off x="2350" y="3354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89" name="Freeform 815"/>
                <p:cNvSpPr>
                  <a:spLocks/>
                </p:cNvSpPr>
                <p:nvPr/>
              </p:nvSpPr>
              <p:spPr bwMode="auto">
                <a:xfrm>
                  <a:off x="2371" y="3353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1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8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0" name="Freeform 816"/>
                <p:cNvSpPr>
                  <a:spLocks/>
                </p:cNvSpPr>
                <p:nvPr/>
              </p:nvSpPr>
              <p:spPr bwMode="auto">
                <a:xfrm>
                  <a:off x="2393" y="3353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1 h 10"/>
                    <a:gd name="T4" fmla="*/ 1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1 w 10"/>
                    <a:gd name="T11" fmla="*/ 8 h 10"/>
                    <a:gd name="T12" fmla="*/ 3 w 10"/>
                    <a:gd name="T13" fmla="*/ 10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8 w 10"/>
                    <a:gd name="T21" fmla="*/ 10 h 10"/>
                    <a:gd name="T22" fmla="*/ 10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8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1" name="Freeform 817"/>
                <p:cNvSpPr>
                  <a:spLocks/>
                </p:cNvSpPr>
                <p:nvPr/>
              </p:nvSpPr>
              <p:spPr bwMode="auto">
                <a:xfrm>
                  <a:off x="2414" y="3353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2 w 10"/>
                    <a:gd name="T11" fmla="*/ 7 h 10"/>
                    <a:gd name="T12" fmla="*/ 3 w 10"/>
                    <a:gd name="T13" fmla="*/ 8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8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1 h 10"/>
                    <a:gd name="T30" fmla="*/ 9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2" name="Freeform 818"/>
                <p:cNvSpPr>
                  <a:spLocks/>
                </p:cNvSpPr>
                <p:nvPr/>
              </p:nvSpPr>
              <p:spPr bwMode="auto">
                <a:xfrm>
                  <a:off x="2435" y="3351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2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3" name="Freeform 819"/>
                <p:cNvSpPr>
                  <a:spLocks/>
                </p:cNvSpPr>
                <p:nvPr/>
              </p:nvSpPr>
              <p:spPr bwMode="auto">
                <a:xfrm>
                  <a:off x="2456" y="3351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2 w 11"/>
                    <a:gd name="T11" fmla="*/ 7 h 10"/>
                    <a:gd name="T12" fmla="*/ 4 w 11"/>
                    <a:gd name="T13" fmla="*/ 9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9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11 w 11"/>
                    <a:gd name="T29" fmla="*/ 2 h 10"/>
                    <a:gd name="T30" fmla="*/ 9 w 11"/>
                    <a:gd name="T31" fmla="*/ 0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4" name="Freeform 820"/>
                <p:cNvSpPr>
                  <a:spLocks/>
                </p:cNvSpPr>
                <p:nvPr/>
              </p:nvSpPr>
              <p:spPr bwMode="auto">
                <a:xfrm>
                  <a:off x="2478" y="334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1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1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5" name="Freeform 821"/>
                <p:cNvSpPr>
                  <a:spLocks/>
                </p:cNvSpPr>
                <p:nvPr/>
              </p:nvSpPr>
              <p:spPr bwMode="auto">
                <a:xfrm>
                  <a:off x="2499" y="334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2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6" name="Freeform 822"/>
                <p:cNvSpPr>
                  <a:spLocks/>
                </p:cNvSpPr>
                <p:nvPr/>
              </p:nvSpPr>
              <p:spPr bwMode="auto">
                <a:xfrm>
                  <a:off x="2520" y="334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7" name="Freeform 823"/>
                <p:cNvSpPr>
                  <a:spLocks/>
                </p:cNvSpPr>
                <p:nvPr/>
              </p:nvSpPr>
              <p:spPr bwMode="auto">
                <a:xfrm>
                  <a:off x="2541" y="3346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1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8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8" name="Freeform 824"/>
                <p:cNvSpPr>
                  <a:spLocks/>
                </p:cNvSpPr>
                <p:nvPr/>
              </p:nvSpPr>
              <p:spPr bwMode="auto">
                <a:xfrm>
                  <a:off x="2563" y="3346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1 h 10"/>
                    <a:gd name="T6" fmla="*/ 0 w 10"/>
                    <a:gd name="T7" fmla="*/ 3 h 10"/>
                    <a:gd name="T8" fmla="*/ 0 w 10"/>
                    <a:gd name="T9" fmla="*/ 5 h 10"/>
                    <a:gd name="T10" fmla="*/ 1 w 10"/>
                    <a:gd name="T11" fmla="*/ 7 h 10"/>
                    <a:gd name="T12" fmla="*/ 3 w 10"/>
                    <a:gd name="T13" fmla="*/ 8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8 w 10"/>
                    <a:gd name="T21" fmla="*/ 8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1 h 10"/>
                    <a:gd name="T30" fmla="*/ 8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99" name="Freeform 825"/>
                <p:cNvSpPr>
                  <a:spLocks/>
                </p:cNvSpPr>
                <p:nvPr/>
              </p:nvSpPr>
              <p:spPr bwMode="auto">
                <a:xfrm>
                  <a:off x="2584" y="334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2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2 w 10"/>
                    <a:gd name="T11" fmla="*/ 7 h 10"/>
                    <a:gd name="T12" fmla="*/ 3 w 10"/>
                    <a:gd name="T13" fmla="*/ 9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9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2 h 10"/>
                    <a:gd name="T30" fmla="*/ 9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0" name="Freeform 826"/>
                <p:cNvSpPr>
                  <a:spLocks/>
                </p:cNvSpPr>
                <p:nvPr/>
              </p:nvSpPr>
              <p:spPr bwMode="auto">
                <a:xfrm>
                  <a:off x="2605" y="3342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5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5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1" name="Freeform 827"/>
                <p:cNvSpPr>
                  <a:spLocks/>
                </p:cNvSpPr>
                <p:nvPr/>
              </p:nvSpPr>
              <p:spPr bwMode="auto">
                <a:xfrm>
                  <a:off x="2626" y="3340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2" name="Freeform 828"/>
                <p:cNvSpPr>
                  <a:spLocks/>
                </p:cNvSpPr>
                <p:nvPr/>
              </p:nvSpPr>
              <p:spPr bwMode="auto">
                <a:xfrm>
                  <a:off x="2647" y="3338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8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9 h 11"/>
                    <a:gd name="T22" fmla="*/ 9 w 11"/>
                    <a:gd name="T23" fmla="*/ 8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8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9"/>
                      </a:lnTo>
                      <a:lnTo>
                        <a:pt x="9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3" name="Freeform 829"/>
                <p:cNvSpPr>
                  <a:spLocks/>
                </p:cNvSpPr>
                <p:nvPr/>
              </p:nvSpPr>
              <p:spPr bwMode="auto">
                <a:xfrm>
                  <a:off x="2669" y="3335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2 h 11"/>
                    <a:gd name="T4" fmla="*/ 0 w 10"/>
                    <a:gd name="T5" fmla="*/ 3 h 11"/>
                    <a:gd name="T6" fmla="*/ 0 w 10"/>
                    <a:gd name="T7" fmla="*/ 5 h 11"/>
                    <a:gd name="T8" fmla="*/ 0 w 10"/>
                    <a:gd name="T9" fmla="*/ 7 h 11"/>
                    <a:gd name="T10" fmla="*/ 0 w 10"/>
                    <a:gd name="T11" fmla="*/ 9 h 11"/>
                    <a:gd name="T12" fmla="*/ 1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9 w 10"/>
                    <a:gd name="T29" fmla="*/ 3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4" name="Freeform 830"/>
                <p:cNvSpPr>
                  <a:spLocks/>
                </p:cNvSpPr>
                <p:nvPr/>
              </p:nvSpPr>
              <p:spPr bwMode="auto">
                <a:xfrm>
                  <a:off x="2690" y="3333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2 h 11"/>
                    <a:gd name="T4" fmla="*/ 0 w 11"/>
                    <a:gd name="T5" fmla="*/ 4 h 11"/>
                    <a:gd name="T6" fmla="*/ 0 w 11"/>
                    <a:gd name="T7" fmla="*/ 5 h 11"/>
                    <a:gd name="T8" fmla="*/ 0 w 11"/>
                    <a:gd name="T9" fmla="*/ 7 h 11"/>
                    <a:gd name="T10" fmla="*/ 0 w 11"/>
                    <a:gd name="T11" fmla="*/ 9 h 11"/>
                    <a:gd name="T12" fmla="*/ 2 w 11"/>
                    <a:gd name="T13" fmla="*/ 11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9 w 11"/>
                    <a:gd name="T29" fmla="*/ 4 h 11"/>
                    <a:gd name="T30" fmla="*/ 7 w 11"/>
                    <a:gd name="T31" fmla="*/ 2 h 11"/>
                    <a:gd name="T32" fmla="*/ 5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5" name="Freeform 831"/>
                <p:cNvSpPr>
                  <a:spLocks/>
                </p:cNvSpPr>
                <p:nvPr/>
              </p:nvSpPr>
              <p:spPr bwMode="auto">
                <a:xfrm>
                  <a:off x="2711" y="3331"/>
                  <a:ext cx="11" cy="11"/>
                </a:xfrm>
                <a:custGeom>
                  <a:avLst/>
                  <a:gdLst>
                    <a:gd name="T0" fmla="*/ 4 w 11"/>
                    <a:gd name="T1" fmla="*/ 0 h 11"/>
                    <a:gd name="T2" fmla="*/ 2 w 11"/>
                    <a:gd name="T3" fmla="*/ 0 h 11"/>
                    <a:gd name="T4" fmla="*/ 0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9 h 11"/>
                    <a:gd name="T22" fmla="*/ 9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9 w 11"/>
                    <a:gd name="T29" fmla="*/ 2 h 11"/>
                    <a:gd name="T30" fmla="*/ 7 w 11"/>
                    <a:gd name="T31" fmla="*/ 0 h 11"/>
                    <a:gd name="T32" fmla="*/ 6 w 11"/>
                    <a:gd name="T33" fmla="*/ 0 h 11"/>
                    <a:gd name="T34" fmla="*/ 4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6" name="Freeform 832"/>
                <p:cNvSpPr>
                  <a:spLocks/>
                </p:cNvSpPr>
                <p:nvPr/>
              </p:nvSpPr>
              <p:spPr bwMode="auto">
                <a:xfrm>
                  <a:off x="2732" y="3328"/>
                  <a:ext cx="11" cy="10"/>
                </a:xfrm>
                <a:custGeom>
                  <a:avLst/>
                  <a:gdLst>
                    <a:gd name="T0" fmla="*/ 4 w 11"/>
                    <a:gd name="T1" fmla="*/ 0 h 10"/>
                    <a:gd name="T2" fmla="*/ 2 w 11"/>
                    <a:gd name="T3" fmla="*/ 0 h 10"/>
                    <a:gd name="T4" fmla="*/ 0 w 11"/>
                    <a:gd name="T5" fmla="*/ 2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9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9 h 10"/>
                    <a:gd name="T22" fmla="*/ 9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9 w 11"/>
                    <a:gd name="T29" fmla="*/ 2 h 10"/>
                    <a:gd name="T30" fmla="*/ 8 w 11"/>
                    <a:gd name="T31" fmla="*/ 0 h 10"/>
                    <a:gd name="T32" fmla="*/ 6 w 11"/>
                    <a:gd name="T33" fmla="*/ 0 h 10"/>
                    <a:gd name="T34" fmla="*/ 4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8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7" name="Freeform 833"/>
                <p:cNvSpPr>
                  <a:spLocks/>
                </p:cNvSpPr>
                <p:nvPr/>
              </p:nvSpPr>
              <p:spPr bwMode="auto">
                <a:xfrm>
                  <a:off x="2752" y="3324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3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3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8" name="Freeform 834"/>
                <p:cNvSpPr>
                  <a:spLocks/>
                </p:cNvSpPr>
                <p:nvPr/>
              </p:nvSpPr>
              <p:spPr bwMode="auto">
                <a:xfrm>
                  <a:off x="2773" y="3321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2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09" name="Freeform 835"/>
                <p:cNvSpPr>
                  <a:spLocks/>
                </p:cNvSpPr>
                <p:nvPr/>
              </p:nvSpPr>
              <p:spPr bwMode="auto">
                <a:xfrm>
                  <a:off x="2794" y="331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7 h 11"/>
                    <a:gd name="T12" fmla="*/ 4 w 11"/>
                    <a:gd name="T13" fmla="*/ 9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0" name="Freeform 836"/>
                <p:cNvSpPr>
                  <a:spLocks/>
                </p:cNvSpPr>
                <p:nvPr/>
              </p:nvSpPr>
              <p:spPr bwMode="auto">
                <a:xfrm>
                  <a:off x="2816" y="3312"/>
                  <a:ext cx="10" cy="11"/>
                </a:xfrm>
                <a:custGeom>
                  <a:avLst/>
                  <a:gdLst>
                    <a:gd name="T0" fmla="*/ 3 w 10"/>
                    <a:gd name="T1" fmla="*/ 0 h 11"/>
                    <a:gd name="T2" fmla="*/ 1 w 10"/>
                    <a:gd name="T3" fmla="*/ 2 h 11"/>
                    <a:gd name="T4" fmla="*/ 0 w 10"/>
                    <a:gd name="T5" fmla="*/ 3 h 11"/>
                    <a:gd name="T6" fmla="*/ 0 w 10"/>
                    <a:gd name="T7" fmla="*/ 5 h 11"/>
                    <a:gd name="T8" fmla="*/ 0 w 10"/>
                    <a:gd name="T9" fmla="*/ 7 h 11"/>
                    <a:gd name="T10" fmla="*/ 0 w 10"/>
                    <a:gd name="T11" fmla="*/ 9 h 11"/>
                    <a:gd name="T12" fmla="*/ 1 w 10"/>
                    <a:gd name="T13" fmla="*/ 11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9 w 10"/>
                    <a:gd name="T29" fmla="*/ 3 h 11"/>
                    <a:gd name="T30" fmla="*/ 7 w 10"/>
                    <a:gd name="T31" fmla="*/ 2 h 11"/>
                    <a:gd name="T32" fmla="*/ 5 w 10"/>
                    <a:gd name="T33" fmla="*/ 0 h 11"/>
                    <a:gd name="T34" fmla="*/ 3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0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1" name="Freeform 837"/>
                <p:cNvSpPr>
                  <a:spLocks/>
                </p:cNvSpPr>
                <p:nvPr/>
              </p:nvSpPr>
              <p:spPr bwMode="auto">
                <a:xfrm>
                  <a:off x="2835" y="3308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2 h 11"/>
                    <a:gd name="T6" fmla="*/ 0 w 11"/>
                    <a:gd name="T7" fmla="*/ 4 h 11"/>
                    <a:gd name="T8" fmla="*/ 0 w 11"/>
                    <a:gd name="T9" fmla="*/ 6 h 11"/>
                    <a:gd name="T10" fmla="*/ 2 w 11"/>
                    <a:gd name="T11" fmla="*/ 7 h 11"/>
                    <a:gd name="T12" fmla="*/ 4 w 11"/>
                    <a:gd name="T13" fmla="*/ 9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9 h 11"/>
                    <a:gd name="T22" fmla="*/ 11 w 11"/>
                    <a:gd name="T23" fmla="*/ 7 h 11"/>
                    <a:gd name="T24" fmla="*/ 11 w 11"/>
                    <a:gd name="T25" fmla="*/ 6 h 11"/>
                    <a:gd name="T26" fmla="*/ 11 w 11"/>
                    <a:gd name="T27" fmla="*/ 4 h 11"/>
                    <a:gd name="T28" fmla="*/ 11 w 11"/>
                    <a:gd name="T29" fmla="*/ 2 h 11"/>
                    <a:gd name="T30" fmla="*/ 9 w 11"/>
                    <a:gd name="T31" fmla="*/ 0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2" name="Freeform 838"/>
                <p:cNvSpPr>
                  <a:spLocks/>
                </p:cNvSpPr>
                <p:nvPr/>
              </p:nvSpPr>
              <p:spPr bwMode="auto">
                <a:xfrm>
                  <a:off x="2856" y="3301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3" name="Freeform 839"/>
                <p:cNvSpPr>
                  <a:spLocks/>
                </p:cNvSpPr>
                <p:nvPr/>
              </p:nvSpPr>
              <p:spPr bwMode="auto">
                <a:xfrm>
                  <a:off x="2876" y="3294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2 h 11"/>
                    <a:gd name="T4" fmla="*/ 2 w 10"/>
                    <a:gd name="T5" fmla="*/ 4 h 11"/>
                    <a:gd name="T6" fmla="*/ 0 w 10"/>
                    <a:gd name="T7" fmla="*/ 5 h 11"/>
                    <a:gd name="T8" fmla="*/ 0 w 10"/>
                    <a:gd name="T9" fmla="*/ 7 h 11"/>
                    <a:gd name="T10" fmla="*/ 2 w 10"/>
                    <a:gd name="T11" fmla="*/ 9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11 h 11"/>
                    <a:gd name="T22" fmla="*/ 10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4" name="Freeform 840"/>
                <p:cNvSpPr>
                  <a:spLocks/>
                </p:cNvSpPr>
                <p:nvPr/>
              </p:nvSpPr>
              <p:spPr bwMode="auto">
                <a:xfrm>
                  <a:off x="2895" y="3285"/>
                  <a:ext cx="11" cy="11"/>
                </a:xfrm>
                <a:custGeom>
                  <a:avLst/>
                  <a:gdLst>
                    <a:gd name="T0" fmla="*/ 2 w 11"/>
                    <a:gd name="T1" fmla="*/ 0 h 11"/>
                    <a:gd name="T2" fmla="*/ 0 w 11"/>
                    <a:gd name="T3" fmla="*/ 2 h 11"/>
                    <a:gd name="T4" fmla="*/ 0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9 h 11"/>
                    <a:gd name="T18" fmla="*/ 7 w 11"/>
                    <a:gd name="T19" fmla="*/ 9 h 11"/>
                    <a:gd name="T20" fmla="*/ 9 w 11"/>
                    <a:gd name="T21" fmla="*/ 7 h 11"/>
                    <a:gd name="T22" fmla="*/ 11 w 11"/>
                    <a:gd name="T23" fmla="*/ 6 h 11"/>
                    <a:gd name="T24" fmla="*/ 11 w 11"/>
                    <a:gd name="T25" fmla="*/ 4 h 11"/>
                    <a:gd name="T26" fmla="*/ 9 w 11"/>
                    <a:gd name="T27" fmla="*/ 2 h 11"/>
                    <a:gd name="T28" fmla="*/ 7 w 11"/>
                    <a:gd name="T29" fmla="*/ 0 h 11"/>
                    <a:gd name="T30" fmla="*/ 6 w 11"/>
                    <a:gd name="T31" fmla="*/ 0 h 11"/>
                    <a:gd name="T32" fmla="*/ 4 w 11"/>
                    <a:gd name="T33" fmla="*/ 0 h 11"/>
                    <a:gd name="T34" fmla="*/ 2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5" name="Freeform 841"/>
                <p:cNvSpPr>
                  <a:spLocks/>
                </p:cNvSpPr>
                <p:nvPr/>
              </p:nvSpPr>
              <p:spPr bwMode="auto">
                <a:xfrm>
                  <a:off x="2908" y="3268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0 w 10"/>
                    <a:gd name="T3" fmla="*/ 8 h 10"/>
                    <a:gd name="T4" fmla="*/ 1 w 10"/>
                    <a:gd name="T5" fmla="*/ 10 h 10"/>
                    <a:gd name="T6" fmla="*/ 3 w 10"/>
                    <a:gd name="T7" fmla="*/ 10 h 10"/>
                    <a:gd name="T8" fmla="*/ 5 w 10"/>
                    <a:gd name="T9" fmla="*/ 10 h 10"/>
                    <a:gd name="T10" fmla="*/ 7 w 10"/>
                    <a:gd name="T11" fmla="*/ 10 h 10"/>
                    <a:gd name="T12" fmla="*/ 9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9 w 10"/>
                    <a:gd name="T21" fmla="*/ 3 h 10"/>
                    <a:gd name="T22" fmla="*/ 7 w 10"/>
                    <a:gd name="T23" fmla="*/ 1 h 10"/>
                    <a:gd name="T24" fmla="*/ 5 w 10"/>
                    <a:gd name="T25" fmla="*/ 0 h 10"/>
                    <a:gd name="T26" fmla="*/ 3 w 10"/>
                    <a:gd name="T27" fmla="*/ 0 h 10"/>
                    <a:gd name="T28" fmla="*/ 1 w 10"/>
                    <a:gd name="T29" fmla="*/ 1 h 10"/>
                    <a:gd name="T30" fmla="*/ 0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6" name="Freeform 842"/>
                <p:cNvSpPr>
                  <a:spLocks/>
                </p:cNvSpPr>
                <p:nvPr/>
              </p:nvSpPr>
              <p:spPr bwMode="auto">
                <a:xfrm>
                  <a:off x="2908" y="3246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7" name="Freeform 843"/>
                <p:cNvSpPr>
                  <a:spLocks/>
                </p:cNvSpPr>
                <p:nvPr/>
              </p:nvSpPr>
              <p:spPr bwMode="auto">
                <a:xfrm>
                  <a:off x="2908" y="3225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8" name="Freeform 844"/>
                <p:cNvSpPr>
                  <a:spLocks/>
                </p:cNvSpPr>
                <p:nvPr/>
              </p:nvSpPr>
              <p:spPr bwMode="auto">
                <a:xfrm>
                  <a:off x="2908" y="3204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3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3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19" name="Freeform 845"/>
                <p:cNvSpPr>
                  <a:spLocks/>
                </p:cNvSpPr>
                <p:nvPr/>
              </p:nvSpPr>
              <p:spPr bwMode="auto">
                <a:xfrm>
                  <a:off x="2908" y="3183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0" name="Freeform 846"/>
                <p:cNvSpPr>
                  <a:spLocks/>
                </p:cNvSpPr>
                <p:nvPr/>
              </p:nvSpPr>
              <p:spPr bwMode="auto">
                <a:xfrm>
                  <a:off x="2908" y="3161"/>
                  <a:ext cx="10" cy="11"/>
                </a:xfrm>
                <a:custGeom>
                  <a:avLst/>
                  <a:gdLst>
                    <a:gd name="T0" fmla="*/ 0 w 10"/>
                    <a:gd name="T1" fmla="*/ 8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8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8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8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1" name="Freeform 847"/>
                <p:cNvSpPr>
                  <a:spLocks/>
                </p:cNvSpPr>
                <p:nvPr/>
              </p:nvSpPr>
              <p:spPr bwMode="auto">
                <a:xfrm>
                  <a:off x="2908" y="3140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2" name="Freeform 848"/>
                <p:cNvSpPr>
                  <a:spLocks/>
                </p:cNvSpPr>
                <p:nvPr/>
              </p:nvSpPr>
              <p:spPr bwMode="auto">
                <a:xfrm>
                  <a:off x="2908" y="3119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3" name="Freeform 849"/>
                <p:cNvSpPr>
                  <a:spLocks/>
                </p:cNvSpPr>
                <p:nvPr/>
              </p:nvSpPr>
              <p:spPr bwMode="auto">
                <a:xfrm>
                  <a:off x="2908" y="3098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2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2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4" name="Freeform 850"/>
                <p:cNvSpPr>
                  <a:spLocks/>
                </p:cNvSpPr>
                <p:nvPr/>
              </p:nvSpPr>
              <p:spPr bwMode="auto">
                <a:xfrm>
                  <a:off x="2908" y="3077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8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5" name="Freeform 851"/>
                <p:cNvSpPr>
                  <a:spLocks/>
                </p:cNvSpPr>
                <p:nvPr/>
              </p:nvSpPr>
              <p:spPr bwMode="auto">
                <a:xfrm>
                  <a:off x="2908" y="3055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6" name="Freeform 852"/>
                <p:cNvSpPr>
                  <a:spLocks/>
                </p:cNvSpPr>
                <p:nvPr/>
              </p:nvSpPr>
              <p:spPr bwMode="auto">
                <a:xfrm>
                  <a:off x="2908" y="3034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7" name="Freeform 853"/>
                <p:cNvSpPr>
                  <a:spLocks/>
                </p:cNvSpPr>
                <p:nvPr/>
              </p:nvSpPr>
              <p:spPr bwMode="auto">
                <a:xfrm>
                  <a:off x="2908" y="3013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2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2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8" name="Freeform 854"/>
                <p:cNvSpPr>
                  <a:spLocks/>
                </p:cNvSpPr>
                <p:nvPr/>
              </p:nvSpPr>
              <p:spPr bwMode="auto">
                <a:xfrm>
                  <a:off x="2908" y="2992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8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29" name="Freeform 855"/>
                <p:cNvSpPr>
                  <a:spLocks/>
                </p:cNvSpPr>
                <p:nvPr/>
              </p:nvSpPr>
              <p:spPr bwMode="auto">
                <a:xfrm>
                  <a:off x="2908" y="2970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6 h 11"/>
                    <a:gd name="T18" fmla="*/ 10 w 10"/>
                    <a:gd name="T19" fmla="*/ 6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6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0" name="Freeform 856"/>
                <p:cNvSpPr>
                  <a:spLocks/>
                </p:cNvSpPr>
                <p:nvPr/>
              </p:nvSpPr>
              <p:spPr bwMode="auto">
                <a:xfrm>
                  <a:off x="2908" y="2949"/>
                  <a:ext cx="10" cy="11"/>
                </a:xfrm>
                <a:custGeom>
                  <a:avLst/>
                  <a:gdLst>
                    <a:gd name="T0" fmla="*/ 0 w 10"/>
                    <a:gd name="T1" fmla="*/ 7 h 11"/>
                    <a:gd name="T2" fmla="*/ 1 w 10"/>
                    <a:gd name="T3" fmla="*/ 9 h 11"/>
                    <a:gd name="T4" fmla="*/ 3 w 10"/>
                    <a:gd name="T5" fmla="*/ 11 h 11"/>
                    <a:gd name="T6" fmla="*/ 5 w 10"/>
                    <a:gd name="T7" fmla="*/ 11 h 11"/>
                    <a:gd name="T8" fmla="*/ 7 w 10"/>
                    <a:gd name="T9" fmla="*/ 11 h 11"/>
                    <a:gd name="T10" fmla="*/ 9 w 10"/>
                    <a:gd name="T11" fmla="*/ 11 h 11"/>
                    <a:gd name="T12" fmla="*/ 10 w 10"/>
                    <a:gd name="T13" fmla="*/ 9 h 11"/>
                    <a:gd name="T14" fmla="*/ 10 w 10"/>
                    <a:gd name="T15" fmla="*/ 7 h 11"/>
                    <a:gd name="T16" fmla="*/ 10 w 10"/>
                    <a:gd name="T17" fmla="*/ 5 h 11"/>
                    <a:gd name="T18" fmla="*/ 10 w 10"/>
                    <a:gd name="T19" fmla="*/ 5 h 11"/>
                    <a:gd name="T20" fmla="*/ 10 w 10"/>
                    <a:gd name="T21" fmla="*/ 4 h 11"/>
                    <a:gd name="T22" fmla="*/ 9 w 10"/>
                    <a:gd name="T23" fmla="*/ 2 h 11"/>
                    <a:gd name="T24" fmla="*/ 7 w 10"/>
                    <a:gd name="T25" fmla="*/ 0 h 11"/>
                    <a:gd name="T26" fmla="*/ 5 w 10"/>
                    <a:gd name="T27" fmla="*/ 0 h 11"/>
                    <a:gd name="T28" fmla="*/ 3 w 10"/>
                    <a:gd name="T29" fmla="*/ 2 h 11"/>
                    <a:gd name="T30" fmla="*/ 1 w 10"/>
                    <a:gd name="T31" fmla="*/ 4 h 11"/>
                    <a:gd name="T32" fmla="*/ 0 w 10"/>
                    <a:gd name="T33" fmla="*/ 5 h 11"/>
                    <a:gd name="T34" fmla="*/ 0 w 10"/>
                    <a:gd name="T35" fmla="*/ 7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1" name="Freeform 857"/>
                <p:cNvSpPr>
                  <a:spLocks/>
                </p:cNvSpPr>
                <p:nvPr/>
              </p:nvSpPr>
              <p:spPr bwMode="auto">
                <a:xfrm>
                  <a:off x="2908" y="2928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9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9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2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2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2" name="Freeform 858"/>
                <p:cNvSpPr>
                  <a:spLocks/>
                </p:cNvSpPr>
                <p:nvPr/>
              </p:nvSpPr>
              <p:spPr bwMode="auto">
                <a:xfrm>
                  <a:off x="2908" y="2907"/>
                  <a:ext cx="10" cy="10"/>
                </a:xfrm>
                <a:custGeom>
                  <a:avLst/>
                  <a:gdLst>
                    <a:gd name="T0" fmla="*/ 0 w 10"/>
                    <a:gd name="T1" fmla="*/ 7 h 10"/>
                    <a:gd name="T2" fmla="*/ 1 w 10"/>
                    <a:gd name="T3" fmla="*/ 8 h 10"/>
                    <a:gd name="T4" fmla="*/ 3 w 10"/>
                    <a:gd name="T5" fmla="*/ 10 h 10"/>
                    <a:gd name="T6" fmla="*/ 5 w 10"/>
                    <a:gd name="T7" fmla="*/ 10 h 10"/>
                    <a:gd name="T8" fmla="*/ 7 w 10"/>
                    <a:gd name="T9" fmla="*/ 10 h 10"/>
                    <a:gd name="T10" fmla="*/ 9 w 10"/>
                    <a:gd name="T11" fmla="*/ 10 h 10"/>
                    <a:gd name="T12" fmla="*/ 10 w 10"/>
                    <a:gd name="T13" fmla="*/ 8 h 10"/>
                    <a:gd name="T14" fmla="*/ 10 w 10"/>
                    <a:gd name="T15" fmla="*/ 7 h 10"/>
                    <a:gd name="T16" fmla="*/ 10 w 10"/>
                    <a:gd name="T17" fmla="*/ 5 h 10"/>
                    <a:gd name="T18" fmla="*/ 10 w 10"/>
                    <a:gd name="T19" fmla="*/ 5 h 10"/>
                    <a:gd name="T20" fmla="*/ 10 w 10"/>
                    <a:gd name="T21" fmla="*/ 3 h 10"/>
                    <a:gd name="T22" fmla="*/ 9 w 10"/>
                    <a:gd name="T23" fmla="*/ 1 h 10"/>
                    <a:gd name="T24" fmla="*/ 7 w 10"/>
                    <a:gd name="T25" fmla="*/ 0 h 10"/>
                    <a:gd name="T26" fmla="*/ 5 w 10"/>
                    <a:gd name="T27" fmla="*/ 0 h 10"/>
                    <a:gd name="T28" fmla="*/ 3 w 10"/>
                    <a:gd name="T29" fmla="*/ 1 h 10"/>
                    <a:gd name="T30" fmla="*/ 1 w 10"/>
                    <a:gd name="T31" fmla="*/ 3 h 10"/>
                    <a:gd name="T32" fmla="*/ 0 w 10"/>
                    <a:gd name="T33" fmla="*/ 5 h 10"/>
                    <a:gd name="T34" fmla="*/ 0 w 10"/>
                    <a:gd name="T35" fmla="*/ 7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0" y="7"/>
                      </a:moveTo>
                      <a:lnTo>
                        <a:pt x="1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3" name="Freeform 859"/>
                <p:cNvSpPr>
                  <a:spLocks/>
                </p:cNvSpPr>
                <p:nvPr/>
              </p:nvSpPr>
              <p:spPr bwMode="auto">
                <a:xfrm>
                  <a:off x="2906" y="2887"/>
                  <a:ext cx="11" cy="11"/>
                </a:xfrm>
                <a:custGeom>
                  <a:avLst/>
                  <a:gdLst>
                    <a:gd name="T0" fmla="*/ 0 w 11"/>
                    <a:gd name="T1" fmla="*/ 5 h 11"/>
                    <a:gd name="T2" fmla="*/ 0 w 11"/>
                    <a:gd name="T3" fmla="*/ 7 h 11"/>
                    <a:gd name="T4" fmla="*/ 2 w 11"/>
                    <a:gd name="T5" fmla="*/ 9 h 11"/>
                    <a:gd name="T6" fmla="*/ 3 w 11"/>
                    <a:gd name="T7" fmla="*/ 11 h 11"/>
                    <a:gd name="T8" fmla="*/ 5 w 11"/>
                    <a:gd name="T9" fmla="*/ 11 h 11"/>
                    <a:gd name="T10" fmla="*/ 7 w 11"/>
                    <a:gd name="T11" fmla="*/ 9 h 11"/>
                    <a:gd name="T12" fmla="*/ 9 w 11"/>
                    <a:gd name="T13" fmla="*/ 7 h 11"/>
                    <a:gd name="T14" fmla="*/ 11 w 11"/>
                    <a:gd name="T15" fmla="*/ 5 h 11"/>
                    <a:gd name="T16" fmla="*/ 11 w 11"/>
                    <a:gd name="T17" fmla="*/ 4 h 11"/>
                    <a:gd name="T18" fmla="*/ 11 w 11"/>
                    <a:gd name="T19" fmla="*/ 4 h 11"/>
                    <a:gd name="T20" fmla="*/ 9 w 11"/>
                    <a:gd name="T21" fmla="*/ 2 h 11"/>
                    <a:gd name="T22" fmla="*/ 7 w 11"/>
                    <a:gd name="T23" fmla="*/ 0 h 11"/>
                    <a:gd name="T24" fmla="*/ 5 w 11"/>
                    <a:gd name="T25" fmla="*/ 0 h 11"/>
                    <a:gd name="T26" fmla="*/ 3 w 11"/>
                    <a:gd name="T27" fmla="*/ 0 h 11"/>
                    <a:gd name="T28" fmla="*/ 2 w 11"/>
                    <a:gd name="T29" fmla="*/ 0 h 11"/>
                    <a:gd name="T30" fmla="*/ 0 w 11"/>
                    <a:gd name="T31" fmla="*/ 2 h 11"/>
                    <a:gd name="T32" fmla="*/ 0 w 11"/>
                    <a:gd name="T33" fmla="*/ 4 h 11"/>
                    <a:gd name="T34" fmla="*/ 0 w 11"/>
                    <a:gd name="T35" fmla="*/ 5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0" y="5"/>
                      </a:move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4" name="Freeform 860"/>
                <p:cNvSpPr>
                  <a:spLocks/>
                </p:cNvSpPr>
                <p:nvPr/>
              </p:nvSpPr>
              <p:spPr bwMode="auto">
                <a:xfrm>
                  <a:off x="2890" y="2873"/>
                  <a:ext cx="11" cy="11"/>
                </a:xfrm>
                <a:custGeom>
                  <a:avLst/>
                  <a:gdLst>
                    <a:gd name="T0" fmla="*/ 2 w 11"/>
                    <a:gd name="T1" fmla="*/ 9 h 11"/>
                    <a:gd name="T2" fmla="*/ 4 w 11"/>
                    <a:gd name="T3" fmla="*/ 11 h 11"/>
                    <a:gd name="T4" fmla="*/ 5 w 11"/>
                    <a:gd name="T5" fmla="*/ 11 h 11"/>
                    <a:gd name="T6" fmla="*/ 7 w 11"/>
                    <a:gd name="T7" fmla="*/ 9 h 11"/>
                    <a:gd name="T8" fmla="*/ 9 w 11"/>
                    <a:gd name="T9" fmla="*/ 7 h 11"/>
                    <a:gd name="T10" fmla="*/ 11 w 11"/>
                    <a:gd name="T11" fmla="*/ 5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4 w 11"/>
                    <a:gd name="T23" fmla="*/ 0 h 11"/>
                    <a:gd name="T24" fmla="*/ 2 w 11"/>
                    <a:gd name="T25" fmla="*/ 0 h 11"/>
                    <a:gd name="T26" fmla="*/ 0 w 11"/>
                    <a:gd name="T27" fmla="*/ 2 h 11"/>
                    <a:gd name="T28" fmla="*/ 0 w 11"/>
                    <a:gd name="T29" fmla="*/ 4 h 11"/>
                    <a:gd name="T30" fmla="*/ 0 w 11"/>
                    <a:gd name="T31" fmla="*/ 5 h 11"/>
                    <a:gd name="T32" fmla="*/ 0 w 11"/>
                    <a:gd name="T33" fmla="*/ 7 h 11"/>
                    <a:gd name="T34" fmla="*/ 2 w 11"/>
                    <a:gd name="T35" fmla="*/ 9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2" y="9"/>
                      </a:move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5" name="Freeform 861"/>
                <p:cNvSpPr>
                  <a:spLocks/>
                </p:cNvSpPr>
                <p:nvPr/>
              </p:nvSpPr>
              <p:spPr bwMode="auto">
                <a:xfrm>
                  <a:off x="2871" y="2864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5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5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6" name="Freeform 862"/>
                <p:cNvSpPr>
                  <a:spLocks/>
                </p:cNvSpPr>
                <p:nvPr/>
              </p:nvSpPr>
              <p:spPr bwMode="auto">
                <a:xfrm>
                  <a:off x="2851" y="2857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4 h 11"/>
                    <a:gd name="T14" fmla="*/ 7 w 11"/>
                    <a:gd name="T15" fmla="*/ 2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7" name="Freeform 863"/>
                <p:cNvSpPr>
                  <a:spLocks/>
                </p:cNvSpPr>
                <p:nvPr/>
              </p:nvSpPr>
              <p:spPr bwMode="auto">
                <a:xfrm>
                  <a:off x="2830" y="2852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9 w 10"/>
                    <a:gd name="T7" fmla="*/ 9 h 10"/>
                    <a:gd name="T8" fmla="*/ 10 w 10"/>
                    <a:gd name="T9" fmla="*/ 7 h 10"/>
                    <a:gd name="T10" fmla="*/ 10 w 10"/>
                    <a:gd name="T11" fmla="*/ 5 h 10"/>
                    <a:gd name="T12" fmla="*/ 9 w 10"/>
                    <a:gd name="T13" fmla="*/ 3 h 10"/>
                    <a:gd name="T14" fmla="*/ 7 w 10"/>
                    <a:gd name="T15" fmla="*/ 2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9 h 10"/>
                    <a:gd name="T32" fmla="*/ 2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8" name="Freeform 864"/>
                <p:cNvSpPr>
                  <a:spLocks/>
                </p:cNvSpPr>
                <p:nvPr/>
              </p:nvSpPr>
              <p:spPr bwMode="auto">
                <a:xfrm>
                  <a:off x="2809" y="2846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8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6 h 11"/>
                    <a:gd name="T28" fmla="*/ 0 w 10"/>
                    <a:gd name="T29" fmla="*/ 8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39" name="Freeform 865"/>
                <p:cNvSpPr>
                  <a:spLocks/>
                </p:cNvSpPr>
                <p:nvPr/>
              </p:nvSpPr>
              <p:spPr bwMode="auto">
                <a:xfrm>
                  <a:off x="2787" y="2843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11 w 11"/>
                    <a:gd name="T13" fmla="*/ 3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3 h 11"/>
                    <a:gd name="T26" fmla="*/ 0 w 11"/>
                    <a:gd name="T27" fmla="*/ 5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0" name="Freeform 866"/>
                <p:cNvSpPr>
                  <a:spLocks/>
                </p:cNvSpPr>
                <p:nvPr/>
              </p:nvSpPr>
              <p:spPr bwMode="auto">
                <a:xfrm>
                  <a:off x="2768" y="283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1" name="Freeform 867"/>
                <p:cNvSpPr>
                  <a:spLocks/>
                </p:cNvSpPr>
                <p:nvPr/>
              </p:nvSpPr>
              <p:spPr bwMode="auto">
                <a:xfrm>
                  <a:off x="2747" y="2836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8 w 10"/>
                    <a:gd name="T7" fmla="*/ 9 h 10"/>
                    <a:gd name="T8" fmla="*/ 10 w 10"/>
                    <a:gd name="T9" fmla="*/ 7 h 10"/>
                    <a:gd name="T10" fmla="*/ 10 w 10"/>
                    <a:gd name="T11" fmla="*/ 5 h 10"/>
                    <a:gd name="T12" fmla="*/ 8 w 10"/>
                    <a:gd name="T13" fmla="*/ 3 h 10"/>
                    <a:gd name="T14" fmla="*/ 7 w 10"/>
                    <a:gd name="T15" fmla="*/ 2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1 w 10"/>
                    <a:gd name="T23" fmla="*/ 2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9 h 10"/>
                    <a:gd name="T32" fmla="*/ 1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2" name="Freeform 868"/>
                <p:cNvSpPr>
                  <a:spLocks/>
                </p:cNvSpPr>
                <p:nvPr/>
              </p:nvSpPr>
              <p:spPr bwMode="auto">
                <a:xfrm>
                  <a:off x="2725" y="2832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6 h 11"/>
                    <a:gd name="T12" fmla="*/ 9 w 11"/>
                    <a:gd name="T13" fmla="*/ 4 h 11"/>
                    <a:gd name="T14" fmla="*/ 7 w 11"/>
                    <a:gd name="T15" fmla="*/ 2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6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3" name="Freeform 869"/>
                <p:cNvSpPr>
                  <a:spLocks/>
                </p:cNvSpPr>
                <p:nvPr/>
              </p:nvSpPr>
              <p:spPr bwMode="auto">
                <a:xfrm>
                  <a:off x="2704" y="2831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1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0 h 10"/>
                    <a:gd name="T24" fmla="*/ 2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8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4" name="Freeform 870"/>
                <p:cNvSpPr>
                  <a:spLocks/>
                </p:cNvSpPr>
                <p:nvPr/>
              </p:nvSpPr>
              <p:spPr bwMode="auto">
                <a:xfrm>
                  <a:off x="2683" y="2827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3 w 11"/>
                    <a:gd name="T23" fmla="*/ 2 h 11"/>
                    <a:gd name="T24" fmla="*/ 2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2 w 11"/>
                    <a:gd name="T31" fmla="*/ 9 h 11"/>
                    <a:gd name="T32" fmla="*/ 3 w 11"/>
                    <a:gd name="T33" fmla="*/ 11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5" name="Freeform 871"/>
                <p:cNvSpPr>
                  <a:spLocks/>
                </p:cNvSpPr>
                <p:nvPr/>
              </p:nvSpPr>
              <p:spPr bwMode="auto">
                <a:xfrm>
                  <a:off x="2662" y="2825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8 w 10"/>
                    <a:gd name="T5" fmla="*/ 11 h 11"/>
                    <a:gd name="T6" fmla="*/ 10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10 w 10"/>
                    <a:gd name="T13" fmla="*/ 4 h 11"/>
                    <a:gd name="T14" fmla="*/ 8 w 10"/>
                    <a:gd name="T15" fmla="*/ 2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2 h 11"/>
                    <a:gd name="T24" fmla="*/ 1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1 w 10"/>
                    <a:gd name="T31" fmla="*/ 9 h 11"/>
                    <a:gd name="T32" fmla="*/ 3 w 10"/>
                    <a:gd name="T33" fmla="*/ 11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8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6" name="Freeform 872"/>
                <p:cNvSpPr>
                  <a:spLocks/>
                </p:cNvSpPr>
                <p:nvPr/>
              </p:nvSpPr>
              <p:spPr bwMode="auto">
                <a:xfrm>
                  <a:off x="2640" y="2823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8 h 11"/>
                    <a:gd name="T8" fmla="*/ 11 w 11"/>
                    <a:gd name="T9" fmla="*/ 6 h 11"/>
                    <a:gd name="T10" fmla="*/ 11 w 11"/>
                    <a:gd name="T11" fmla="*/ 4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6 w 11"/>
                    <a:gd name="T21" fmla="*/ 0 h 11"/>
                    <a:gd name="T22" fmla="*/ 4 w 11"/>
                    <a:gd name="T23" fmla="*/ 0 h 11"/>
                    <a:gd name="T24" fmla="*/ 2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2 w 11"/>
                    <a:gd name="T31" fmla="*/ 8 h 11"/>
                    <a:gd name="T32" fmla="*/ 4 w 11"/>
                    <a:gd name="T33" fmla="*/ 9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7" name="Freeform 873"/>
                <p:cNvSpPr>
                  <a:spLocks/>
                </p:cNvSpPr>
                <p:nvPr/>
              </p:nvSpPr>
              <p:spPr bwMode="auto">
                <a:xfrm>
                  <a:off x="2619" y="2822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9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1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4 w 11"/>
                    <a:gd name="T23" fmla="*/ 0 h 10"/>
                    <a:gd name="T24" fmla="*/ 2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4 w 11"/>
                    <a:gd name="T33" fmla="*/ 9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8" name="Freeform 874"/>
                <p:cNvSpPr>
                  <a:spLocks/>
                </p:cNvSpPr>
                <p:nvPr/>
              </p:nvSpPr>
              <p:spPr bwMode="auto">
                <a:xfrm>
                  <a:off x="2598" y="2820"/>
                  <a:ext cx="11" cy="11"/>
                </a:xfrm>
                <a:custGeom>
                  <a:avLst/>
                  <a:gdLst>
                    <a:gd name="T0" fmla="*/ 5 w 11"/>
                    <a:gd name="T1" fmla="*/ 11 h 11"/>
                    <a:gd name="T2" fmla="*/ 7 w 11"/>
                    <a:gd name="T3" fmla="*/ 11 h 11"/>
                    <a:gd name="T4" fmla="*/ 9 w 11"/>
                    <a:gd name="T5" fmla="*/ 9 h 11"/>
                    <a:gd name="T6" fmla="*/ 11 w 11"/>
                    <a:gd name="T7" fmla="*/ 7 h 11"/>
                    <a:gd name="T8" fmla="*/ 11 w 11"/>
                    <a:gd name="T9" fmla="*/ 5 h 11"/>
                    <a:gd name="T10" fmla="*/ 11 w 11"/>
                    <a:gd name="T11" fmla="*/ 3 h 11"/>
                    <a:gd name="T12" fmla="*/ 11 w 11"/>
                    <a:gd name="T13" fmla="*/ 2 h 11"/>
                    <a:gd name="T14" fmla="*/ 9 w 11"/>
                    <a:gd name="T15" fmla="*/ 0 h 11"/>
                    <a:gd name="T16" fmla="*/ 7 w 11"/>
                    <a:gd name="T17" fmla="*/ 0 h 11"/>
                    <a:gd name="T18" fmla="*/ 7 w 11"/>
                    <a:gd name="T19" fmla="*/ 0 h 11"/>
                    <a:gd name="T20" fmla="*/ 5 w 11"/>
                    <a:gd name="T21" fmla="*/ 0 h 11"/>
                    <a:gd name="T22" fmla="*/ 3 w 11"/>
                    <a:gd name="T23" fmla="*/ 0 h 11"/>
                    <a:gd name="T24" fmla="*/ 2 w 11"/>
                    <a:gd name="T25" fmla="*/ 2 h 11"/>
                    <a:gd name="T26" fmla="*/ 0 w 11"/>
                    <a:gd name="T27" fmla="*/ 3 h 11"/>
                    <a:gd name="T28" fmla="*/ 0 w 11"/>
                    <a:gd name="T29" fmla="*/ 5 h 11"/>
                    <a:gd name="T30" fmla="*/ 2 w 11"/>
                    <a:gd name="T31" fmla="*/ 7 h 11"/>
                    <a:gd name="T32" fmla="*/ 3 w 11"/>
                    <a:gd name="T33" fmla="*/ 9 h 11"/>
                    <a:gd name="T34" fmla="*/ 5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49" name="Freeform 875"/>
                <p:cNvSpPr>
                  <a:spLocks/>
                </p:cNvSpPr>
                <p:nvPr/>
              </p:nvSpPr>
              <p:spPr bwMode="auto">
                <a:xfrm>
                  <a:off x="2577" y="2818"/>
                  <a:ext cx="10" cy="11"/>
                </a:xfrm>
                <a:custGeom>
                  <a:avLst/>
                  <a:gdLst>
                    <a:gd name="T0" fmla="*/ 5 w 10"/>
                    <a:gd name="T1" fmla="*/ 11 h 11"/>
                    <a:gd name="T2" fmla="*/ 7 w 10"/>
                    <a:gd name="T3" fmla="*/ 11 h 11"/>
                    <a:gd name="T4" fmla="*/ 9 w 10"/>
                    <a:gd name="T5" fmla="*/ 9 h 11"/>
                    <a:gd name="T6" fmla="*/ 10 w 10"/>
                    <a:gd name="T7" fmla="*/ 7 h 11"/>
                    <a:gd name="T8" fmla="*/ 10 w 10"/>
                    <a:gd name="T9" fmla="*/ 5 h 11"/>
                    <a:gd name="T10" fmla="*/ 10 w 10"/>
                    <a:gd name="T11" fmla="*/ 4 h 11"/>
                    <a:gd name="T12" fmla="*/ 10 w 10"/>
                    <a:gd name="T13" fmla="*/ 2 h 11"/>
                    <a:gd name="T14" fmla="*/ 9 w 10"/>
                    <a:gd name="T15" fmla="*/ 0 h 11"/>
                    <a:gd name="T16" fmla="*/ 7 w 10"/>
                    <a:gd name="T17" fmla="*/ 0 h 11"/>
                    <a:gd name="T18" fmla="*/ 7 w 10"/>
                    <a:gd name="T19" fmla="*/ 0 h 11"/>
                    <a:gd name="T20" fmla="*/ 5 w 10"/>
                    <a:gd name="T21" fmla="*/ 0 h 11"/>
                    <a:gd name="T22" fmla="*/ 3 w 10"/>
                    <a:gd name="T23" fmla="*/ 0 h 11"/>
                    <a:gd name="T24" fmla="*/ 1 w 10"/>
                    <a:gd name="T25" fmla="*/ 2 h 11"/>
                    <a:gd name="T26" fmla="*/ 0 w 10"/>
                    <a:gd name="T27" fmla="*/ 4 h 11"/>
                    <a:gd name="T28" fmla="*/ 0 w 10"/>
                    <a:gd name="T29" fmla="*/ 5 h 11"/>
                    <a:gd name="T30" fmla="*/ 1 w 10"/>
                    <a:gd name="T31" fmla="*/ 7 h 11"/>
                    <a:gd name="T32" fmla="*/ 3 w 10"/>
                    <a:gd name="T33" fmla="*/ 9 h 11"/>
                    <a:gd name="T34" fmla="*/ 5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11"/>
                      </a:move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0" name="Freeform 876"/>
                <p:cNvSpPr>
                  <a:spLocks/>
                </p:cNvSpPr>
                <p:nvPr/>
              </p:nvSpPr>
              <p:spPr bwMode="auto">
                <a:xfrm>
                  <a:off x="2555" y="2816"/>
                  <a:ext cx="11" cy="11"/>
                </a:xfrm>
                <a:custGeom>
                  <a:avLst/>
                  <a:gdLst>
                    <a:gd name="T0" fmla="*/ 6 w 11"/>
                    <a:gd name="T1" fmla="*/ 11 h 11"/>
                    <a:gd name="T2" fmla="*/ 8 w 11"/>
                    <a:gd name="T3" fmla="*/ 11 h 11"/>
                    <a:gd name="T4" fmla="*/ 9 w 11"/>
                    <a:gd name="T5" fmla="*/ 11 h 11"/>
                    <a:gd name="T6" fmla="*/ 11 w 11"/>
                    <a:gd name="T7" fmla="*/ 9 h 11"/>
                    <a:gd name="T8" fmla="*/ 11 w 11"/>
                    <a:gd name="T9" fmla="*/ 7 h 11"/>
                    <a:gd name="T10" fmla="*/ 11 w 11"/>
                    <a:gd name="T11" fmla="*/ 6 h 11"/>
                    <a:gd name="T12" fmla="*/ 11 w 11"/>
                    <a:gd name="T13" fmla="*/ 4 h 11"/>
                    <a:gd name="T14" fmla="*/ 9 w 11"/>
                    <a:gd name="T15" fmla="*/ 2 h 11"/>
                    <a:gd name="T16" fmla="*/ 8 w 11"/>
                    <a:gd name="T17" fmla="*/ 0 h 11"/>
                    <a:gd name="T18" fmla="*/ 8 w 11"/>
                    <a:gd name="T19" fmla="*/ 0 h 11"/>
                    <a:gd name="T20" fmla="*/ 6 w 11"/>
                    <a:gd name="T21" fmla="*/ 0 h 11"/>
                    <a:gd name="T22" fmla="*/ 4 w 11"/>
                    <a:gd name="T23" fmla="*/ 2 h 11"/>
                    <a:gd name="T24" fmla="*/ 2 w 11"/>
                    <a:gd name="T25" fmla="*/ 4 h 11"/>
                    <a:gd name="T26" fmla="*/ 0 w 11"/>
                    <a:gd name="T27" fmla="*/ 6 h 11"/>
                    <a:gd name="T28" fmla="*/ 0 w 11"/>
                    <a:gd name="T29" fmla="*/ 7 h 11"/>
                    <a:gd name="T30" fmla="*/ 2 w 11"/>
                    <a:gd name="T31" fmla="*/ 9 h 11"/>
                    <a:gd name="T32" fmla="*/ 4 w 11"/>
                    <a:gd name="T33" fmla="*/ 11 h 11"/>
                    <a:gd name="T34" fmla="*/ 6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11"/>
                      </a:move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1" name="Freeform 877"/>
                <p:cNvSpPr>
                  <a:spLocks/>
                </p:cNvSpPr>
                <p:nvPr/>
              </p:nvSpPr>
              <p:spPr bwMode="auto">
                <a:xfrm>
                  <a:off x="2534" y="2815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10 h 10"/>
                    <a:gd name="T6" fmla="*/ 11 w 11"/>
                    <a:gd name="T7" fmla="*/ 8 h 10"/>
                    <a:gd name="T8" fmla="*/ 11 w 11"/>
                    <a:gd name="T9" fmla="*/ 7 h 10"/>
                    <a:gd name="T10" fmla="*/ 11 w 11"/>
                    <a:gd name="T11" fmla="*/ 5 h 10"/>
                    <a:gd name="T12" fmla="*/ 11 w 11"/>
                    <a:gd name="T13" fmla="*/ 3 h 10"/>
                    <a:gd name="T14" fmla="*/ 9 w 11"/>
                    <a:gd name="T15" fmla="*/ 1 h 10"/>
                    <a:gd name="T16" fmla="*/ 7 w 11"/>
                    <a:gd name="T17" fmla="*/ 0 h 10"/>
                    <a:gd name="T18" fmla="*/ 7 w 11"/>
                    <a:gd name="T19" fmla="*/ 0 h 10"/>
                    <a:gd name="T20" fmla="*/ 6 w 11"/>
                    <a:gd name="T21" fmla="*/ 0 h 10"/>
                    <a:gd name="T22" fmla="*/ 4 w 11"/>
                    <a:gd name="T23" fmla="*/ 1 h 10"/>
                    <a:gd name="T24" fmla="*/ 2 w 11"/>
                    <a:gd name="T25" fmla="*/ 3 h 10"/>
                    <a:gd name="T26" fmla="*/ 0 w 11"/>
                    <a:gd name="T27" fmla="*/ 5 h 10"/>
                    <a:gd name="T28" fmla="*/ 0 w 11"/>
                    <a:gd name="T29" fmla="*/ 7 h 10"/>
                    <a:gd name="T30" fmla="*/ 2 w 11"/>
                    <a:gd name="T31" fmla="*/ 8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2" name="Freeform 878"/>
                <p:cNvSpPr>
                  <a:spLocks/>
                </p:cNvSpPr>
                <p:nvPr/>
              </p:nvSpPr>
              <p:spPr bwMode="auto">
                <a:xfrm>
                  <a:off x="2513" y="2815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11 w 11"/>
                    <a:gd name="T11" fmla="*/ 3 h 10"/>
                    <a:gd name="T12" fmla="*/ 11 w 11"/>
                    <a:gd name="T13" fmla="*/ 1 h 10"/>
                    <a:gd name="T14" fmla="*/ 9 w 11"/>
                    <a:gd name="T15" fmla="*/ 0 h 10"/>
                    <a:gd name="T16" fmla="*/ 7 w 11"/>
                    <a:gd name="T17" fmla="*/ 0 h 10"/>
                    <a:gd name="T18" fmla="*/ 7 w 11"/>
                    <a:gd name="T19" fmla="*/ 0 h 10"/>
                    <a:gd name="T20" fmla="*/ 5 w 11"/>
                    <a:gd name="T21" fmla="*/ 0 h 10"/>
                    <a:gd name="T22" fmla="*/ 3 w 11"/>
                    <a:gd name="T23" fmla="*/ 0 h 10"/>
                    <a:gd name="T24" fmla="*/ 2 w 11"/>
                    <a:gd name="T25" fmla="*/ 1 h 10"/>
                    <a:gd name="T26" fmla="*/ 0 w 11"/>
                    <a:gd name="T27" fmla="*/ 3 h 10"/>
                    <a:gd name="T28" fmla="*/ 0 w 11"/>
                    <a:gd name="T29" fmla="*/ 5 h 10"/>
                    <a:gd name="T30" fmla="*/ 2 w 11"/>
                    <a:gd name="T31" fmla="*/ 7 h 10"/>
                    <a:gd name="T32" fmla="*/ 3 w 11"/>
                    <a:gd name="T33" fmla="*/ 8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3" name="Freeform 879"/>
                <p:cNvSpPr>
                  <a:spLocks/>
                </p:cNvSpPr>
                <p:nvPr/>
              </p:nvSpPr>
              <p:spPr bwMode="auto">
                <a:xfrm>
                  <a:off x="2492" y="2813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9 w 10"/>
                    <a:gd name="T5" fmla="*/ 9 h 10"/>
                    <a:gd name="T6" fmla="*/ 10 w 10"/>
                    <a:gd name="T7" fmla="*/ 7 h 10"/>
                    <a:gd name="T8" fmla="*/ 10 w 10"/>
                    <a:gd name="T9" fmla="*/ 5 h 10"/>
                    <a:gd name="T10" fmla="*/ 10 w 10"/>
                    <a:gd name="T11" fmla="*/ 3 h 10"/>
                    <a:gd name="T12" fmla="*/ 10 w 10"/>
                    <a:gd name="T13" fmla="*/ 2 h 10"/>
                    <a:gd name="T14" fmla="*/ 9 w 10"/>
                    <a:gd name="T15" fmla="*/ 0 h 10"/>
                    <a:gd name="T16" fmla="*/ 7 w 10"/>
                    <a:gd name="T17" fmla="*/ 0 h 10"/>
                    <a:gd name="T18" fmla="*/ 7 w 10"/>
                    <a:gd name="T19" fmla="*/ 0 h 10"/>
                    <a:gd name="T20" fmla="*/ 5 w 10"/>
                    <a:gd name="T21" fmla="*/ 0 h 10"/>
                    <a:gd name="T22" fmla="*/ 3 w 10"/>
                    <a:gd name="T23" fmla="*/ 0 h 10"/>
                    <a:gd name="T24" fmla="*/ 1 w 10"/>
                    <a:gd name="T25" fmla="*/ 2 h 10"/>
                    <a:gd name="T26" fmla="*/ 0 w 10"/>
                    <a:gd name="T27" fmla="*/ 3 h 10"/>
                    <a:gd name="T28" fmla="*/ 0 w 10"/>
                    <a:gd name="T29" fmla="*/ 5 h 10"/>
                    <a:gd name="T30" fmla="*/ 1 w 10"/>
                    <a:gd name="T31" fmla="*/ 7 h 10"/>
                    <a:gd name="T32" fmla="*/ 3 w 10"/>
                    <a:gd name="T33" fmla="*/ 9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4" name="Freeform 880"/>
                <p:cNvSpPr>
                  <a:spLocks/>
                </p:cNvSpPr>
                <p:nvPr/>
              </p:nvSpPr>
              <p:spPr bwMode="auto">
                <a:xfrm>
                  <a:off x="2472" y="2811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11 h 11"/>
                    <a:gd name="T6" fmla="*/ 9 w 11"/>
                    <a:gd name="T7" fmla="*/ 9 h 11"/>
                    <a:gd name="T8" fmla="*/ 11 w 11"/>
                    <a:gd name="T9" fmla="*/ 7 h 11"/>
                    <a:gd name="T10" fmla="*/ 11 w 11"/>
                    <a:gd name="T11" fmla="*/ 5 h 11"/>
                    <a:gd name="T12" fmla="*/ 9 w 11"/>
                    <a:gd name="T13" fmla="*/ 4 h 11"/>
                    <a:gd name="T14" fmla="*/ 7 w 11"/>
                    <a:gd name="T15" fmla="*/ 2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2 h 11"/>
                    <a:gd name="T24" fmla="*/ 0 w 11"/>
                    <a:gd name="T25" fmla="*/ 4 h 11"/>
                    <a:gd name="T26" fmla="*/ 0 w 11"/>
                    <a:gd name="T27" fmla="*/ 5 h 11"/>
                    <a:gd name="T28" fmla="*/ 0 w 11"/>
                    <a:gd name="T29" fmla="*/ 7 h 11"/>
                    <a:gd name="T30" fmla="*/ 0 w 11"/>
                    <a:gd name="T31" fmla="*/ 9 h 11"/>
                    <a:gd name="T32" fmla="*/ 2 w 11"/>
                    <a:gd name="T33" fmla="*/ 11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5" name="Freeform 881"/>
                <p:cNvSpPr>
                  <a:spLocks/>
                </p:cNvSpPr>
                <p:nvPr/>
              </p:nvSpPr>
              <p:spPr bwMode="auto">
                <a:xfrm>
                  <a:off x="2451" y="2811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5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5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6" name="Freeform 882"/>
                <p:cNvSpPr>
                  <a:spLocks/>
                </p:cNvSpPr>
                <p:nvPr/>
              </p:nvSpPr>
              <p:spPr bwMode="auto">
                <a:xfrm>
                  <a:off x="2430" y="280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9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9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2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2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7" name="Freeform 883"/>
                <p:cNvSpPr>
                  <a:spLocks/>
                </p:cNvSpPr>
                <p:nvPr/>
              </p:nvSpPr>
              <p:spPr bwMode="auto">
                <a:xfrm>
                  <a:off x="2409" y="2809"/>
                  <a:ext cx="10" cy="11"/>
                </a:xfrm>
                <a:custGeom>
                  <a:avLst/>
                  <a:gdLst>
                    <a:gd name="T0" fmla="*/ 3 w 10"/>
                    <a:gd name="T1" fmla="*/ 11 h 11"/>
                    <a:gd name="T2" fmla="*/ 5 w 10"/>
                    <a:gd name="T3" fmla="*/ 11 h 11"/>
                    <a:gd name="T4" fmla="*/ 7 w 10"/>
                    <a:gd name="T5" fmla="*/ 11 h 11"/>
                    <a:gd name="T6" fmla="*/ 8 w 10"/>
                    <a:gd name="T7" fmla="*/ 9 h 11"/>
                    <a:gd name="T8" fmla="*/ 10 w 10"/>
                    <a:gd name="T9" fmla="*/ 7 h 11"/>
                    <a:gd name="T10" fmla="*/ 10 w 10"/>
                    <a:gd name="T11" fmla="*/ 6 h 11"/>
                    <a:gd name="T12" fmla="*/ 8 w 10"/>
                    <a:gd name="T13" fmla="*/ 4 h 11"/>
                    <a:gd name="T14" fmla="*/ 7 w 10"/>
                    <a:gd name="T15" fmla="*/ 2 h 11"/>
                    <a:gd name="T16" fmla="*/ 5 w 10"/>
                    <a:gd name="T17" fmla="*/ 0 h 11"/>
                    <a:gd name="T18" fmla="*/ 5 w 10"/>
                    <a:gd name="T19" fmla="*/ 0 h 11"/>
                    <a:gd name="T20" fmla="*/ 3 w 10"/>
                    <a:gd name="T21" fmla="*/ 0 h 11"/>
                    <a:gd name="T22" fmla="*/ 1 w 10"/>
                    <a:gd name="T23" fmla="*/ 2 h 11"/>
                    <a:gd name="T24" fmla="*/ 0 w 10"/>
                    <a:gd name="T25" fmla="*/ 4 h 11"/>
                    <a:gd name="T26" fmla="*/ 0 w 10"/>
                    <a:gd name="T27" fmla="*/ 6 h 11"/>
                    <a:gd name="T28" fmla="*/ 0 w 10"/>
                    <a:gd name="T29" fmla="*/ 7 h 11"/>
                    <a:gd name="T30" fmla="*/ 0 w 10"/>
                    <a:gd name="T31" fmla="*/ 9 h 11"/>
                    <a:gd name="T32" fmla="*/ 1 w 10"/>
                    <a:gd name="T33" fmla="*/ 11 h 11"/>
                    <a:gd name="T34" fmla="*/ 3 w 10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3" y="11"/>
                      </a:move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8" name="Freeform 884"/>
                <p:cNvSpPr>
                  <a:spLocks/>
                </p:cNvSpPr>
                <p:nvPr/>
              </p:nvSpPr>
              <p:spPr bwMode="auto">
                <a:xfrm>
                  <a:off x="2387" y="2809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6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6 w 11"/>
                    <a:gd name="T17" fmla="*/ 0 h 11"/>
                    <a:gd name="T18" fmla="*/ 6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59" name="Freeform 885"/>
                <p:cNvSpPr>
                  <a:spLocks/>
                </p:cNvSpPr>
                <p:nvPr/>
              </p:nvSpPr>
              <p:spPr bwMode="auto">
                <a:xfrm>
                  <a:off x="2366" y="2809"/>
                  <a:ext cx="11" cy="11"/>
                </a:xfrm>
                <a:custGeom>
                  <a:avLst/>
                  <a:gdLst>
                    <a:gd name="T0" fmla="*/ 4 w 11"/>
                    <a:gd name="T1" fmla="*/ 11 h 11"/>
                    <a:gd name="T2" fmla="*/ 5 w 11"/>
                    <a:gd name="T3" fmla="*/ 11 h 11"/>
                    <a:gd name="T4" fmla="*/ 7 w 11"/>
                    <a:gd name="T5" fmla="*/ 9 h 11"/>
                    <a:gd name="T6" fmla="*/ 9 w 11"/>
                    <a:gd name="T7" fmla="*/ 7 h 11"/>
                    <a:gd name="T8" fmla="*/ 11 w 11"/>
                    <a:gd name="T9" fmla="*/ 6 h 11"/>
                    <a:gd name="T10" fmla="*/ 11 w 11"/>
                    <a:gd name="T11" fmla="*/ 4 h 11"/>
                    <a:gd name="T12" fmla="*/ 9 w 11"/>
                    <a:gd name="T13" fmla="*/ 2 h 11"/>
                    <a:gd name="T14" fmla="*/ 7 w 11"/>
                    <a:gd name="T15" fmla="*/ 0 h 11"/>
                    <a:gd name="T16" fmla="*/ 5 w 11"/>
                    <a:gd name="T17" fmla="*/ 0 h 11"/>
                    <a:gd name="T18" fmla="*/ 5 w 11"/>
                    <a:gd name="T19" fmla="*/ 0 h 11"/>
                    <a:gd name="T20" fmla="*/ 4 w 11"/>
                    <a:gd name="T21" fmla="*/ 0 h 11"/>
                    <a:gd name="T22" fmla="*/ 2 w 11"/>
                    <a:gd name="T23" fmla="*/ 0 h 11"/>
                    <a:gd name="T24" fmla="*/ 0 w 11"/>
                    <a:gd name="T25" fmla="*/ 2 h 11"/>
                    <a:gd name="T26" fmla="*/ 0 w 11"/>
                    <a:gd name="T27" fmla="*/ 4 h 11"/>
                    <a:gd name="T28" fmla="*/ 0 w 11"/>
                    <a:gd name="T29" fmla="*/ 6 h 11"/>
                    <a:gd name="T30" fmla="*/ 0 w 11"/>
                    <a:gd name="T31" fmla="*/ 7 h 11"/>
                    <a:gd name="T32" fmla="*/ 2 w 11"/>
                    <a:gd name="T33" fmla="*/ 9 h 11"/>
                    <a:gd name="T34" fmla="*/ 4 w 11"/>
                    <a:gd name="T35" fmla="*/ 11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4" y="11"/>
                      </a:move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0" name="Freeform 886"/>
                <p:cNvSpPr>
                  <a:spLocks/>
                </p:cNvSpPr>
                <p:nvPr/>
              </p:nvSpPr>
              <p:spPr bwMode="auto">
                <a:xfrm>
                  <a:off x="2345" y="2808"/>
                  <a:ext cx="10" cy="10"/>
                </a:xfrm>
                <a:custGeom>
                  <a:avLst/>
                  <a:gdLst>
                    <a:gd name="T0" fmla="*/ 3 w 10"/>
                    <a:gd name="T1" fmla="*/ 10 h 10"/>
                    <a:gd name="T2" fmla="*/ 5 w 10"/>
                    <a:gd name="T3" fmla="*/ 10 h 10"/>
                    <a:gd name="T4" fmla="*/ 7 w 10"/>
                    <a:gd name="T5" fmla="*/ 10 h 10"/>
                    <a:gd name="T6" fmla="*/ 9 w 10"/>
                    <a:gd name="T7" fmla="*/ 8 h 10"/>
                    <a:gd name="T8" fmla="*/ 10 w 10"/>
                    <a:gd name="T9" fmla="*/ 7 h 10"/>
                    <a:gd name="T10" fmla="*/ 10 w 10"/>
                    <a:gd name="T11" fmla="*/ 5 h 10"/>
                    <a:gd name="T12" fmla="*/ 9 w 10"/>
                    <a:gd name="T13" fmla="*/ 3 h 10"/>
                    <a:gd name="T14" fmla="*/ 7 w 10"/>
                    <a:gd name="T15" fmla="*/ 1 h 10"/>
                    <a:gd name="T16" fmla="*/ 5 w 10"/>
                    <a:gd name="T17" fmla="*/ 0 h 10"/>
                    <a:gd name="T18" fmla="*/ 5 w 10"/>
                    <a:gd name="T19" fmla="*/ 0 h 10"/>
                    <a:gd name="T20" fmla="*/ 3 w 10"/>
                    <a:gd name="T21" fmla="*/ 0 h 10"/>
                    <a:gd name="T22" fmla="*/ 2 w 10"/>
                    <a:gd name="T23" fmla="*/ 1 h 10"/>
                    <a:gd name="T24" fmla="*/ 0 w 10"/>
                    <a:gd name="T25" fmla="*/ 3 h 10"/>
                    <a:gd name="T26" fmla="*/ 0 w 10"/>
                    <a:gd name="T27" fmla="*/ 5 h 10"/>
                    <a:gd name="T28" fmla="*/ 0 w 10"/>
                    <a:gd name="T29" fmla="*/ 7 h 10"/>
                    <a:gd name="T30" fmla="*/ 0 w 10"/>
                    <a:gd name="T31" fmla="*/ 8 h 10"/>
                    <a:gd name="T32" fmla="*/ 2 w 10"/>
                    <a:gd name="T33" fmla="*/ 10 h 10"/>
                    <a:gd name="T34" fmla="*/ 3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3" y="10"/>
                      </a:move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1" name="Freeform 887"/>
                <p:cNvSpPr>
                  <a:spLocks/>
                </p:cNvSpPr>
                <p:nvPr/>
              </p:nvSpPr>
              <p:spPr bwMode="auto">
                <a:xfrm>
                  <a:off x="2324" y="2808"/>
                  <a:ext cx="10" cy="10"/>
                </a:xfrm>
                <a:custGeom>
                  <a:avLst/>
                  <a:gdLst>
                    <a:gd name="T0" fmla="*/ 5 w 10"/>
                    <a:gd name="T1" fmla="*/ 10 h 10"/>
                    <a:gd name="T2" fmla="*/ 7 w 10"/>
                    <a:gd name="T3" fmla="*/ 10 h 10"/>
                    <a:gd name="T4" fmla="*/ 8 w 10"/>
                    <a:gd name="T5" fmla="*/ 8 h 10"/>
                    <a:gd name="T6" fmla="*/ 10 w 10"/>
                    <a:gd name="T7" fmla="*/ 7 h 10"/>
                    <a:gd name="T8" fmla="*/ 10 w 10"/>
                    <a:gd name="T9" fmla="*/ 5 h 10"/>
                    <a:gd name="T10" fmla="*/ 8 w 10"/>
                    <a:gd name="T11" fmla="*/ 3 h 10"/>
                    <a:gd name="T12" fmla="*/ 7 w 10"/>
                    <a:gd name="T13" fmla="*/ 1 h 10"/>
                    <a:gd name="T14" fmla="*/ 5 w 10"/>
                    <a:gd name="T15" fmla="*/ 0 h 10"/>
                    <a:gd name="T16" fmla="*/ 3 w 10"/>
                    <a:gd name="T17" fmla="*/ 0 h 10"/>
                    <a:gd name="T18" fmla="*/ 3 w 10"/>
                    <a:gd name="T19" fmla="*/ 0 h 10"/>
                    <a:gd name="T20" fmla="*/ 1 w 10"/>
                    <a:gd name="T21" fmla="*/ 1 h 10"/>
                    <a:gd name="T22" fmla="*/ 0 w 10"/>
                    <a:gd name="T23" fmla="*/ 3 h 10"/>
                    <a:gd name="T24" fmla="*/ 0 w 10"/>
                    <a:gd name="T25" fmla="*/ 5 h 10"/>
                    <a:gd name="T26" fmla="*/ 0 w 10"/>
                    <a:gd name="T27" fmla="*/ 7 h 10"/>
                    <a:gd name="T28" fmla="*/ 0 w 10"/>
                    <a:gd name="T29" fmla="*/ 8 h 10"/>
                    <a:gd name="T30" fmla="*/ 1 w 10"/>
                    <a:gd name="T31" fmla="*/ 10 h 10"/>
                    <a:gd name="T32" fmla="*/ 3 w 10"/>
                    <a:gd name="T33" fmla="*/ 10 h 10"/>
                    <a:gd name="T34" fmla="*/ 5 w 10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8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2" name="Freeform 888"/>
                <p:cNvSpPr>
                  <a:spLocks/>
                </p:cNvSpPr>
                <p:nvPr/>
              </p:nvSpPr>
              <p:spPr bwMode="auto">
                <a:xfrm>
                  <a:off x="2302" y="2808"/>
                  <a:ext cx="11" cy="10"/>
                </a:xfrm>
                <a:custGeom>
                  <a:avLst/>
                  <a:gdLst>
                    <a:gd name="T0" fmla="*/ 6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9 w 11"/>
                    <a:gd name="T11" fmla="*/ 3 h 10"/>
                    <a:gd name="T12" fmla="*/ 7 w 11"/>
                    <a:gd name="T13" fmla="*/ 1 h 10"/>
                    <a:gd name="T14" fmla="*/ 6 w 11"/>
                    <a:gd name="T15" fmla="*/ 0 h 10"/>
                    <a:gd name="T16" fmla="*/ 4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6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3" name="Freeform 889"/>
                <p:cNvSpPr>
                  <a:spLocks/>
                </p:cNvSpPr>
                <p:nvPr/>
              </p:nvSpPr>
              <p:spPr bwMode="auto">
                <a:xfrm>
                  <a:off x="2281" y="2808"/>
                  <a:ext cx="11" cy="10"/>
                </a:xfrm>
                <a:custGeom>
                  <a:avLst/>
                  <a:gdLst>
                    <a:gd name="T0" fmla="*/ 5 w 11"/>
                    <a:gd name="T1" fmla="*/ 10 h 10"/>
                    <a:gd name="T2" fmla="*/ 7 w 11"/>
                    <a:gd name="T3" fmla="*/ 10 h 10"/>
                    <a:gd name="T4" fmla="*/ 9 w 11"/>
                    <a:gd name="T5" fmla="*/ 8 h 10"/>
                    <a:gd name="T6" fmla="*/ 11 w 11"/>
                    <a:gd name="T7" fmla="*/ 7 h 10"/>
                    <a:gd name="T8" fmla="*/ 11 w 11"/>
                    <a:gd name="T9" fmla="*/ 5 h 10"/>
                    <a:gd name="T10" fmla="*/ 9 w 11"/>
                    <a:gd name="T11" fmla="*/ 3 h 10"/>
                    <a:gd name="T12" fmla="*/ 7 w 11"/>
                    <a:gd name="T13" fmla="*/ 1 h 10"/>
                    <a:gd name="T14" fmla="*/ 5 w 11"/>
                    <a:gd name="T15" fmla="*/ 0 h 10"/>
                    <a:gd name="T16" fmla="*/ 4 w 11"/>
                    <a:gd name="T17" fmla="*/ 0 h 10"/>
                    <a:gd name="T18" fmla="*/ 4 w 11"/>
                    <a:gd name="T19" fmla="*/ 0 h 10"/>
                    <a:gd name="T20" fmla="*/ 2 w 11"/>
                    <a:gd name="T21" fmla="*/ 1 h 10"/>
                    <a:gd name="T22" fmla="*/ 0 w 11"/>
                    <a:gd name="T23" fmla="*/ 3 h 10"/>
                    <a:gd name="T24" fmla="*/ 0 w 11"/>
                    <a:gd name="T25" fmla="*/ 5 h 10"/>
                    <a:gd name="T26" fmla="*/ 0 w 11"/>
                    <a:gd name="T27" fmla="*/ 7 h 10"/>
                    <a:gd name="T28" fmla="*/ 0 w 11"/>
                    <a:gd name="T29" fmla="*/ 8 h 10"/>
                    <a:gd name="T30" fmla="*/ 2 w 11"/>
                    <a:gd name="T31" fmla="*/ 10 h 10"/>
                    <a:gd name="T32" fmla="*/ 4 w 11"/>
                    <a:gd name="T33" fmla="*/ 10 h 10"/>
                    <a:gd name="T34" fmla="*/ 5 w 11"/>
                    <a:gd name="T35" fmla="*/ 1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10"/>
                      </a:move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4" name="Freeform 890"/>
                <p:cNvSpPr>
                  <a:spLocks/>
                </p:cNvSpPr>
                <p:nvPr/>
              </p:nvSpPr>
              <p:spPr bwMode="auto">
                <a:xfrm>
                  <a:off x="1647" y="2892"/>
                  <a:ext cx="11" cy="11"/>
                </a:xfrm>
                <a:custGeom>
                  <a:avLst/>
                  <a:gdLst>
                    <a:gd name="T0" fmla="*/ 11 w 11"/>
                    <a:gd name="T1" fmla="*/ 8 h 11"/>
                    <a:gd name="T2" fmla="*/ 11 w 11"/>
                    <a:gd name="T3" fmla="*/ 6 h 11"/>
                    <a:gd name="T4" fmla="*/ 9 w 11"/>
                    <a:gd name="T5" fmla="*/ 4 h 11"/>
                    <a:gd name="T6" fmla="*/ 7 w 11"/>
                    <a:gd name="T7" fmla="*/ 2 h 11"/>
                    <a:gd name="T8" fmla="*/ 6 w 11"/>
                    <a:gd name="T9" fmla="*/ 0 h 11"/>
                    <a:gd name="T10" fmla="*/ 6 w 11"/>
                    <a:gd name="T11" fmla="*/ 0 h 11"/>
                    <a:gd name="T12" fmla="*/ 4 w 11"/>
                    <a:gd name="T13" fmla="*/ 2 h 11"/>
                    <a:gd name="T14" fmla="*/ 2 w 11"/>
                    <a:gd name="T15" fmla="*/ 4 h 11"/>
                    <a:gd name="T16" fmla="*/ 0 w 11"/>
                    <a:gd name="T17" fmla="*/ 6 h 11"/>
                    <a:gd name="T18" fmla="*/ 0 w 11"/>
                    <a:gd name="T19" fmla="*/ 6 h 11"/>
                    <a:gd name="T20" fmla="*/ 0 w 11"/>
                    <a:gd name="T21" fmla="*/ 6 h 11"/>
                    <a:gd name="T22" fmla="*/ 2 w 11"/>
                    <a:gd name="T23" fmla="*/ 8 h 11"/>
                    <a:gd name="T24" fmla="*/ 4 w 11"/>
                    <a:gd name="T25" fmla="*/ 9 h 11"/>
                    <a:gd name="T26" fmla="*/ 6 w 11"/>
                    <a:gd name="T27" fmla="*/ 11 h 11"/>
                    <a:gd name="T28" fmla="*/ 6 w 11"/>
                    <a:gd name="T29" fmla="*/ 11 h 11"/>
                    <a:gd name="T30" fmla="*/ 7 w 11"/>
                    <a:gd name="T31" fmla="*/ 9 h 11"/>
                    <a:gd name="T32" fmla="*/ 9 w 11"/>
                    <a:gd name="T33" fmla="*/ 8 h 11"/>
                    <a:gd name="T34" fmla="*/ 11 w 11"/>
                    <a:gd name="T35" fmla="*/ 8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11" y="8"/>
                      </a:moveTo>
                      <a:lnTo>
                        <a:pt x="11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9"/>
                      </a:lnTo>
                      <a:lnTo>
                        <a:pt x="9" y="8"/>
                      </a:lnTo>
                      <a:lnTo>
                        <a:pt x="11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5" name="Freeform 891"/>
                <p:cNvSpPr>
                  <a:spLocks/>
                </p:cNvSpPr>
                <p:nvPr/>
              </p:nvSpPr>
              <p:spPr bwMode="auto">
                <a:xfrm>
                  <a:off x="1660" y="2908"/>
                  <a:ext cx="10" cy="11"/>
                </a:xfrm>
                <a:custGeom>
                  <a:avLst/>
                  <a:gdLst>
                    <a:gd name="T0" fmla="*/ 7 w 10"/>
                    <a:gd name="T1" fmla="*/ 2 h 11"/>
                    <a:gd name="T2" fmla="*/ 5 w 10"/>
                    <a:gd name="T3" fmla="*/ 0 h 11"/>
                    <a:gd name="T4" fmla="*/ 3 w 10"/>
                    <a:gd name="T5" fmla="*/ 0 h 11"/>
                    <a:gd name="T6" fmla="*/ 2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0 w 10"/>
                    <a:gd name="T15" fmla="*/ 9 h 11"/>
                    <a:gd name="T16" fmla="*/ 2 w 10"/>
                    <a:gd name="T17" fmla="*/ 11 h 11"/>
                    <a:gd name="T18" fmla="*/ 2 w 10"/>
                    <a:gd name="T19" fmla="*/ 11 h 11"/>
                    <a:gd name="T20" fmla="*/ 3 w 10"/>
                    <a:gd name="T21" fmla="*/ 11 h 11"/>
                    <a:gd name="T22" fmla="*/ 5 w 10"/>
                    <a:gd name="T23" fmla="*/ 11 h 11"/>
                    <a:gd name="T24" fmla="*/ 7 w 10"/>
                    <a:gd name="T25" fmla="*/ 11 h 11"/>
                    <a:gd name="T26" fmla="*/ 9 w 10"/>
                    <a:gd name="T27" fmla="*/ 9 h 11"/>
                    <a:gd name="T28" fmla="*/ 10 w 10"/>
                    <a:gd name="T29" fmla="*/ 7 h 11"/>
                    <a:gd name="T30" fmla="*/ 10 w 10"/>
                    <a:gd name="T31" fmla="*/ 6 h 11"/>
                    <a:gd name="T32" fmla="*/ 9 w 10"/>
                    <a:gd name="T33" fmla="*/ 4 h 11"/>
                    <a:gd name="T34" fmla="*/ 7 w 10"/>
                    <a:gd name="T35" fmla="*/ 2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2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6" name="Freeform 892"/>
                <p:cNvSpPr>
                  <a:spLocks/>
                </p:cNvSpPr>
                <p:nvPr/>
              </p:nvSpPr>
              <p:spPr bwMode="auto">
                <a:xfrm>
                  <a:off x="1677" y="2919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7" name="Freeform 893"/>
                <p:cNvSpPr>
                  <a:spLocks/>
                </p:cNvSpPr>
                <p:nvPr/>
              </p:nvSpPr>
              <p:spPr bwMode="auto">
                <a:xfrm>
                  <a:off x="1699" y="2926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0 w 10"/>
                    <a:gd name="T11" fmla="*/ 7 h 11"/>
                    <a:gd name="T12" fmla="*/ 0 w 10"/>
                    <a:gd name="T13" fmla="*/ 9 h 11"/>
                    <a:gd name="T14" fmla="*/ 1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5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8" name="Freeform 894"/>
                <p:cNvSpPr>
                  <a:spLocks/>
                </p:cNvSpPr>
                <p:nvPr/>
              </p:nvSpPr>
              <p:spPr bwMode="auto">
                <a:xfrm>
                  <a:off x="1718" y="2933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69" name="Freeform 895"/>
                <p:cNvSpPr>
                  <a:spLocks/>
                </p:cNvSpPr>
                <p:nvPr/>
              </p:nvSpPr>
              <p:spPr bwMode="auto">
                <a:xfrm>
                  <a:off x="1739" y="2937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0" name="Freeform 896"/>
                <p:cNvSpPr>
                  <a:spLocks/>
                </p:cNvSpPr>
                <p:nvPr/>
              </p:nvSpPr>
              <p:spPr bwMode="auto">
                <a:xfrm>
                  <a:off x="1761" y="2942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1" name="Freeform 897"/>
                <p:cNvSpPr>
                  <a:spLocks/>
                </p:cNvSpPr>
                <p:nvPr/>
              </p:nvSpPr>
              <p:spPr bwMode="auto">
                <a:xfrm>
                  <a:off x="1780" y="294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2" name="Freeform 898"/>
                <p:cNvSpPr>
                  <a:spLocks/>
                </p:cNvSpPr>
                <p:nvPr/>
              </p:nvSpPr>
              <p:spPr bwMode="auto">
                <a:xfrm>
                  <a:off x="1801" y="294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3" name="Freeform 899"/>
                <p:cNvSpPr>
                  <a:spLocks/>
                </p:cNvSpPr>
                <p:nvPr/>
              </p:nvSpPr>
              <p:spPr bwMode="auto">
                <a:xfrm>
                  <a:off x="1823" y="2953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0 h 10"/>
                    <a:gd name="T6" fmla="*/ 1 w 10"/>
                    <a:gd name="T7" fmla="*/ 1 h 10"/>
                    <a:gd name="T8" fmla="*/ 0 w 10"/>
                    <a:gd name="T9" fmla="*/ 3 h 10"/>
                    <a:gd name="T10" fmla="*/ 0 w 10"/>
                    <a:gd name="T11" fmla="*/ 5 h 10"/>
                    <a:gd name="T12" fmla="*/ 1 w 10"/>
                    <a:gd name="T13" fmla="*/ 7 h 10"/>
                    <a:gd name="T14" fmla="*/ 3 w 10"/>
                    <a:gd name="T15" fmla="*/ 8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8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10 w 10"/>
                    <a:gd name="T31" fmla="*/ 1 h 10"/>
                    <a:gd name="T32" fmla="*/ 8 w 10"/>
                    <a:gd name="T33" fmla="*/ 0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4" name="Freeform 900"/>
                <p:cNvSpPr>
                  <a:spLocks/>
                </p:cNvSpPr>
                <p:nvPr/>
              </p:nvSpPr>
              <p:spPr bwMode="auto">
                <a:xfrm>
                  <a:off x="1844" y="2954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0 w 10"/>
                    <a:gd name="T13" fmla="*/ 9 h 11"/>
                    <a:gd name="T14" fmla="*/ 2 w 10"/>
                    <a:gd name="T15" fmla="*/ 11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11 h 11"/>
                    <a:gd name="T24" fmla="*/ 9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9 w 10"/>
                    <a:gd name="T31" fmla="*/ 4 h 11"/>
                    <a:gd name="T32" fmla="*/ 7 w 10"/>
                    <a:gd name="T33" fmla="*/ 2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9" y="4"/>
                      </a:lnTo>
                      <a:lnTo>
                        <a:pt x="7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5" name="Freeform 901"/>
                <p:cNvSpPr>
                  <a:spLocks/>
                </p:cNvSpPr>
                <p:nvPr/>
              </p:nvSpPr>
              <p:spPr bwMode="auto">
                <a:xfrm>
                  <a:off x="1865" y="2958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0 h 11"/>
                    <a:gd name="T4" fmla="*/ 2 w 11"/>
                    <a:gd name="T5" fmla="*/ 0 h 11"/>
                    <a:gd name="T6" fmla="*/ 0 w 11"/>
                    <a:gd name="T7" fmla="*/ 2 h 11"/>
                    <a:gd name="T8" fmla="*/ 0 w 11"/>
                    <a:gd name="T9" fmla="*/ 3 h 11"/>
                    <a:gd name="T10" fmla="*/ 0 w 11"/>
                    <a:gd name="T11" fmla="*/ 5 h 11"/>
                    <a:gd name="T12" fmla="*/ 0 w 11"/>
                    <a:gd name="T13" fmla="*/ 7 h 11"/>
                    <a:gd name="T14" fmla="*/ 2 w 11"/>
                    <a:gd name="T15" fmla="*/ 9 h 11"/>
                    <a:gd name="T16" fmla="*/ 4 w 11"/>
                    <a:gd name="T17" fmla="*/ 11 h 11"/>
                    <a:gd name="T18" fmla="*/ 4 w 11"/>
                    <a:gd name="T19" fmla="*/ 11 h 11"/>
                    <a:gd name="T20" fmla="*/ 5 w 11"/>
                    <a:gd name="T21" fmla="*/ 11 h 11"/>
                    <a:gd name="T22" fmla="*/ 7 w 11"/>
                    <a:gd name="T23" fmla="*/ 9 h 11"/>
                    <a:gd name="T24" fmla="*/ 9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3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6" name="Freeform 902"/>
                <p:cNvSpPr>
                  <a:spLocks/>
                </p:cNvSpPr>
                <p:nvPr/>
              </p:nvSpPr>
              <p:spPr bwMode="auto">
                <a:xfrm>
                  <a:off x="1886" y="2960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0 w 11"/>
                    <a:gd name="T13" fmla="*/ 9 h 10"/>
                    <a:gd name="T14" fmla="*/ 2 w 11"/>
                    <a:gd name="T15" fmla="*/ 10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10 h 10"/>
                    <a:gd name="T24" fmla="*/ 9 w 11"/>
                    <a:gd name="T25" fmla="*/ 9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9 w 11"/>
                    <a:gd name="T31" fmla="*/ 3 h 10"/>
                    <a:gd name="T32" fmla="*/ 7 w 11"/>
                    <a:gd name="T33" fmla="*/ 1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7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7" name="Freeform 903"/>
                <p:cNvSpPr>
                  <a:spLocks/>
                </p:cNvSpPr>
                <p:nvPr/>
              </p:nvSpPr>
              <p:spPr bwMode="auto">
                <a:xfrm>
                  <a:off x="1908" y="2963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8" name="Freeform 904"/>
                <p:cNvSpPr>
                  <a:spLocks/>
                </p:cNvSpPr>
                <p:nvPr/>
              </p:nvSpPr>
              <p:spPr bwMode="auto">
                <a:xfrm>
                  <a:off x="1929" y="2965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0 w 10"/>
                    <a:gd name="T13" fmla="*/ 7 h 11"/>
                    <a:gd name="T14" fmla="*/ 2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9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9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79" name="Freeform 905"/>
                <p:cNvSpPr>
                  <a:spLocks/>
                </p:cNvSpPr>
                <p:nvPr/>
              </p:nvSpPr>
              <p:spPr bwMode="auto">
                <a:xfrm>
                  <a:off x="1950" y="2967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9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5 w 11"/>
                    <a:gd name="T21" fmla="*/ 10 h 10"/>
                    <a:gd name="T22" fmla="*/ 7 w 11"/>
                    <a:gd name="T23" fmla="*/ 9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0" name="Freeform 906"/>
                <p:cNvSpPr>
                  <a:spLocks/>
                </p:cNvSpPr>
                <p:nvPr/>
              </p:nvSpPr>
              <p:spPr bwMode="auto">
                <a:xfrm>
                  <a:off x="1971" y="2969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0 h 10"/>
                    <a:gd name="T4" fmla="*/ 2 w 11"/>
                    <a:gd name="T5" fmla="*/ 0 h 10"/>
                    <a:gd name="T6" fmla="*/ 0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0 w 11"/>
                    <a:gd name="T13" fmla="*/ 7 h 10"/>
                    <a:gd name="T14" fmla="*/ 2 w 11"/>
                    <a:gd name="T15" fmla="*/ 8 h 10"/>
                    <a:gd name="T16" fmla="*/ 4 w 11"/>
                    <a:gd name="T17" fmla="*/ 10 h 10"/>
                    <a:gd name="T18" fmla="*/ 4 w 11"/>
                    <a:gd name="T19" fmla="*/ 10 h 10"/>
                    <a:gd name="T20" fmla="*/ 6 w 11"/>
                    <a:gd name="T21" fmla="*/ 10 h 10"/>
                    <a:gd name="T22" fmla="*/ 7 w 11"/>
                    <a:gd name="T23" fmla="*/ 8 h 10"/>
                    <a:gd name="T24" fmla="*/ 9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1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8"/>
                      </a:lnTo>
                      <a:lnTo>
                        <a:pt x="9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1" name="Freeform 907"/>
                <p:cNvSpPr>
                  <a:spLocks/>
                </p:cNvSpPr>
                <p:nvPr/>
              </p:nvSpPr>
              <p:spPr bwMode="auto">
                <a:xfrm>
                  <a:off x="1993" y="2970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0 h 11"/>
                    <a:gd name="T6" fmla="*/ 0 w 10"/>
                    <a:gd name="T7" fmla="*/ 2 h 11"/>
                    <a:gd name="T8" fmla="*/ 0 w 10"/>
                    <a:gd name="T9" fmla="*/ 4 h 11"/>
                    <a:gd name="T10" fmla="*/ 0 w 10"/>
                    <a:gd name="T11" fmla="*/ 6 h 11"/>
                    <a:gd name="T12" fmla="*/ 0 w 10"/>
                    <a:gd name="T13" fmla="*/ 7 h 11"/>
                    <a:gd name="T14" fmla="*/ 1 w 10"/>
                    <a:gd name="T15" fmla="*/ 9 h 11"/>
                    <a:gd name="T16" fmla="*/ 3 w 10"/>
                    <a:gd name="T17" fmla="*/ 11 h 11"/>
                    <a:gd name="T18" fmla="*/ 3 w 10"/>
                    <a:gd name="T19" fmla="*/ 11 h 11"/>
                    <a:gd name="T20" fmla="*/ 5 w 10"/>
                    <a:gd name="T21" fmla="*/ 11 h 11"/>
                    <a:gd name="T22" fmla="*/ 7 w 10"/>
                    <a:gd name="T23" fmla="*/ 9 h 11"/>
                    <a:gd name="T24" fmla="*/ 8 w 10"/>
                    <a:gd name="T25" fmla="*/ 7 h 11"/>
                    <a:gd name="T26" fmla="*/ 10 w 10"/>
                    <a:gd name="T27" fmla="*/ 6 h 11"/>
                    <a:gd name="T28" fmla="*/ 10 w 10"/>
                    <a:gd name="T29" fmla="*/ 4 h 11"/>
                    <a:gd name="T30" fmla="*/ 8 w 10"/>
                    <a:gd name="T31" fmla="*/ 2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2" name="Freeform 908"/>
                <p:cNvSpPr>
                  <a:spLocks/>
                </p:cNvSpPr>
                <p:nvPr/>
              </p:nvSpPr>
              <p:spPr bwMode="auto">
                <a:xfrm>
                  <a:off x="2012" y="2970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3" name="Freeform 909"/>
                <p:cNvSpPr>
                  <a:spLocks/>
                </p:cNvSpPr>
                <p:nvPr/>
              </p:nvSpPr>
              <p:spPr bwMode="auto">
                <a:xfrm>
                  <a:off x="2033" y="2972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2 h 11"/>
                    <a:gd name="T6" fmla="*/ 2 w 11"/>
                    <a:gd name="T7" fmla="*/ 4 h 11"/>
                    <a:gd name="T8" fmla="*/ 0 w 11"/>
                    <a:gd name="T9" fmla="*/ 5 h 11"/>
                    <a:gd name="T10" fmla="*/ 0 w 11"/>
                    <a:gd name="T11" fmla="*/ 7 h 11"/>
                    <a:gd name="T12" fmla="*/ 2 w 11"/>
                    <a:gd name="T13" fmla="*/ 9 h 11"/>
                    <a:gd name="T14" fmla="*/ 4 w 11"/>
                    <a:gd name="T15" fmla="*/ 11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5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4" name="Freeform 910"/>
                <p:cNvSpPr>
                  <a:spLocks/>
                </p:cNvSpPr>
                <p:nvPr/>
              </p:nvSpPr>
              <p:spPr bwMode="auto">
                <a:xfrm>
                  <a:off x="2054" y="2974"/>
                  <a:ext cx="11" cy="10"/>
                </a:xfrm>
                <a:custGeom>
                  <a:avLst/>
                  <a:gdLst>
                    <a:gd name="T0" fmla="*/ 8 w 11"/>
                    <a:gd name="T1" fmla="*/ 0 h 10"/>
                    <a:gd name="T2" fmla="*/ 6 w 11"/>
                    <a:gd name="T3" fmla="*/ 0 h 10"/>
                    <a:gd name="T4" fmla="*/ 4 w 11"/>
                    <a:gd name="T5" fmla="*/ 0 h 10"/>
                    <a:gd name="T6" fmla="*/ 2 w 11"/>
                    <a:gd name="T7" fmla="*/ 2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9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8 w 11"/>
                    <a:gd name="T21" fmla="*/ 10 h 10"/>
                    <a:gd name="T22" fmla="*/ 9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2 h 10"/>
                    <a:gd name="T32" fmla="*/ 9 w 11"/>
                    <a:gd name="T33" fmla="*/ 0 h 10"/>
                    <a:gd name="T34" fmla="*/ 8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5" name="Freeform 911"/>
                <p:cNvSpPr>
                  <a:spLocks/>
                </p:cNvSpPr>
                <p:nvPr/>
              </p:nvSpPr>
              <p:spPr bwMode="auto">
                <a:xfrm>
                  <a:off x="2076" y="2974"/>
                  <a:ext cx="10" cy="10"/>
                </a:xfrm>
                <a:custGeom>
                  <a:avLst/>
                  <a:gdLst>
                    <a:gd name="T0" fmla="*/ 7 w 10"/>
                    <a:gd name="T1" fmla="*/ 0 h 10"/>
                    <a:gd name="T2" fmla="*/ 5 w 10"/>
                    <a:gd name="T3" fmla="*/ 0 h 10"/>
                    <a:gd name="T4" fmla="*/ 3 w 10"/>
                    <a:gd name="T5" fmla="*/ 2 h 10"/>
                    <a:gd name="T6" fmla="*/ 1 w 10"/>
                    <a:gd name="T7" fmla="*/ 3 h 10"/>
                    <a:gd name="T8" fmla="*/ 0 w 10"/>
                    <a:gd name="T9" fmla="*/ 5 h 10"/>
                    <a:gd name="T10" fmla="*/ 0 w 10"/>
                    <a:gd name="T11" fmla="*/ 7 h 10"/>
                    <a:gd name="T12" fmla="*/ 1 w 10"/>
                    <a:gd name="T13" fmla="*/ 9 h 10"/>
                    <a:gd name="T14" fmla="*/ 3 w 10"/>
                    <a:gd name="T15" fmla="*/ 10 h 10"/>
                    <a:gd name="T16" fmla="*/ 5 w 10"/>
                    <a:gd name="T17" fmla="*/ 10 h 10"/>
                    <a:gd name="T18" fmla="*/ 5 w 10"/>
                    <a:gd name="T19" fmla="*/ 10 h 10"/>
                    <a:gd name="T20" fmla="*/ 7 w 10"/>
                    <a:gd name="T21" fmla="*/ 10 h 10"/>
                    <a:gd name="T22" fmla="*/ 9 w 10"/>
                    <a:gd name="T23" fmla="*/ 10 h 10"/>
                    <a:gd name="T24" fmla="*/ 10 w 10"/>
                    <a:gd name="T25" fmla="*/ 9 h 10"/>
                    <a:gd name="T26" fmla="*/ 10 w 10"/>
                    <a:gd name="T27" fmla="*/ 7 h 10"/>
                    <a:gd name="T28" fmla="*/ 10 w 10"/>
                    <a:gd name="T29" fmla="*/ 5 h 10"/>
                    <a:gd name="T30" fmla="*/ 10 w 10"/>
                    <a:gd name="T31" fmla="*/ 3 h 10"/>
                    <a:gd name="T32" fmla="*/ 9 w 10"/>
                    <a:gd name="T33" fmla="*/ 2 h 10"/>
                    <a:gd name="T34" fmla="*/ 7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6" name="Freeform 912"/>
                <p:cNvSpPr>
                  <a:spLocks/>
                </p:cNvSpPr>
                <p:nvPr/>
              </p:nvSpPr>
              <p:spPr bwMode="auto">
                <a:xfrm>
                  <a:off x="2097" y="297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5 w 11"/>
                    <a:gd name="T3" fmla="*/ 0 h 10"/>
                    <a:gd name="T4" fmla="*/ 4 w 11"/>
                    <a:gd name="T5" fmla="*/ 0 h 10"/>
                    <a:gd name="T6" fmla="*/ 2 w 11"/>
                    <a:gd name="T7" fmla="*/ 1 h 10"/>
                    <a:gd name="T8" fmla="*/ 0 w 11"/>
                    <a:gd name="T9" fmla="*/ 3 h 10"/>
                    <a:gd name="T10" fmla="*/ 0 w 11"/>
                    <a:gd name="T11" fmla="*/ 5 h 10"/>
                    <a:gd name="T12" fmla="*/ 2 w 11"/>
                    <a:gd name="T13" fmla="*/ 7 h 10"/>
                    <a:gd name="T14" fmla="*/ 4 w 11"/>
                    <a:gd name="T15" fmla="*/ 8 h 10"/>
                    <a:gd name="T16" fmla="*/ 5 w 11"/>
                    <a:gd name="T17" fmla="*/ 10 h 10"/>
                    <a:gd name="T18" fmla="*/ 5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8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11 w 11"/>
                    <a:gd name="T31" fmla="*/ 1 h 10"/>
                    <a:gd name="T32" fmla="*/ 9 w 11"/>
                    <a:gd name="T33" fmla="*/ 0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7" name="Freeform 913"/>
                <p:cNvSpPr>
                  <a:spLocks/>
                </p:cNvSpPr>
                <p:nvPr/>
              </p:nvSpPr>
              <p:spPr bwMode="auto">
                <a:xfrm>
                  <a:off x="2118" y="2976"/>
                  <a:ext cx="11" cy="10"/>
                </a:xfrm>
                <a:custGeom>
                  <a:avLst/>
                  <a:gdLst>
                    <a:gd name="T0" fmla="*/ 7 w 11"/>
                    <a:gd name="T1" fmla="*/ 0 h 10"/>
                    <a:gd name="T2" fmla="*/ 6 w 11"/>
                    <a:gd name="T3" fmla="*/ 0 h 10"/>
                    <a:gd name="T4" fmla="*/ 4 w 11"/>
                    <a:gd name="T5" fmla="*/ 1 h 10"/>
                    <a:gd name="T6" fmla="*/ 2 w 11"/>
                    <a:gd name="T7" fmla="*/ 3 h 10"/>
                    <a:gd name="T8" fmla="*/ 0 w 11"/>
                    <a:gd name="T9" fmla="*/ 5 h 10"/>
                    <a:gd name="T10" fmla="*/ 0 w 11"/>
                    <a:gd name="T11" fmla="*/ 7 h 10"/>
                    <a:gd name="T12" fmla="*/ 2 w 11"/>
                    <a:gd name="T13" fmla="*/ 8 h 10"/>
                    <a:gd name="T14" fmla="*/ 4 w 11"/>
                    <a:gd name="T15" fmla="*/ 10 h 10"/>
                    <a:gd name="T16" fmla="*/ 6 w 11"/>
                    <a:gd name="T17" fmla="*/ 10 h 10"/>
                    <a:gd name="T18" fmla="*/ 6 w 11"/>
                    <a:gd name="T19" fmla="*/ 10 h 10"/>
                    <a:gd name="T20" fmla="*/ 7 w 11"/>
                    <a:gd name="T21" fmla="*/ 10 h 10"/>
                    <a:gd name="T22" fmla="*/ 9 w 11"/>
                    <a:gd name="T23" fmla="*/ 10 h 10"/>
                    <a:gd name="T24" fmla="*/ 11 w 11"/>
                    <a:gd name="T25" fmla="*/ 8 h 10"/>
                    <a:gd name="T26" fmla="*/ 11 w 11"/>
                    <a:gd name="T27" fmla="*/ 7 h 10"/>
                    <a:gd name="T28" fmla="*/ 11 w 11"/>
                    <a:gd name="T29" fmla="*/ 5 h 10"/>
                    <a:gd name="T30" fmla="*/ 11 w 11"/>
                    <a:gd name="T31" fmla="*/ 3 h 10"/>
                    <a:gd name="T32" fmla="*/ 9 w 11"/>
                    <a:gd name="T33" fmla="*/ 1 h 10"/>
                    <a:gd name="T34" fmla="*/ 7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8" name="Freeform 914"/>
                <p:cNvSpPr>
                  <a:spLocks/>
                </p:cNvSpPr>
                <p:nvPr/>
              </p:nvSpPr>
              <p:spPr bwMode="auto">
                <a:xfrm>
                  <a:off x="2139" y="2977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6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89" name="Freeform 915"/>
                <p:cNvSpPr>
                  <a:spLocks/>
                </p:cNvSpPr>
                <p:nvPr/>
              </p:nvSpPr>
              <p:spPr bwMode="auto">
                <a:xfrm>
                  <a:off x="2161" y="2977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2 h 11"/>
                    <a:gd name="T6" fmla="*/ 1 w 10"/>
                    <a:gd name="T7" fmla="*/ 4 h 11"/>
                    <a:gd name="T8" fmla="*/ 0 w 10"/>
                    <a:gd name="T9" fmla="*/ 6 h 11"/>
                    <a:gd name="T10" fmla="*/ 0 w 10"/>
                    <a:gd name="T11" fmla="*/ 7 h 11"/>
                    <a:gd name="T12" fmla="*/ 1 w 10"/>
                    <a:gd name="T13" fmla="*/ 9 h 11"/>
                    <a:gd name="T14" fmla="*/ 3 w 10"/>
                    <a:gd name="T15" fmla="*/ 11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11 h 11"/>
                    <a:gd name="T24" fmla="*/ 10 w 10"/>
                    <a:gd name="T25" fmla="*/ 9 h 11"/>
                    <a:gd name="T26" fmla="*/ 10 w 10"/>
                    <a:gd name="T27" fmla="*/ 7 h 11"/>
                    <a:gd name="T28" fmla="*/ 10 w 10"/>
                    <a:gd name="T29" fmla="*/ 6 h 11"/>
                    <a:gd name="T30" fmla="*/ 10 w 10"/>
                    <a:gd name="T31" fmla="*/ 4 h 11"/>
                    <a:gd name="T32" fmla="*/ 9 w 10"/>
                    <a:gd name="T33" fmla="*/ 2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0" name="Freeform 916"/>
                <p:cNvSpPr>
                  <a:spLocks/>
                </p:cNvSpPr>
                <p:nvPr/>
              </p:nvSpPr>
              <p:spPr bwMode="auto">
                <a:xfrm>
                  <a:off x="2182" y="2977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2 h 11"/>
                    <a:gd name="T6" fmla="*/ 2 w 11"/>
                    <a:gd name="T7" fmla="*/ 4 h 11"/>
                    <a:gd name="T8" fmla="*/ 0 w 11"/>
                    <a:gd name="T9" fmla="*/ 6 h 11"/>
                    <a:gd name="T10" fmla="*/ 0 w 11"/>
                    <a:gd name="T11" fmla="*/ 7 h 11"/>
                    <a:gd name="T12" fmla="*/ 2 w 11"/>
                    <a:gd name="T13" fmla="*/ 9 h 11"/>
                    <a:gd name="T14" fmla="*/ 3 w 11"/>
                    <a:gd name="T15" fmla="*/ 11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11 h 11"/>
                    <a:gd name="T24" fmla="*/ 11 w 11"/>
                    <a:gd name="T25" fmla="*/ 9 h 11"/>
                    <a:gd name="T26" fmla="*/ 11 w 11"/>
                    <a:gd name="T27" fmla="*/ 7 h 11"/>
                    <a:gd name="T28" fmla="*/ 11 w 11"/>
                    <a:gd name="T29" fmla="*/ 6 h 11"/>
                    <a:gd name="T30" fmla="*/ 11 w 11"/>
                    <a:gd name="T31" fmla="*/ 4 h 11"/>
                    <a:gd name="T32" fmla="*/ 9 w 11"/>
                    <a:gd name="T33" fmla="*/ 2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1" name="Freeform 917"/>
                <p:cNvSpPr>
                  <a:spLocks/>
                </p:cNvSpPr>
                <p:nvPr/>
              </p:nvSpPr>
              <p:spPr bwMode="auto">
                <a:xfrm>
                  <a:off x="2203" y="297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2" name="Freeform 918"/>
                <p:cNvSpPr>
                  <a:spLocks/>
                </p:cNvSpPr>
                <p:nvPr/>
              </p:nvSpPr>
              <p:spPr bwMode="auto">
                <a:xfrm>
                  <a:off x="2224" y="2979"/>
                  <a:ext cx="11" cy="11"/>
                </a:xfrm>
                <a:custGeom>
                  <a:avLst/>
                  <a:gdLst>
                    <a:gd name="T0" fmla="*/ 8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8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8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3" name="Freeform 919"/>
                <p:cNvSpPr>
                  <a:spLocks/>
                </p:cNvSpPr>
                <p:nvPr/>
              </p:nvSpPr>
              <p:spPr bwMode="auto">
                <a:xfrm>
                  <a:off x="2246" y="297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9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9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4" name="Freeform 920"/>
                <p:cNvSpPr>
                  <a:spLocks/>
                </p:cNvSpPr>
                <p:nvPr/>
              </p:nvSpPr>
              <p:spPr bwMode="auto">
                <a:xfrm>
                  <a:off x="2267" y="297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3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3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5" name="Freeform 921"/>
                <p:cNvSpPr>
                  <a:spLocks/>
                </p:cNvSpPr>
                <p:nvPr/>
              </p:nvSpPr>
              <p:spPr bwMode="auto">
                <a:xfrm>
                  <a:off x="2288" y="297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5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5 w 11"/>
                    <a:gd name="T17" fmla="*/ 11 h 11"/>
                    <a:gd name="T18" fmla="*/ 5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6" name="Freeform 922"/>
                <p:cNvSpPr>
                  <a:spLocks/>
                </p:cNvSpPr>
                <p:nvPr/>
              </p:nvSpPr>
              <p:spPr bwMode="auto">
                <a:xfrm>
                  <a:off x="2309" y="2979"/>
                  <a:ext cx="11" cy="11"/>
                </a:xfrm>
                <a:custGeom>
                  <a:avLst/>
                  <a:gdLst>
                    <a:gd name="T0" fmla="*/ 7 w 11"/>
                    <a:gd name="T1" fmla="*/ 0 h 11"/>
                    <a:gd name="T2" fmla="*/ 6 w 11"/>
                    <a:gd name="T3" fmla="*/ 0 h 11"/>
                    <a:gd name="T4" fmla="*/ 4 w 11"/>
                    <a:gd name="T5" fmla="*/ 0 h 11"/>
                    <a:gd name="T6" fmla="*/ 2 w 11"/>
                    <a:gd name="T7" fmla="*/ 2 h 11"/>
                    <a:gd name="T8" fmla="*/ 0 w 11"/>
                    <a:gd name="T9" fmla="*/ 4 h 11"/>
                    <a:gd name="T10" fmla="*/ 0 w 11"/>
                    <a:gd name="T11" fmla="*/ 5 h 11"/>
                    <a:gd name="T12" fmla="*/ 2 w 11"/>
                    <a:gd name="T13" fmla="*/ 7 h 11"/>
                    <a:gd name="T14" fmla="*/ 4 w 11"/>
                    <a:gd name="T15" fmla="*/ 9 h 11"/>
                    <a:gd name="T16" fmla="*/ 6 w 11"/>
                    <a:gd name="T17" fmla="*/ 11 h 11"/>
                    <a:gd name="T18" fmla="*/ 6 w 11"/>
                    <a:gd name="T19" fmla="*/ 11 h 11"/>
                    <a:gd name="T20" fmla="*/ 7 w 11"/>
                    <a:gd name="T21" fmla="*/ 11 h 11"/>
                    <a:gd name="T22" fmla="*/ 9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5 h 11"/>
                    <a:gd name="T28" fmla="*/ 11 w 11"/>
                    <a:gd name="T29" fmla="*/ 4 h 11"/>
                    <a:gd name="T30" fmla="*/ 11 w 11"/>
                    <a:gd name="T31" fmla="*/ 2 h 11"/>
                    <a:gd name="T32" fmla="*/ 9 w 11"/>
                    <a:gd name="T33" fmla="*/ 0 h 11"/>
                    <a:gd name="T34" fmla="*/ 7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7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7" name="Freeform 923"/>
                <p:cNvSpPr>
                  <a:spLocks/>
                </p:cNvSpPr>
                <p:nvPr/>
              </p:nvSpPr>
              <p:spPr bwMode="auto">
                <a:xfrm>
                  <a:off x="2331" y="2979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5 w 10"/>
                    <a:gd name="T3" fmla="*/ 0 h 11"/>
                    <a:gd name="T4" fmla="*/ 3 w 10"/>
                    <a:gd name="T5" fmla="*/ 0 h 11"/>
                    <a:gd name="T6" fmla="*/ 1 w 10"/>
                    <a:gd name="T7" fmla="*/ 2 h 11"/>
                    <a:gd name="T8" fmla="*/ 0 w 10"/>
                    <a:gd name="T9" fmla="*/ 4 h 11"/>
                    <a:gd name="T10" fmla="*/ 0 w 10"/>
                    <a:gd name="T11" fmla="*/ 5 h 11"/>
                    <a:gd name="T12" fmla="*/ 1 w 10"/>
                    <a:gd name="T13" fmla="*/ 7 h 11"/>
                    <a:gd name="T14" fmla="*/ 3 w 10"/>
                    <a:gd name="T15" fmla="*/ 9 h 11"/>
                    <a:gd name="T16" fmla="*/ 5 w 10"/>
                    <a:gd name="T17" fmla="*/ 11 h 11"/>
                    <a:gd name="T18" fmla="*/ 5 w 10"/>
                    <a:gd name="T19" fmla="*/ 11 h 11"/>
                    <a:gd name="T20" fmla="*/ 7 w 10"/>
                    <a:gd name="T21" fmla="*/ 11 h 11"/>
                    <a:gd name="T22" fmla="*/ 8 w 10"/>
                    <a:gd name="T23" fmla="*/ 9 h 11"/>
                    <a:gd name="T24" fmla="*/ 10 w 10"/>
                    <a:gd name="T25" fmla="*/ 7 h 11"/>
                    <a:gd name="T26" fmla="*/ 10 w 10"/>
                    <a:gd name="T27" fmla="*/ 5 h 11"/>
                    <a:gd name="T28" fmla="*/ 10 w 10"/>
                    <a:gd name="T29" fmla="*/ 4 h 11"/>
                    <a:gd name="T30" fmla="*/ 10 w 10"/>
                    <a:gd name="T31" fmla="*/ 2 h 11"/>
                    <a:gd name="T32" fmla="*/ 8 w 10"/>
                    <a:gd name="T33" fmla="*/ 0 h 11"/>
                    <a:gd name="T34" fmla="*/ 7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7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8" name="Freeform 924"/>
                <p:cNvSpPr>
                  <a:spLocks/>
                </p:cNvSpPr>
                <p:nvPr/>
              </p:nvSpPr>
              <p:spPr bwMode="auto">
                <a:xfrm>
                  <a:off x="2352" y="2979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2 w 10"/>
                    <a:gd name="T5" fmla="*/ 2 h 11"/>
                    <a:gd name="T6" fmla="*/ 0 w 10"/>
                    <a:gd name="T7" fmla="*/ 4 h 11"/>
                    <a:gd name="T8" fmla="*/ 0 w 10"/>
                    <a:gd name="T9" fmla="*/ 5 h 11"/>
                    <a:gd name="T10" fmla="*/ 2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9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5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9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99" name="Freeform 925"/>
                <p:cNvSpPr>
                  <a:spLocks/>
                </p:cNvSpPr>
                <p:nvPr/>
              </p:nvSpPr>
              <p:spPr bwMode="auto">
                <a:xfrm>
                  <a:off x="2373" y="2977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5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5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5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00" name="Freeform 926"/>
                <p:cNvSpPr>
                  <a:spLocks/>
                </p:cNvSpPr>
                <p:nvPr/>
              </p:nvSpPr>
              <p:spPr bwMode="auto">
                <a:xfrm>
                  <a:off x="2394" y="2977"/>
                  <a:ext cx="11" cy="11"/>
                </a:xfrm>
                <a:custGeom>
                  <a:avLst/>
                  <a:gdLst>
                    <a:gd name="T0" fmla="*/ 6 w 11"/>
                    <a:gd name="T1" fmla="*/ 0 h 11"/>
                    <a:gd name="T2" fmla="*/ 4 w 11"/>
                    <a:gd name="T3" fmla="*/ 2 h 11"/>
                    <a:gd name="T4" fmla="*/ 2 w 11"/>
                    <a:gd name="T5" fmla="*/ 4 h 11"/>
                    <a:gd name="T6" fmla="*/ 0 w 11"/>
                    <a:gd name="T7" fmla="*/ 6 h 11"/>
                    <a:gd name="T8" fmla="*/ 0 w 11"/>
                    <a:gd name="T9" fmla="*/ 7 h 11"/>
                    <a:gd name="T10" fmla="*/ 2 w 11"/>
                    <a:gd name="T11" fmla="*/ 9 h 11"/>
                    <a:gd name="T12" fmla="*/ 4 w 11"/>
                    <a:gd name="T13" fmla="*/ 11 h 11"/>
                    <a:gd name="T14" fmla="*/ 6 w 11"/>
                    <a:gd name="T15" fmla="*/ 11 h 11"/>
                    <a:gd name="T16" fmla="*/ 7 w 11"/>
                    <a:gd name="T17" fmla="*/ 11 h 11"/>
                    <a:gd name="T18" fmla="*/ 7 w 11"/>
                    <a:gd name="T19" fmla="*/ 11 h 11"/>
                    <a:gd name="T20" fmla="*/ 9 w 11"/>
                    <a:gd name="T21" fmla="*/ 11 h 11"/>
                    <a:gd name="T22" fmla="*/ 11 w 11"/>
                    <a:gd name="T23" fmla="*/ 9 h 11"/>
                    <a:gd name="T24" fmla="*/ 11 w 11"/>
                    <a:gd name="T25" fmla="*/ 7 h 11"/>
                    <a:gd name="T26" fmla="*/ 11 w 11"/>
                    <a:gd name="T27" fmla="*/ 6 h 11"/>
                    <a:gd name="T28" fmla="*/ 11 w 11"/>
                    <a:gd name="T29" fmla="*/ 4 h 11"/>
                    <a:gd name="T30" fmla="*/ 9 w 11"/>
                    <a:gd name="T31" fmla="*/ 2 h 11"/>
                    <a:gd name="T32" fmla="*/ 7 w 11"/>
                    <a:gd name="T33" fmla="*/ 0 h 11"/>
                    <a:gd name="T34" fmla="*/ 6 w 11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1"/>
                    <a:gd name="T56" fmla="*/ 11 w 11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1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01" name="Freeform 927"/>
                <p:cNvSpPr>
                  <a:spLocks/>
                </p:cNvSpPr>
                <p:nvPr/>
              </p:nvSpPr>
              <p:spPr bwMode="auto">
                <a:xfrm>
                  <a:off x="2416" y="2977"/>
                  <a:ext cx="10" cy="11"/>
                </a:xfrm>
                <a:custGeom>
                  <a:avLst/>
                  <a:gdLst>
                    <a:gd name="T0" fmla="*/ 5 w 10"/>
                    <a:gd name="T1" fmla="*/ 0 h 11"/>
                    <a:gd name="T2" fmla="*/ 3 w 10"/>
                    <a:gd name="T3" fmla="*/ 0 h 11"/>
                    <a:gd name="T4" fmla="*/ 1 w 10"/>
                    <a:gd name="T5" fmla="*/ 2 h 11"/>
                    <a:gd name="T6" fmla="*/ 0 w 10"/>
                    <a:gd name="T7" fmla="*/ 4 h 11"/>
                    <a:gd name="T8" fmla="*/ 0 w 10"/>
                    <a:gd name="T9" fmla="*/ 6 h 11"/>
                    <a:gd name="T10" fmla="*/ 1 w 10"/>
                    <a:gd name="T11" fmla="*/ 7 h 11"/>
                    <a:gd name="T12" fmla="*/ 3 w 10"/>
                    <a:gd name="T13" fmla="*/ 9 h 11"/>
                    <a:gd name="T14" fmla="*/ 5 w 10"/>
                    <a:gd name="T15" fmla="*/ 11 h 11"/>
                    <a:gd name="T16" fmla="*/ 7 w 10"/>
                    <a:gd name="T17" fmla="*/ 11 h 11"/>
                    <a:gd name="T18" fmla="*/ 7 w 10"/>
                    <a:gd name="T19" fmla="*/ 11 h 11"/>
                    <a:gd name="T20" fmla="*/ 8 w 10"/>
                    <a:gd name="T21" fmla="*/ 9 h 11"/>
                    <a:gd name="T22" fmla="*/ 10 w 10"/>
                    <a:gd name="T23" fmla="*/ 7 h 11"/>
                    <a:gd name="T24" fmla="*/ 10 w 10"/>
                    <a:gd name="T25" fmla="*/ 6 h 11"/>
                    <a:gd name="T26" fmla="*/ 10 w 10"/>
                    <a:gd name="T27" fmla="*/ 4 h 11"/>
                    <a:gd name="T28" fmla="*/ 10 w 10"/>
                    <a:gd name="T29" fmla="*/ 2 h 11"/>
                    <a:gd name="T30" fmla="*/ 8 w 10"/>
                    <a:gd name="T31" fmla="*/ 0 h 11"/>
                    <a:gd name="T32" fmla="*/ 7 w 10"/>
                    <a:gd name="T33" fmla="*/ 0 h 11"/>
                    <a:gd name="T34" fmla="*/ 5 w 10"/>
                    <a:gd name="T35" fmla="*/ 0 h 1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1"/>
                    <a:gd name="T56" fmla="*/ 10 w 10"/>
                    <a:gd name="T57" fmla="*/ 11 h 1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1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02" name="Freeform 928"/>
                <p:cNvSpPr>
                  <a:spLocks/>
                </p:cNvSpPr>
                <p:nvPr/>
              </p:nvSpPr>
              <p:spPr bwMode="auto">
                <a:xfrm>
                  <a:off x="2437" y="2976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1 h 10"/>
                    <a:gd name="T4" fmla="*/ 2 w 10"/>
                    <a:gd name="T5" fmla="*/ 3 h 10"/>
                    <a:gd name="T6" fmla="*/ 0 w 10"/>
                    <a:gd name="T7" fmla="*/ 5 h 10"/>
                    <a:gd name="T8" fmla="*/ 0 w 10"/>
                    <a:gd name="T9" fmla="*/ 7 h 10"/>
                    <a:gd name="T10" fmla="*/ 2 w 10"/>
                    <a:gd name="T11" fmla="*/ 8 h 10"/>
                    <a:gd name="T12" fmla="*/ 3 w 10"/>
                    <a:gd name="T13" fmla="*/ 10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9 w 10"/>
                    <a:gd name="T21" fmla="*/ 10 h 10"/>
                    <a:gd name="T22" fmla="*/ 10 w 10"/>
                    <a:gd name="T23" fmla="*/ 8 h 10"/>
                    <a:gd name="T24" fmla="*/ 10 w 10"/>
                    <a:gd name="T25" fmla="*/ 7 h 10"/>
                    <a:gd name="T26" fmla="*/ 10 w 10"/>
                    <a:gd name="T27" fmla="*/ 5 h 10"/>
                    <a:gd name="T28" fmla="*/ 10 w 10"/>
                    <a:gd name="T29" fmla="*/ 3 h 10"/>
                    <a:gd name="T30" fmla="*/ 9 w 10"/>
                    <a:gd name="T31" fmla="*/ 1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03" name="Freeform 929"/>
                <p:cNvSpPr>
                  <a:spLocks/>
                </p:cNvSpPr>
                <p:nvPr/>
              </p:nvSpPr>
              <p:spPr bwMode="auto">
                <a:xfrm>
                  <a:off x="2458" y="2976"/>
                  <a:ext cx="11" cy="10"/>
                </a:xfrm>
                <a:custGeom>
                  <a:avLst/>
                  <a:gdLst>
                    <a:gd name="T0" fmla="*/ 5 w 11"/>
                    <a:gd name="T1" fmla="*/ 0 h 10"/>
                    <a:gd name="T2" fmla="*/ 4 w 11"/>
                    <a:gd name="T3" fmla="*/ 0 h 10"/>
                    <a:gd name="T4" fmla="*/ 2 w 11"/>
                    <a:gd name="T5" fmla="*/ 1 h 10"/>
                    <a:gd name="T6" fmla="*/ 0 w 11"/>
                    <a:gd name="T7" fmla="*/ 3 h 10"/>
                    <a:gd name="T8" fmla="*/ 0 w 11"/>
                    <a:gd name="T9" fmla="*/ 5 h 10"/>
                    <a:gd name="T10" fmla="*/ 2 w 11"/>
                    <a:gd name="T11" fmla="*/ 7 h 10"/>
                    <a:gd name="T12" fmla="*/ 4 w 11"/>
                    <a:gd name="T13" fmla="*/ 8 h 10"/>
                    <a:gd name="T14" fmla="*/ 5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8 h 10"/>
                    <a:gd name="T22" fmla="*/ 11 w 11"/>
                    <a:gd name="T23" fmla="*/ 7 h 10"/>
                    <a:gd name="T24" fmla="*/ 11 w 11"/>
                    <a:gd name="T25" fmla="*/ 5 h 10"/>
                    <a:gd name="T26" fmla="*/ 11 w 11"/>
                    <a:gd name="T27" fmla="*/ 3 h 10"/>
                    <a:gd name="T28" fmla="*/ 11 w 11"/>
                    <a:gd name="T29" fmla="*/ 1 h 10"/>
                    <a:gd name="T30" fmla="*/ 9 w 11"/>
                    <a:gd name="T31" fmla="*/ 0 h 10"/>
                    <a:gd name="T32" fmla="*/ 7 w 11"/>
                    <a:gd name="T33" fmla="*/ 0 h 10"/>
                    <a:gd name="T34" fmla="*/ 5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5" y="0"/>
                      </a:move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9" y="8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04" name="Freeform 930"/>
                <p:cNvSpPr>
                  <a:spLocks/>
                </p:cNvSpPr>
                <p:nvPr/>
              </p:nvSpPr>
              <p:spPr bwMode="auto">
                <a:xfrm>
                  <a:off x="2479" y="2974"/>
                  <a:ext cx="11" cy="10"/>
                </a:xfrm>
                <a:custGeom>
                  <a:avLst/>
                  <a:gdLst>
                    <a:gd name="T0" fmla="*/ 6 w 11"/>
                    <a:gd name="T1" fmla="*/ 0 h 10"/>
                    <a:gd name="T2" fmla="*/ 4 w 11"/>
                    <a:gd name="T3" fmla="*/ 2 h 10"/>
                    <a:gd name="T4" fmla="*/ 2 w 11"/>
                    <a:gd name="T5" fmla="*/ 3 h 10"/>
                    <a:gd name="T6" fmla="*/ 0 w 11"/>
                    <a:gd name="T7" fmla="*/ 5 h 10"/>
                    <a:gd name="T8" fmla="*/ 0 w 11"/>
                    <a:gd name="T9" fmla="*/ 7 h 10"/>
                    <a:gd name="T10" fmla="*/ 2 w 11"/>
                    <a:gd name="T11" fmla="*/ 9 h 10"/>
                    <a:gd name="T12" fmla="*/ 4 w 11"/>
                    <a:gd name="T13" fmla="*/ 10 h 10"/>
                    <a:gd name="T14" fmla="*/ 6 w 11"/>
                    <a:gd name="T15" fmla="*/ 10 h 10"/>
                    <a:gd name="T16" fmla="*/ 7 w 11"/>
                    <a:gd name="T17" fmla="*/ 10 h 10"/>
                    <a:gd name="T18" fmla="*/ 7 w 11"/>
                    <a:gd name="T19" fmla="*/ 10 h 10"/>
                    <a:gd name="T20" fmla="*/ 9 w 11"/>
                    <a:gd name="T21" fmla="*/ 10 h 10"/>
                    <a:gd name="T22" fmla="*/ 11 w 11"/>
                    <a:gd name="T23" fmla="*/ 9 h 10"/>
                    <a:gd name="T24" fmla="*/ 11 w 11"/>
                    <a:gd name="T25" fmla="*/ 7 h 10"/>
                    <a:gd name="T26" fmla="*/ 11 w 11"/>
                    <a:gd name="T27" fmla="*/ 5 h 10"/>
                    <a:gd name="T28" fmla="*/ 11 w 11"/>
                    <a:gd name="T29" fmla="*/ 3 h 10"/>
                    <a:gd name="T30" fmla="*/ 9 w 11"/>
                    <a:gd name="T31" fmla="*/ 2 h 10"/>
                    <a:gd name="T32" fmla="*/ 7 w 11"/>
                    <a:gd name="T33" fmla="*/ 0 h 10"/>
                    <a:gd name="T34" fmla="*/ 6 w 11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1"/>
                    <a:gd name="T55" fmla="*/ 0 h 10"/>
                    <a:gd name="T56" fmla="*/ 11 w 11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1" h="10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7" y="10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805" name="Freeform 931"/>
                <p:cNvSpPr>
                  <a:spLocks/>
                </p:cNvSpPr>
                <p:nvPr/>
              </p:nvSpPr>
              <p:spPr bwMode="auto">
                <a:xfrm>
                  <a:off x="2501" y="2974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3 w 10"/>
                    <a:gd name="T3" fmla="*/ 0 h 10"/>
                    <a:gd name="T4" fmla="*/ 1 w 10"/>
                    <a:gd name="T5" fmla="*/ 2 h 10"/>
                    <a:gd name="T6" fmla="*/ 0 w 10"/>
                    <a:gd name="T7" fmla="*/ 3 h 10"/>
                    <a:gd name="T8" fmla="*/ 0 w 10"/>
                    <a:gd name="T9" fmla="*/ 5 h 10"/>
                    <a:gd name="T10" fmla="*/ 1 w 10"/>
                    <a:gd name="T11" fmla="*/ 7 h 10"/>
                    <a:gd name="T12" fmla="*/ 3 w 10"/>
                    <a:gd name="T13" fmla="*/ 9 h 10"/>
                    <a:gd name="T14" fmla="*/ 5 w 10"/>
                    <a:gd name="T15" fmla="*/ 10 h 10"/>
                    <a:gd name="T16" fmla="*/ 7 w 10"/>
                    <a:gd name="T17" fmla="*/ 10 h 10"/>
                    <a:gd name="T18" fmla="*/ 7 w 10"/>
                    <a:gd name="T19" fmla="*/ 10 h 10"/>
                    <a:gd name="T20" fmla="*/ 8 w 10"/>
                    <a:gd name="T21" fmla="*/ 9 h 10"/>
                    <a:gd name="T22" fmla="*/ 10 w 10"/>
                    <a:gd name="T23" fmla="*/ 7 h 10"/>
                    <a:gd name="T24" fmla="*/ 10 w 10"/>
                    <a:gd name="T25" fmla="*/ 5 h 10"/>
                    <a:gd name="T26" fmla="*/ 10 w 10"/>
                    <a:gd name="T27" fmla="*/ 3 h 10"/>
                    <a:gd name="T28" fmla="*/ 10 w 10"/>
                    <a:gd name="T29" fmla="*/ 2 h 10"/>
                    <a:gd name="T30" fmla="*/ 8 w 10"/>
                    <a:gd name="T31" fmla="*/ 0 h 10"/>
                    <a:gd name="T32" fmla="*/ 7 w 10"/>
                    <a:gd name="T33" fmla="*/ 0 h 10"/>
                    <a:gd name="T34" fmla="*/ 5 w 10"/>
                    <a:gd name="T35" fmla="*/ 0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10"/>
                    <a:gd name="T56" fmla="*/ 10 w 10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10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3" y="9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3587" name="Freeform 932"/>
              <p:cNvSpPr>
                <a:spLocks/>
              </p:cNvSpPr>
              <p:nvPr/>
            </p:nvSpPr>
            <p:spPr bwMode="auto">
              <a:xfrm>
                <a:off x="2522" y="2972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2 h 11"/>
                  <a:gd name="T4" fmla="*/ 2 w 10"/>
                  <a:gd name="T5" fmla="*/ 4 h 11"/>
                  <a:gd name="T6" fmla="*/ 0 w 10"/>
                  <a:gd name="T7" fmla="*/ 5 h 11"/>
                  <a:gd name="T8" fmla="*/ 0 w 10"/>
                  <a:gd name="T9" fmla="*/ 7 h 11"/>
                  <a:gd name="T10" fmla="*/ 2 w 10"/>
                  <a:gd name="T11" fmla="*/ 9 h 11"/>
                  <a:gd name="T12" fmla="*/ 3 w 10"/>
                  <a:gd name="T13" fmla="*/ 11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9 w 10"/>
                  <a:gd name="T21" fmla="*/ 11 h 11"/>
                  <a:gd name="T22" fmla="*/ 10 w 10"/>
                  <a:gd name="T23" fmla="*/ 9 h 11"/>
                  <a:gd name="T24" fmla="*/ 10 w 10"/>
                  <a:gd name="T25" fmla="*/ 7 h 11"/>
                  <a:gd name="T26" fmla="*/ 10 w 10"/>
                  <a:gd name="T27" fmla="*/ 5 h 11"/>
                  <a:gd name="T28" fmla="*/ 10 w 10"/>
                  <a:gd name="T29" fmla="*/ 4 h 11"/>
                  <a:gd name="T30" fmla="*/ 9 w 10"/>
                  <a:gd name="T31" fmla="*/ 2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88" name="Freeform 933"/>
              <p:cNvSpPr>
                <a:spLocks/>
              </p:cNvSpPr>
              <p:nvPr/>
            </p:nvSpPr>
            <p:spPr bwMode="auto">
              <a:xfrm>
                <a:off x="2543" y="2970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11 w 11"/>
                  <a:gd name="T29" fmla="*/ 4 h 11"/>
                  <a:gd name="T30" fmla="*/ 9 w 11"/>
                  <a:gd name="T31" fmla="*/ 2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89" name="Freeform 934"/>
              <p:cNvSpPr>
                <a:spLocks/>
              </p:cNvSpPr>
              <p:nvPr/>
            </p:nvSpPr>
            <p:spPr bwMode="auto">
              <a:xfrm>
                <a:off x="2564" y="2970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0" name="Freeform 935"/>
              <p:cNvSpPr>
                <a:spLocks/>
              </p:cNvSpPr>
              <p:nvPr/>
            </p:nvSpPr>
            <p:spPr bwMode="auto">
              <a:xfrm>
                <a:off x="2586" y="2969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3 w 10"/>
                  <a:gd name="T3" fmla="*/ 0 h 10"/>
                  <a:gd name="T4" fmla="*/ 1 w 10"/>
                  <a:gd name="T5" fmla="*/ 1 h 10"/>
                  <a:gd name="T6" fmla="*/ 0 w 10"/>
                  <a:gd name="T7" fmla="*/ 3 h 10"/>
                  <a:gd name="T8" fmla="*/ 0 w 10"/>
                  <a:gd name="T9" fmla="*/ 5 h 10"/>
                  <a:gd name="T10" fmla="*/ 1 w 10"/>
                  <a:gd name="T11" fmla="*/ 7 h 10"/>
                  <a:gd name="T12" fmla="*/ 3 w 10"/>
                  <a:gd name="T13" fmla="*/ 8 h 10"/>
                  <a:gd name="T14" fmla="*/ 5 w 10"/>
                  <a:gd name="T15" fmla="*/ 10 h 10"/>
                  <a:gd name="T16" fmla="*/ 7 w 10"/>
                  <a:gd name="T17" fmla="*/ 10 h 10"/>
                  <a:gd name="T18" fmla="*/ 7 w 10"/>
                  <a:gd name="T19" fmla="*/ 10 h 10"/>
                  <a:gd name="T20" fmla="*/ 8 w 10"/>
                  <a:gd name="T21" fmla="*/ 8 h 10"/>
                  <a:gd name="T22" fmla="*/ 10 w 10"/>
                  <a:gd name="T23" fmla="*/ 7 h 10"/>
                  <a:gd name="T24" fmla="*/ 10 w 10"/>
                  <a:gd name="T25" fmla="*/ 5 h 10"/>
                  <a:gd name="T26" fmla="*/ 10 w 10"/>
                  <a:gd name="T27" fmla="*/ 3 h 10"/>
                  <a:gd name="T28" fmla="*/ 10 w 10"/>
                  <a:gd name="T29" fmla="*/ 1 h 10"/>
                  <a:gd name="T30" fmla="*/ 8 w 10"/>
                  <a:gd name="T31" fmla="*/ 0 h 10"/>
                  <a:gd name="T32" fmla="*/ 7 w 10"/>
                  <a:gd name="T33" fmla="*/ 0 h 10"/>
                  <a:gd name="T34" fmla="*/ 5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5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1" name="Freeform 936"/>
              <p:cNvSpPr>
                <a:spLocks/>
              </p:cNvSpPr>
              <p:nvPr/>
            </p:nvSpPr>
            <p:spPr bwMode="auto">
              <a:xfrm>
                <a:off x="2607" y="2967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3 w 10"/>
                  <a:gd name="T3" fmla="*/ 0 h 10"/>
                  <a:gd name="T4" fmla="*/ 2 w 10"/>
                  <a:gd name="T5" fmla="*/ 2 h 10"/>
                  <a:gd name="T6" fmla="*/ 0 w 10"/>
                  <a:gd name="T7" fmla="*/ 3 h 10"/>
                  <a:gd name="T8" fmla="*/ 0 w 10"/>
                  <a:gd name="T9" fmla="*/ 5 h 10"/>
                  <a:gd name="T10" fmla="*/ 2 w 10"/>
                  <a:gd name="T11" fmla="*/ 7 h 10"/>
                  <a:gd name="T12" fmla="*/ 3 w 10"/>
                  <a:gd name="T13" fmla="*/ 9 h 10"/>
                  <a:gd name="T14" fmla="*/ 5 w 10"/>
                  <a:gd name="T15" fmla="*/ 10 h 10"/>
                  <a:gd name="T16" fmla="*/ 7 w 10"/>
                  <a:gd name="T17" fmla="*/ 10 h 10"/>
                  <a:gd name="T18" fmla="*/ 7 w 10"/>
                  <a:gd name="T19" fmla="*/ 10 h 10"/>
                  <a:gd name="T20" fmla="*/ 9 w 10"/>
                  <a:gd name="T21" fmla="*/ 9 h 10"/>
                  <a:gd name="T22" fmla="*/ 10 w 10"/>
                  <a:gd name="T23" fmla="*/ 7 h 10"/>
                  <a:gd name="T24" fmla="*/ 10 w 10"/>
                  <a:gd name="T25" fmla="*/ 5 h 10"/>
                  <a:gd name="T26" fmla="*/ 10 w 10"/>
                  <a:gd name="T27" fmla="*/ 3 h 10"/>
                  <a:gd name="T28" fmla="*/ 10 w 10"/>
                  <a:gd name="T29" fmla="*/ 2 h 10"/>
                  <a:gd name="T30" fmla="*/ 9 w 10"/>
                  <a:gd name="T31" fmla="*/ 0 h 10"/>
                  <a:gd name="T32" fmla="*/ 7 w 10"/>
                  <a:gd name="T33" fmla="*/ 0 h 10"/>
                  <a:gd name="T34" fmla="*/ 5 w 10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0"/>
                  <a:gd name="T56" fmla="*/ 10 w 10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0">
                    <a:moveTo>
                      <a:pt x="5" y="0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2" name="Freeform 937"/>
              <p:cNvSpPr>
                <a:spLocks/>
              </p:cNvSpPr>
              <p:nvPr/>
            </p:nvSpPr>
            <p:spPr bwMode="auto">
              <a:xfrm>
                <a:off x="2628" y="2965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3" name="Freeform 938"/>
              <p:cNvSpPr>
                <a:spLocks/>
              </p:cNvSpPr>
              <p:nvPr/>
            </p:nvSpPr>
            <p:spPr bwMode="auto">
              <a:xfrm>
                <a:off x="2649" y="2963"/>
                <a:ext cx="11" cy="11"/>
              </a:xfrm>
              <a:custGeom>
                <a:avLst/>
                <a:gdLst>
                  <a:gd name="T0" fmla="*/ 6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6 h 11"/>
                  <a:gd name="T10" fmla="*/ 2 w 11"/>
                  <a:gd name="T11" fmla="*/ 7 h 11"/>
                  <a:gd name="T12" fmla="*/ 4 w 11"/>
                  <a:gd name="T13" fmla="*/ 9 h 11"/>
                  <a:gd name="T14" fmla="*/ 6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6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6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4" name="Freeform 939"/>
              <p:cNvSpPr>
                <a:spLocks/>
              </p:cNvSpPr>
              <p:nvPr/>
            </p:nvSpPr>
            <p:spPr bwMode="auto">
              <a:xfrm>
                <a:off x="2670" y="2960"/>
                <a:ext cx="11" cy="10"/>
              </a:xfrm>
              <a:custGeom>
                <a:avLst/>
                <a:gdLst>
                  <a:gd name="T0" fmla="*/ 6 w 11"/>
                  <a:gd name="T1" fmla="*/ 0 h 10"/>
                  <a:gd name="T2" fmla="*/ 4 w 11"/>
                  <a:gd name="T3" fmla="*/ 1 h 10"/>
                  <a:gd name="T4" fmla="*/ 2 w 11"/>
                  <a:gd name="T5" fmla="*/ 3 h 10"/>
                  <a:gd name="T6" fmla="*/ 0 w 11"/>
                  <a:gd name="T7" fmla="*/ 5 h 10"/>
                  <a:gd name="T8" fmla="*/ 0 w 11"/>
                  <a:gd name="T9" fmla="*/ 7 h 10"/>
                  <a:gd name="T10" fmla="*/ 2 w 11"/>
                  <a:gd name="T11" fmla="*/ 9 h 10"/>
                  <a:gd name="T12" fmla="*/ 4 w 11"/>
                  <a:gd name="T13" fmla="*/ 10 h 10"/>
                  <a:gd name="T14" fmla="*/ 6 w 11"/>
                  <a:gd name="T15" fmla="*/ 10 h 10"/>
                  <a:gd name="T16" fmla="*/ 8 w 11"/>
                  <a:gd name="T17" fmla="*/ 10 h 10"/>
                  <a:gd name="T18" fmla="*/ 8 w 11"/>
                  <a:gd name="T19" fmla="*/ 10 h 10"/>
                  <a:gd name="T20" fmla="*/ 9 w 11"/>
                  <a:gd name="T21" fmla="*/ 10 h 10"/>
                  <a:gd name="T22" fmla="*/ 11 w 11"/>
                  <a:gd name="T23" fmla="*/ 9 h 10"/>
                  <a:gd name="T24" fmla="*/ 11 w 11"/>
                  <a:gd name="T25" fmla="*/ 7 h 10"/>
                  <a:gd name="T26" fmla="*/ 11 w 11"/>
                  <a:gd name="T27" fmla="*/ 5 h 10"/>
                  <a:gd name="T28" fmla="*/ 11 w 11"/>
                  <a:gd name="T29" fmla="*/ 3 h 10"/>
                  <a:gd name="T30" fmla="*/ 9 w 11"/>
                  <a:gd name="T31" fmla="*/ 1 h 10"/>
                  <a:gd name="T32" fmla="*/ 8 w 11"/>
                  <a:gd name="T33" fmla="*/ 0 h 10"/>
                  <a:gd name="T34" fmla="*/ 6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6" y="0"/>
                    </a:moveTo>
                    <a:lnTo>
                      <a:pt x="4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5" name="Freeform 940"/>
              <p:cNvSpPr>
                <a:spLocks/>
              </p:cNvSpPr>
              <p:nvPr/>
            </p:nvSpPr>
            <p:spPr bwMode="auto">
              <a:xfrm>
                <a:off x="2692" y="2958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2 w 10"/>
                  <a:gd name="T3" fmla="*/ 0 h 11"/>
                  <a:gd name="T4" fmla="*/ 0 w 10"/>
                  <a:gd name="T5" fmla="*/ 2 h 11"/>
                  <a:gd name="T6" fmla="*/ 0 w 10"/>
                  <a:gd name="T7" fmla="*/ 3 h 11"/>
                  <a:gd name="T8" fmla="*/ 0 w 10"/>
                  <a:gd name="T9" fmla="*/ 5 h 11"/>
                  <a:gd name="T10" fmla="*/ 0 w 10"/>
                  <a:gd name="T11" fmla="*/ 7 h 11"/>
                  <a:gd name="T12" fmla="*/ 2 w 10"/>
                  <a:gd name="T13" fmla="*/ 9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9 h 11"/>
                  <a:gd name="T22" fmla="*/ 9 w 10"/>
                  <a:gd name="T23" fmla="*/ 7 h 11"/>
                  <a:gd name="T24" fmla="*/ 10 w 10"/>
                  <a:gd name="T25" fmla="*/ 5 h 11"/>
                  <a:gd name="T26" fmla="*/ 10 w 10"/>
                  <a:gd name="T27" fmla="*/ 3 h 11"/>
                  <a:gd name="T28" fmla="*/ 9 w 10"/>
                  <a:gd name="T29" fmla="*/ 2 h 11"/>
                  <a:gd name="T30" fmla="*/ 7 w 10"/>
                  <a:gd name="T31" fmla="*/ 0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6" name="Freeform 941"/>
              <p:cNvSpPr>
                <a:spLocks/>
              </p:cNvSpPr>
              <p:nvPr/>
            </p:nvSpPr>
            <p:spPr bwMode="auto">
              <a:xfrm>
                <a:off x="2713" y="2954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0 w 11"/>
                  <a:gd name="T11" fmla="*/ 9 h 11"/>
                  <a:gd name="T12" fmla="*/ 2 w 11"/>
                  <a:gd name="T13" fmla="*/ 11 h 11"/>
                  <a:gd name="T14" fmla="*/ 4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11 h 11"/>
                  <a:gd name="T22" fmla="*/ 9 w 11"/>
                  <a:gd name="T23" fmla="*/ 9 h 11"/>
                  <a:gd name="T24" fmla="*/ 11 w 11"/>
                  <a:gd name="T25" fmla="*/ 7 h 11"/>
                  <a:gd name="T26" fmla="*/ 11 w 11"/>
                  <a:gd name="T27" fmla="*/ 6 h 11"/>
                  <a:gd name="T28" fmla="*/ 9 w 11"/>
                  <a:gd name="T29" fmla="*/ 4 h 11"/>
                  <a:gd name="T30" fmla="*/ 7 w 11"/>
                  <a:gd name="T31" fmla="*/ 2 h 11"/>
                  <a:gd name="T32" fmla="*/ 5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7" name="Freeform 942"/>
              <p:cNvSpPr>
                <a:spLocks/>
              </p:cNvSpPr>
              <p:nvPr/>
            </p:nvSpPr>
            <p:spPr bwMode="auto">
              <a:xfrm>
                <a:off x="2734" y="2953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0 h 10"/>
                  <a:gd name="T4" fmla="*/ 0 w 11"/>
                  <a:gd name="T5" fmla="*/ 1 h 10"/>
                  <a:gd name="T6" fmla="*/ 0 w 11"/>
                  <a:gd name="T7" fmla="*/ 3 h 10"/>
                  <a:gd name="T8" fmla="*/ 0 w 11"/>
                  <a:gd name="T9" fmla="*/ 5 h 10"/>
                  <a:gd name="T10" fmla="*/ 0 w 11"/>
                  <a:gd name="T11" fmla="*/ 7 h 10"/>
                  <a:gd name="T12" fmla="*/ 2 w 11"/>
                  <a:gd name="T13" fmla="*/ 8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7 w 11"/>
                  <a:gd name="T21" fmla="*/ 8 h 10"/>
                  <a:gd name="T22" fmla="*/ 9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9 w 11"/>
                  <a:gd name="T29" fmla="*/ 1 h 10"/>
                  <a:gd name="T30" fmla="*/ 7 w 11"/>
                  <a:gd name="T31" fmla="*/ 0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8" name="Freeform 943"/>
              <p:cNvSpPr>
                <a:spLocks/>
              </p:cNvSpPr>
              <p:nvPr/>
            </p:nvSpPr>
            <p:spPr bwMode="auto">
              <a:xfrm>
                <a:off x="2755" y="2949"/>
                <a:ext cx="11" cy="11"/>
              </a:xfrm>
              <a:custGeom>
                <a:avLst/>
                <a:gdLst>
                  <a:gd name="T0" fmla="*/ 4 w 11"/>
                  <a:gd name="T1" fmla="*/ 0 h 11"/>
                  <a:gd name="T2" fmla="*/ 2 w 11"/>
                  <a:gd name="T3" fmla="*/ 0 h 11"/>
                  <a:gd name="T4" fmla="*/ 0 w 11"/>
                  <a:gd name="T5" fmla="*/ 2 h 11"/>
                  <a:gd name="T6" fmla="*/ 0 w 11"/>
                  <a:gd name="T7" fmla="*/ 4 h 11"/>
                  <a:gd name="T8" fmla="*/ 0 w 11"/>
                  <a:gd name="T9" fmla="*/ 5 h 11"/>
                  <a:gd name="T10" fmla="*/ 0 w 11"/>
                  <a:gd name="T11" fmla="*/ 7 h 11"/>
                  <a:gd name="T12" fmla="*/ 2 w 11"/>
                  <a:gd name="T13" fmla="*/ 9 h 11"/>
                  <a:gd name="T14" fmla="*/ 4 w 11"/>
                  <a:gd name="T15" fmla="*/ 11 h 11"/>
                  <a:gd name="T16" fmla="*/ 6 w 11"/>
                  <a:gd name="T17" fmla="*/ 11 h 11"/>
                  <a:gd name="T18" fmla="*/ 6 w 11"/>
                  <a:gd name="T19" fmla="*/ 11 h 11"/>
                  <a:gd name="T20" fmla="*/ 8 w 11"/>
                  <a:gd name="T21" fmla="*/ 9 h 11"/>
                  <a:gd name="T22" fmla="*/ 9 w 11"/>
                  <a:gd name="T23" fmla="*/ 7 h 11"/>
                  <a:gd name="T24" fmla="*/ 11 w 11"/>
                  <a:gd name="T25" fmla="*/ 5 h 11"/>
                  <a:gd name="T26" fmla="*/ 11 w 11"/>
                  <a:gd name="T27" fmla="*/ 4 h 11"/>
                  <a:gd name="T28" fmla="*/ 9 w 11"/>
                  <a:gd name="T29" fmla="*/ 2 h 11"/>
                  <a:gd name="T30" fmla="*/ 8 w 11"/>
                  <a:gd name="T31" fmla="*/ 0 h 11"/>
                  <a:gd name="T32" fmla="*/ 6 w 11"/>
                  <a:gd name="T33" fmla="*/ 0 h 11"/>
                  <a:gd name="T34" fmla="*/ 4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8" y="9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599" name="Freeform 944"/>
              <p:cNvSpPr>
                <a:spLocks/>
              </p:cNvSpPr>
              <p:nvPr/>
            </p:nvSpPr>
            <p:spPr bwMode="auto">
              <a:xfrm>
                <a:off x="2775" y="2946"/>
                <a:ext cx="11" cy="10"/>
              </a:xfrm>
              <a:custGeom>
                <a:avLst/>
                <a:gdLst>
                  <a:gd name="T0" fmla="*/ 5 w 11"/>
                  <a:gd name="T1" fmla="*/ 0 h 10"/>
                  <a:gd name="T2" fmla="*/ 3 w 11"/>
                  <a:gd name="T3" fmla="*/ 0 h 10"/>
                  <a:gd name="T4" fmla="*/ 2 w 11"/>
                  <a:gd name="T5" fmla="*/ 1 h 10"/>
                  <a:gd name="T6" fmla="*/ 0 w 11"/>
                  <a:gd name="T7" fmla="*/ 3 h 10"/>
                  <a:gd name="T8" fmla="*/ 0 w 11"/>
                  <a:gd name="T9" fmla="*/ 5 h 10"/>
                  <a:gd name="T10" fmla="*/ 2 w 11"/>
                  <a:gd name="T11" fmla="*/ 7 h 10"/>
                  <a:gd name="T12" fmla="*/ 3 w 11"/>
                  <a:gd name="T13" fmla="*/ 8 h 10"/>
                  <a:gd name="T14" fmla="*/ 5 w 11"/>
                  <a:gd name="T15" fmla="*/ 10 h 10"/>
                  <a:gd name="T16" fmla="*/ 7 w 11"/>
                  <a:gd name="T17" fmla="*/ 10 h 10"/>
                  <a:gd name="T18" fmla="*/ 7 w 11"/>
                  <a:gd name="T19" fmla="*/ 10 h 10"/>
                  <a:gd name="T20" fmla="*/ 9 w 11"/>
                  <a:gd name="T21" fmla="*/ 8 h 10"/>
                  <a:gd name="T22" fmla="*/ 11 w 11"/>
                  <a:gd name="T23" fmla="*/ 7 h 10"/>
                  <a:gd name="T24" fmla="*/ 11 w 11"/>
                  <a:gd name="T25" fmla="*/ 5 h 10"/>
                  <a:gd name="T26" fmla="*/ 11 w 11"/>
                  <a:gd name="T27" fmla="*/ 3 h 10"/>
                  <a:gd name="T28" fmla="*/ 11 w 11"/>
                  <a:gd name="T29" fmla="*/ 1 h 10"/>
                  <a:gd name="T30" fmla="*/ 9 w 11"/>
                  <a:gd name="T31" fmla="*/ 0 h 10"/>
                  <a:gd name="T32" fmla="*/ 7 w 11"/>
                  <a:gd name="T33" fmla="*/ 0 h 10"/>
                  <a:gd name="T34" fmla="*/ 5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5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00" name="Freeform 945"/>
              <p:cNvSpPr>
                <a:spLocks/>
              </p:cNvSpPr>
              <p:nvPr/>
            </p:nvSpPr>
            <p:spPr bwMode="auto">
              <a:xfrm>
                <a:off x="2796" y="2942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0 h 11"/>
                  <a:gd name="T4" fmla="*/ 2 w 11"/>
                  <a:gd name="T5" fmla="*/ 2 h 11"/>
                  <a:gd name="T6" fmla="*/ 0 w 11"/>
                  <a:gd name="T7" fmla="*/ 4 h 11"/>
                  <a:gd name="T8" fmla="*/ 0 w 11"/>
                  <a:gd name="T9" fmla="*/ 5 h 11"/>
                  <a:gd name="T10" fmla="*/ 2 w 11"/>
                  <a:gd name="T11" fmla="*/ 7 h 11"/>
                  <a:gd name="T12" fmla="*/ 4 w 11"/>
                  <a:gd name="T13" fmla="*/ 9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9 h 11"/>
                  <a:gd name="T22" fmla="*/ 11 w 11"/>
                  <a:gd name="T23" fmla="*/ 7 h 11"/>
                  <a:gd name="T24" fmla="*/ 11 w 11"/>
                  <a:gd name="T25" fmla="*/ 5 h 11"/>
                  <a:gd name="T26" fmla="*/ 11 w 11"/>
                  <a:gd name="T27" fmla="*/ 4 h 11"/>
                  <a:gd name="T28" fmla="*/ 11 w 11"/>
                  <a:gd name="T29" fmla="*/ 2 h 11"/>
                  <a:gd name="T30" fmla="*/ 9 w 11"/>
                  <a:gd name="T31" fmla="*/ 0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01" name="Freeform 946"/>
              <p:cNvSpPr>
                <a:spLocks/>
              </p:cNvSpPr>
              <p:nvPr/>
            </p:nvSpPr>
            <p:spPr bwMode="auto">
              <a:xfrm>
                <a:off x="2817" y="2937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2 w 11"/>
                  <a:gd name="T3" fmla="*/ 1 h 10"/>
                  <a:gd name="T4" fmla="*/ 0 w 11"/>
                  <a:gd name="T5" fmla="*/ 3 h 10"/>
                  <a:gd name="T6" fmla="*/ 0 w 11"/>
                  <a:gd name="T7" fmla="*/ 5 h 10"/>
                  <a:gd name="T8" fmla="*/ 0 w 11"/>
                  <a:gd name="T9" fmla="*/ 7 h 10"/>
                  <a:gd name="T10" fmla="*/ 0 w 11"/>
                  <a:gd name="T11" fmla="*/ 9 h 10"/>
                  <a:gd name="T12" fmla="*/ 2 w 11"/>
                  <a:gd name="T13" fmla="*/ 10 h 10"/>
                  <a:gd name="T14" fmla="*/ 4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8 w 11"/>
                  <a:gd name="T21" fmla="*/ 10 h 10"/>
                  <a:gd name="T22" fmla="*/ 9 w 11"/>
                  <a:gd name="T23" fmla="*/ 9 h 10"/>
                  <a:gd name="T24" fmla="*/ 11 w 11"/>
                  <a:gd name="T25" fmla="*/ 7 h 10"/>
                  <a:gd name="T26" fmla="*/ 11 w 11"/>
                  <a:gd name="T27" fmla="*/ 5 h 10"/>
                  <a:gd name="T28" fmla="*/ 9 w 11"/>
                  <a:gd name="T29" fmla="*/ 3 h 10"/>
                  <a:gd name="T30" fmla="*/ 8 w 11"/>
                  <a:gd name="T31" fmla="*/ 1 h 10"/>
                  <a:gd name="T32" fmla="*/ 6 w 11"/>
                  <a:gd name="T33" fmla="*/ 0 h 10"/>
                  <a:gd name="T34" fmla="*/ 4 w 11"/>
                  <a:gd name="T35" fmla="*/ 0 h 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0"/>
                  <a:gd name="T56" fmla="*/ 11 w 11"/>
                  <a:gd name="T57" fmla="*/ 10 h 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0">
                    <a:moveTo>
                      <a:pt x="4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02" name="Freeform 947"/>
              <p:cNvSpPr>
                <a:spLocks/>
              </p:cNvSpPr>
              <p:nvPr/>
            </p:nvSpPr>
            <p:spPr bwMode="auto">
              <a:xfrm>
                <a:off x="2839" y="2931"/>
                <a:ext cx="10" cy="11"/>
              </a:xfrm>
              <a:custGeom>
                <a:avLst/>
                <a:gdLst>
                  <a:gd name="T0" fmla="*/ 3 w 10"/>
                  <a:gd name="T1" fmla="*/ 0 h 11"/>
                  <a:gd name="T2" fmla="*/ 1 w 10"/>
                  <a:gd name="T3" fmla="*/ 2 h 11"/>
                  <a:gd name="T4" fmla="*/ 0 w 10"/>
                  <a:gd name="T5" fmla="*/ 4 h 11"/>
                  <a:gd name="T6" fmla="*/ 0 w 10"/>
                  <a:gd name="T7" fmla="*/ 6 h 11"/>
                  <a:gd name="T8" fmla="*/ 0 w 10"/>
                  <a:gd name="T9" fmla="*/ 7 h 11"/>
                  <a:gd name="T10" fmla="*/ 0 w 10"/>
                  <a:gd name="T11" fmla="*/ 9 h 11"/>
                  <a:gd name="T12" fmla="*/ 1 w 10"/>
                  <a:gd name="T13" fmla="*/ 11 h 11"/>
                  <a:gd name="T14" fmla="*/ 3 w 10"/>
                  <a:gd name="T15" fmla="*/ 11 h 11"/>
                  <a:gd name="T16" fmla="*/ 5 w 10"/>
                  <a:gd name="T17" fmla="*/ 11 h 11"/>
                  <a:gd name="T18" fmla="*/ 5 w 10"/>
                  <a:gd name="T19" fmla="*/ 11 h 11"/>
                  <a:gd name="T20" fmla="*/ 7 w 10"/>
                  <a:gd name="T21" fmla="*/ 11 h 11"/>
                  <a:gd name="T22" fmla="*/ 9 w 10"/>
                  <a:gd name="T23" fmla="*/ 9 h 11"/>
                  <a:gd name="T24" fmla="*/ 10 w 10"/>
                  <a:gd name="T25" fmla="*/ 7 h 11"/>
                  <a:gd name="T26" fmla="*/ 10 w 10"/>
                  <a:gd name="T27" fmla="*/ 6 h 11"/>
                  <a:gd name="T28" fmla="*/ 9 w 10"/>
                  <a:gd name="T29" fmla="*/ 4 h 11"/>
                  <a:gd name="T30" fmla="*/ 7 w 10"/>
                  <a:gd name="T31" fmla="*/ 2 h 11"/>
                  <a:gd name="T32" fmla="*/ 5 w 10"/>
                  <a:gd name="T33" fmla="*/ 0 h 11"/>
                  <a:gd name="T34" fmla="*/ 3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3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03" name="Freeform 948"/>
              <p:cNvSpPr>
                <a:spLocks/>
              </p:cNvSpPr>
              <p:nvPr/>
            </p:nvSpPr>
            <p:spPr bwMode="auto">
              <a:xfrm>
                <a:off x="2858" y="2926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4 w 11"/>
                  <a:gd name="T3" fmla="*/ 2 h 11"/>
                  <a:gd name="T4" fmla="*/ 2 w 11"/>
                  <a:gd name="T5" fmla="*/ 4 h 11"/>
                  <a:gd name="T6" fmla="*/ 0 w 11"/>
                  <a:gd name="T7" fmla="*/ 5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11 h 11"/>
                  <a:gd name="T18" fmla="*/ 7 w 11"/>
                  <a:gd name="T19" fmla="*/ 11 h 11"/>
                  <a:gd name="T20" fmla="*/ 9 w 11"/>
                  <a:gd name="T21" fmla="*/ 11 h 11"/>
                  <a:gd name="T22" fmla="*/ 11 w 11"/>
                  <a:gd name="T23" fmla="*/ 9 h 11"/>
                  <a:gd name="T24" fmla="*/ 11 w 11"/>
                  <a:gd name="T25" fmla="*/ 7 h 11"/>
                  <a:gd name="T26" fmla="*/ 11 w 11"/>
                  <a:gd name="T27" fmla="*/ 5 h 11"/>
                  <a:gd name="T28" fmla="*/ 11 w 11"/>
                  <a:gd name="T29" fmla="*/ 4 h 11"/>
                  <a:gd name="T30" fmla="*/ 9 w 11"/>
                  <a:gd name="T31" fmla="*/ 2 h 11"/>
                  <a:gd name="T32" fmla="*/ 7 w 11"/>
                  <a:gd name="T33" fmla="*/ 0 h 11"/>
                  <a:gd name="T34" fmla="*/ 5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5" y="0"/>
                    </a:moveTo>
                    <a:lnTo>
                      <a:pt x="4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04" name="Freeform 949"/>
              <p:cNvSpPr>
                <a:spLocks/>
              </p:cNvSpPr>
              <p:nvPr/>
            </p:nvSpPr>
            <p:spPr bwMode="auto">
              <a:xfrm>
                <a:off x="2878" y="2919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0 h 11"/>
                  <a:gd name="T4" fmla="*/ 1 w 10"/>
                  <a:gd name="T5" fmla="*/ 2 h 11"/>
                  <a:gd name="T6" fmla="*/ 0 w 10"/>
                  <a:gd name="T7" fmla="*/ 4 h 11"/>
                  <a:gd name="T8" fmla="*/ 0 w 10"/>
                  <a:gd name="T9" fmla="*/ 5 h 11"/>
                  <a:gd name="T10" fmla="*/ 1 w 10"/>
                  <a:gd name="T11" fmla="*/ 7 h 11"/>
                  <a:gd name="T12" fmla="*/ 3 w 10"/>
                  <a:gd name="T13" fmla="*/ 9 h 11"/>
                  <a:gd name="T14" fmla="*/ 5 w 10"/>
                  <a:gd name="T15" fmla="*/ 11 h 11"/>
                  <a:gd name="T16" fmla="*/ 7 w 10"/>
                  <a:gd name="T17" fmla="*/ 11 h 11"/>
                  <a:gd name="T18" fmla="*/ 7 w 10"/>
                  <a:gd name="T19" fmla="*/ 11 h 11"/>
                  <a:gd name="T20" fmla="*/ 8 w 10"/>
                  <a:gd name="T21" fmla="*/ 9 h 11"/>
                  <a:gd name="T22" fmla="*/ 10 w 10"/>
                  <a:gd name="T23" fmla="*/ 7 h 11"/>
                  <a:gd name="T24" fmla="*/ 10 w 10"/>
                  <a:gd name="T25" fmla="*/ 5 h 11"/>
                  <a:gd name="T26" fmla="*/ 10 w 10"/>
                  <a:gd name="T27" fmla="*/ 4 h 11"/>
                  <a:gd name="T28" fmla="*/ 10 w 10"/>
                  <a:gd name="T29" fmla="*/ 2 h 11"/>
                  <a:gd name="T30" fmla="*/ 8 w 10"/>
                  <a:gd name="T31" fmla="*/ 0 h 11"/>
                  <a:gd name="T32" fmla="*/ 7 w 10"/>
                  <a:gd name="T33" fmla="*/ 0 h 11"/>
                  <a:gd name="T34" fmla="*/ 5 w 10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"/>
                  <a:gd name="T55" fmla="*/ 0 h 11"/>
                  <a:gd name="T56" fmla="*/ 10 w 10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" h="11">
                    <a:moveTo>
                      <a:pt x="5" y="0"/>
                    </a:move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05" name="Freeform 950"/>
              <p:cNvSpPr>
                <a:spLocks/>
              </p:cNvSpPr>
              <p:nvPr/>
            </p:nvSpPr>
            <p:spPr bwMode="auto">
              <a:xfrm>
                <a:off x="2897" y="2908"/>
                <a:ext cx="11" cy="11"/>
              </a:xfrm>
              <a:custGeom>
                <a:avLst/>
                <a:gdLst>
                  <a:gd name="T0" fmla="*/ 2 w 11"/>
                  <a:gd name="T1" fmla="*/ 0 h 11"/>
                  <a:gd name="T2" fmla="*/ 0 w 11"/>
                  <a:gd name="T3" fmla="*/ 2 h 11"/>
                  <a:gd name="T4" fmla="*/ 0 w 11"/>
                  <a:gd name="T5" fmla="*/ 4 h 11"/>
                  <a:gd name="T6" fmla="*/ 0 w 11"/>
                  <a:gd name="T7" fmla="*/ 6 h 11"/>
                  <a:gd name="T8" fmla="*/ 0 w 11"/>
                  <a:gd name="T9" fmla="*/ 7 h 11"/>
                  <a:gd name="T10" fmla="*/ 2 w 11"/>
                  <a:gd name="T11" fmla="*/ 9 h 11"/>
                  <a:gd name="T12" fmla="*/ 4 w 11"/>
                  <a:gd name="T13" fmla="*/ 11 h 11"/>
                  <a:gd name="T14" fmla="*/ 5 w 11"/>
                  <a:gd name="T15" fmla="*/ 11 h 11"/>
                  <a:gd name="T16" fmla="*/ 7 w 11"/>
                  <a:gd name="T17" fmla="*/ 9 h 11"/>
                  <a:gd name="T18" fmla="*/ 7 w 11"/>
                  <a:gd name="T19" fmla="*/ 9 h 11"/>
                  <a:gd name="T20" fmla="*/ 9 w 11"/>
                  <a:gd name="T21" fmla="*/ 7 h 11"/>
                  <a:gd name="T22" fmla="*/ 11 w 11"/>
                  <a:gd name="T23" fmla="*/ 6 h 11"/>
                  <a:gd name="T24" fmla="*/ 11 w 11"/>
                  <a:gd name="T25" fmla="*/ 4 h 11"/>
                  <a:gd name="T26" fmla="*/ 9 w 11"/>
                  <a:gd name="T27" fmla="*/ 2 h 11"/>
                  <a:gd name="T28" fmla="*/ 7 w 11"/>
                  <a:gd name="T29" fmla="*/ 0 h 11"/>
                  <a:gd name="T30" fmla="*/ 5 w 11"/>
                  <a:gd name="T31" fmla="*/ 0 h 11"/>
                  <a:gd name="T32" fmla="*/ 4 w 11"/>
                  <a:gd name="T33" fmla="*/ 0 h 11"/>
                  <a:gd name="T34" fmla="*/ 2 w 11"/>
                  <a:gd name="T35" fmla="*/ 0 h 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11"/>
                  <a:gd name="T56" fmla="*/ 11 w 11"/>
                  <a:gd name="T57" fmla="*/ 11 h 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11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3583" name="Rectangle 951"/>
            <p:cNvSpPr>
              <a:spLocks noChangeArrowheads="1"/>
            </p:cNvSpPr>
            <p:nvPr/>
          </p:nvSpPr>
          <p:spPr bwMode="auto">
            <a:xfrm>
              <a:off x="2925" y="1980"/>
              <a:ext cx="43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i-FI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r>
                <a:rPr lang="fi-FI" i="1" baseline="-25000">
                  <a:solidFill>
                    <a:srgbClr val="000000"/>
                  </a:solidFill>
                  <a:latin typeface="Times New Roman" pitchFamily="18" charset="0"/>
                </a:rPr>
                <a:t>IN  </a:t>
              </a:r>
              <a:r>
                <a:rPr lang="fi-FI" i="1">
                  <a:solidFill>
                    <a:srgbClr val="000000"/>
                  </a:solidFill>
                  <a:latin typeface="Times New Roman" pitchFamily="18" charset="0"/>
                </a:rPr>
                <a:t>-I</a:t>
              </a:r>
              <a:r>
                <a:rPr lang="fi-FI" i="1" baseline="-25000">
                  <a:solidFill>
                    <a:srgbClr val="000000"/>
                  </a:solidFill>
                  <a:latin typeface="Times New Roman" pitchFamily="18" charset="0"/>
                </a:rPr>
                <a:t>OUT</a:t>
              </a:r>
              <a:endParaRPr lang="en-GB" i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3584" name="Rectangle 952"/>
            <p:cNvSpPr>
              <a:spLocks noChangeArrowheads="1"/>
            </p:cNvSpPr>
            <p:nvPr/>
          </p:nvSpPr>
          <p:spPr bwMode="auto">
            <a:xfrm>
              <a:off x="1865" y="2575"/>
              <a:ext cx="31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24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r>
                <a:rPr lang="en-GB" sz="2400" i="1" baseline="-25000">
                  <a:solidFill>
                    <a:srgbClr val="000000"/>
                  </a:solidFill>
                  <a:latin typeface="Times New Roman" pitchFamily="18" charset="0"/>
                </a:rPr>
                <a:t>OUT</a:t>
              </a:r>
            </a:p>
          </p:txBody>
        </p:sp>
        <p:sp>
          <p:nvSpPr>
            <p:cNvPr id="23585" name="Rectangle 953"/>
            <p:cNvSpPr>
              <a:spLocks noChangeArrowheads="1"/>
            </p:cNvSpPr>
            <p:nvPr/>
          </p:nvSpPr>
          <p:spPr bwMode="auto">
            <a:xfrm>
              <a:off x="1876" y="1515"/>
              <a:ext cx="19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24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r>
                <a:rPr lang="en-GB" sz="2400" i="1" baseline="-25000">
                  <a:solidFill>
                    <a:srgbClr val="000000"/>
                  </a:solidFill>
                  <a:latin typeface="Times New Roman" pitchFamily="18" charset="0"/>
                </a:rPr>
                <a:t>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7137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Stage construction</a:t>
            </a:r>
            <a:endParaRPr lang="en-GB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fi-FI"/>
              <a:t>Jet plate</a:t>
            </a:r>
          </a:p>
          <a:p>
            <a:pPr eaLnBrk="1" hangingPunct="1"/>
            <a:r>
              <a:rPr lang="fi-FI"/>
              <a:t>PEEK</a:t>
            </a:r>
            <a:r>
              <a:rPr lang="fi-FI" baseline="30000"/>
              <a:t>TM</a:t>
            </a:r>
            <a:r>
              <a:rPr lang="fi-FI"/>
              <a:t> Insulator with O-rings</a:t>
            </a:r>
          </a:p>
          <a:p>
            <a:pPr eaLnBrk="1" hangingPunct="1"/>
            <a:r>
              <a:rPr lang="fi-FI"/>
              <a:t>Collection plate</a:t>
            </a:r>
          </a:p>
          <a:p>
            <a:pPr eaLnBrk="1" hangingPunct="1"/>
            <a:endParaRPr lang="en-GB"/>
          </a:p>
        </p:txBody>
      </p:sp>
      <p:pic>
        <p:nvPicPr>
          <p:cNvPr id="21509" name="Picture 5" descr="Impactorstag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068638"/>
            <a:ext cx="32766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llectionplateandringsmal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9" t="11320" r="8743" b="9444"/>
          <a:stretch>
            <a:fillRect/>
          </a:stretch>
        </p:blipFill>
        <p:spPr bwMode="auto">
          <a:xfrm>
            <a:off x="971550" y="3860800"/>
            <a:ext cx="24479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65104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ELPI+™ samples from Santiago (city center)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9" t="26316"/>
          <a:stretch/>
        </p:blipFill>
        <p:spPr>
          <a:xfrm>
            <a:off x="285749" y="2228850"/>
            <a:ext cx="5133975" cy="32004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333500" y="3228975"/>
            <a:ext cx="1238250" cy="11715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8" r="18231"/>
          <a:stretch/>
        </p:blipFill>
        <p:spPr>
          <a:xfrm>
            <a:off x="4686300" y="1135427"/>
            <a:ext cx="3895725" cy="4187095"/>
          </a:xfrm>
          <a:prstGeom prst="rect">
            <a:avLst/>
          </a:prstGeom>
        </p:spPr>
      </p:pic>
      <p:cxnSp>
        <p:nvCxnSpPr>
          <p:cNvPr id="6" name="Straight Arrow Connector 5"/>
          <p:cNvCxnSpPr>
            <a:stCxn id="4" idx="7"/>
          </p:cNvCxnSpPr>
          <p:nvPr/>
        </p:nvCxnSpPr>
        <p:spPr>
          <a:xfrm flipV="1">
            <a:off x="2390412" y="3228975"/>
            <a:ext cx="3181713" cy="17157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6250" y="1400175"/>
            <a:ext cx="36957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>
                <a:solidFill>
                  <a:srgbClr val="000000"/>
                </a:solidFill>
              </a:rPr>
              <a:t>Collection</a:t>
            </a:r>
            <a:r>
              <a:rPr lang="fi-FI" dirty="0">
                <a:solidFill>
                  <a:srgbClr val="000000"/>
                </a:solidFill>
              </a:rPr>
              <a:t> </a:t>
            </a:r>
            <a:r>
              <a:rPr lang="fi-FI" dirty="0" err="1">
                <a:solidFill>
                  <a:srgbClr val="000000"/>
                </a:solidFill>
              </a:rPr>
              <a:t>time</a:t>
            </a:r>
            <a:r>
              <a:rPr lang="fi-FI" dirty="0">
                <a:solidFill>
                  <a:srgbClr val="000000"/>
                </a:solidFill>
              </a:rPr>
              <a:t>: ~4 </a:t>
            </a:r>
            <a:r>
              <a:rPr lang="fi-FI" dirty="0" err="1">
                <a:solidFill>
                  <a:srgbClr val="000000"/>
                </a:solidFill>
              </a:rPr>
              <a:t>days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21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7" descr="elpioperationdiagramdetailsver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673225"/>
            <a:ext cx="52705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ELPI+</a:t>
            </a:r>
            <a:r>
              <a:rPr lang="fi-FI" baseline="30000" dirty="0"/>
              <a:t>™</a:t>
            </a:r>
            <a:r>
              <a:rPr lang="fi-FI" dirty="0"/>
              <a:t> Operating Principle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27653" name="Picture 1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5769" r="1387" b="1923"/>
          <a:stretch>
            <a:fillRect/>
          </a:stretch>
        </p:blipFill>
        <p:spPr bwMode="auto">
          <a:xfrm>
            <a:off x="6300788" y="1123950"/>
            <a:ext cx="23764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955675" y="3500438"/>
            <a:ext cx="2103438" cy="1960562"/>
            <a:chOff x="2058988" y="4408487"/>
            <a:chExt cx="2103437" cy="1960563"/>
          </a:xfrm>
        </p:grpSpPr>
        <p:sp>
          <p:nvSpPr>
            <p:cNvPr id="27670" name="Oval 149"/>
            <p:cNvSpPr>
              <a:spLocks noChangeAspect="1" noChangeArrowheads="1"/>
            </p:cNvSpPr>
            <p:nvPr/>
          </p:nvSpPr>
          <p:spPr bwMode="auto">
            <a:xfrm>
              <a:off x="2058988" y="4408487"/>
              <a:ext cx="2008187" cy="1960563"/>
            </a:xfrm>
            <a:prstGeom prst="ellipse">
              <a:avLst/>
            </a:prstGeom>
            <a:noFill/>
            <a:ln w="3175" cap="rnd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71" name="Freeform 152" descr="Light downward diagonal"/>
            <p:cNvSpPr>
              <a:spLocks noChangeAspect="1"/>
            </p:cNvSpPr>
            <p:nvPr/>
          </p:nvSpPr>
          <p:spPr bwMode="auto">
            <a:xfrm>
              <a:off x="2259013" y="4902200"/>
              <a:ext cx="1355725" cy="750887"/>
            </a:xfrm>
            <a:custGeom>
              <a:avLst/>
              <a:gdLst>
                <a:gd name="T0" fmla="*/ 0 w 2844"/>
                <a:gd name="T1" fmla="*/ 2147483647 h 1576"/>
                <a:gd name="T2" fmla="*/ 0 w 2844"/>
                <a:gd name="T3" fmla="*/ 2147483647 h 1576"/>
                <a:gd name="T4" fmla="*/ 0 w 2844"/>
                <a:gd name="T5" fmla="*/ 2147483647 h 1576"/>
                <a:gd name="T6" fmla="*/ 0 w 2844"/>
                <a:gd name="T7" fmla="*/ 2147483647 h 1576"/>
                <a:gd name="T8" fmla="*/ 2147483647 w 2844"/>
                <a:gd name="T9" fmla="*/ 2147483647 h 1576"/>
                <a:gd name="T10" fmla="*/ 2147483647 w 2844"/>
                <a:gd name="T11" fmla="*/ 2147483647 h 1576"/>
                <a:gd name="T12" fmla="*/ 2147483647 w 2844"/>
                <a:gd name="T13" fmla="*/ 2147483647 h 1576"/>
                <a:gd name="T14" fmla="*/ 2147483647 w 2844"/>
                <a:gd name="T15" fmla="*/ 2147483647 h 1576"/>
                <a:gd name="T16" fmla="*/ 2147483647 w 2844"/>
                <a:gd name="T17" fmla="*/ 2147483647 h 1576"/>
                <a:gd name="T18" fmla="*/ 2147483647 w 2844"/>
                <a:gd name="T19" fmla="*/ 2147483647 h 1576"/>
                <a:gd name="T20" fmla="*/ 2147483647 w 2844"/>
                <a:gd name="T21" fmla="*/ 2147483647 h 1576"/>
                <a:gd name="T22" fmla="*/ 2147483647 w 2844"/>
                <a:gd name="T23" fmla="*/ 0 h 1576"/>
                <a:gd name="T24" fmla="*/ 2147483647 w 2844"/>
                <a:gd name="T25" fmla="*/ 0 h 1576"/>
                <a:gd name="T26" fmla="*/ 2147483647 w 2844"/>
                <a:gd name="T27" fmla="*/ 2147483647 h 1576"/>
                <a:gd name="T28" fmla="*/ 2147483647 w 2844"/>
                <a:gd name="T29" fmla="*/ 2147483647 h 1576"/>
                <a:gd name="T30" fmla="*/ 2147483647 w 2844"/>
                <a:gd name="T31" fmla="*/ 2147483647 h 1576"/>
                <a:gd name="T32" fmla="*/ 2147483647 w 2844"/>
                <a:gd name="T33" fmla="*/ 2147483647 h 1576"/>
                <a:gd name="T34" fmla="*/ 2147483647 w 2844"/>
                <a:gd name="T35" fmla="*/ 2147483647 h 1576"/>
                <a:gd name="T36" fmla="*/ 0 w 2844"/>
                <a:gd name="T37" fmla="*/ 2147483647 h 1576"/>
                <a:gd name="T38" fmla="*/ 0 w 2844"/>
                <a:gd name="T39" fmla="*/ 0 h 1576"/>
                <a:gd name="T40" fmla="*/ 0 w 2844"/>
                <a:gd name="T41" fmla="*/ 0 h 1576"/>
                <a:gd name="T42" fmla="*/ 0 w 2844"/>
                <a:gd name="T43" fmla="*/ 2147483647 h 15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4"/>
                <a:gd name="T67" fmla="*/ 0 h 1576"/>
                <a:gd name="T68" fmla="*/ 2844 w 2844"/>
                <a:gd name="T69" fmla="*/ 1576 h 157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4" h="1576">
                  <a:moveTo>
                    <a:pt x="4" y="426"/>
                  </a:moveTo>
                  <a:lnTo>
                    <a:pt x="0" y="1576"/>
                  </a:lnTo>
                  <a:lnTo>
                    <a:pt x="150" y="1576"/>
                  </a:lnTo>
                  <a:lnTo>
                    <a:pt x="146" y="426"/>
                  </a:lnTo>
                  <a:lnTo>
                    <a:pt x="714" y="426"/>
                  </a:lnTo>
                  <a:lnTo>
                    <a:pt x="998" y="710"/>
                  </a:lnTo>
                  <a:lnTo>
                    <a:pt x="1850" y="710"/>
                  </a:lnTo>
                  <a:lnTo>
                    <a:pt x="2134" y="426"/>
                  </a:lnTo>
                  <a:lnTo>
                    <a:pt x="2702" y="426"/>
                  </a:lnTo>
                  <a:lnTo>
                    <a:pt x="2700" y="1553"/>
                  </a:lnTo>
                  <a:lnTo>
                    <a:pt x="2835" y="1561"/>
                  </a:lnTo>
                  <a:lnTo>
                    <a:pt x="2844" y="0"/>
                  </a:lnTo>
                  <a:lnTo>
                    <a:pt x="2702" y="0"/>
                  </a:lnTo>
                  <a:lnTo>
                    <a:pt x="2707" y="256"/>
                  </a:lnTo>
                  <a:lnTo>
                    <a:pt x="2130" y="256"/>
                  </a:lnTo>
                  <a:lnTo>
                    <a:pt x="1850" y="568"/>
                  </a:lnTo>
                  <a:lnTo>
                    <a:pt x="998" y="568"/>
                  </a:lnTo>
                  <a:lnTo>
                    <a:pt x="714" y="284"/>
                  </a:lnTo>
                  <a:lnTo>
                    <a:pt x="146" y="284"/>
                  </a:lnTo>
                  <a:lnTo>
                    <a:pt x="142" y="16"/>
                  </a:lnTo>
                  <a:lnTo>
                    <a:pt x="7" y="23"/>
                  </a:lnTo>
                  <a:lnTo>
                    <a:pt x="4" y="426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2" name="Freeform 153" descr="Light downward diagonal"/>
            <p:cNvSpPr>
              <a:spLocks noChangeAspect="1"/>
            </p:cNvSpPr>
            <p:nvPr/>
          </p:nvSpPr>
          <p:spPr bwMode="auto">
            <a:xfrm>
              <a:off x="2260600" y="5578475"/>
              <a:ext cx="1354138" cy="406400"/>
            </a:xfrm>
            <a:custGeom>
              <a:avLst/>
              <a:gdLst>
                <a:gd name="T0" fmla="*/ 0 w 2840"/>
                <a:gd name="T1" fmla="*/ 2147483647 h 852"/>
                <a:gd name="T2" fmla="*/ 0 w 2840"/>
                <a:gd name="T3" fmla="*/ 2147483647 h 852"/>
                <a:gd name="T4" fmla="*/ 0 w 2840"/>
                <a:gd name="T5" fmla="*/ 2147483647 h 852"/>
                <a:gd name="T6" fmla="*/ 0 w 2840"/>
                <a:gd name="T7" fmla="*/ 2147483647 h 852"/>
                <a:gd name="T8" fmla="*/ 2147483647 w 2840"/>
                <a:gd name="T9" fmla="*/ 2147483647 h 852"/>
                <a:gd name="T10" fmla="*/ 2147483647 w 2840"/>
                <a:gd name="T11" fmla="*/ 2147483647 h 852"/>
                <a:gd name="T12" fmla="*/ 2147483647 w 2840"/>
                <a:gd name="T13" fmla="*/ 2147483647 h 852"/>
                <a:gd name="T14" fmla="*/ 2147483647 w 2840"/>
                <a:gd name="T15" fmla="*/ 2147483647 h 852"/>
                <a:gd name="T16" fmla="*/ 2147483647 w 2840"/>
                <a:gd name="T17" fmla="*/ 2147483647 h 852"/>
                <a:gd name="T18" fmla="*/ 2147483647 w 2840"/>
                <a:gd name="T19" fmla="*/ 2147483647 h 852"/>
                <a:gd name="T20" fmla="*/ 2147483647 w 2840"/>
                <a:gd name="T21" fmla="*/ 2147483647 h 852"/>
                <a:gd name="T22" fmla="*/ 2147483647 w 2840"/>
                <a:gd name="T23" fmla="*/ 0 h 852"/>
                <a:gd name="T24" fmla="*/ 2147483647 w 2840"/>
                <a:gd name="T25" fmla="*/ 0 h 852"/>
                <a:gd name="T26" fmla="*/ 2147483647 w 2840"/>
                <a:gd name="T27" fmla="*/ 2147483647 h 852"/>
                <a:gd name="T28" fmla="*/ 2147483647 w 2840"/>
                <a:gd name="T29" fmla="*/ 2147483647 h 852"/>
                <a:gd name="T30" fmla="*/ 2147483647 w 2840"/>
                <a:gd name="T31" fmla="*/ 2147483647 h 852"/>
                <a:gd name="T32" fmla="*/ 2147483647 w 2840"/>
                <a:gd name="T33" fmla="*/ 2147483647 h 852"/>
                <a:gd name="T34" fmla="*/ 2147483647 w 2840"/>
                <a:gd name="T35" fmla="*/ 2147483647 h 852"/>
                <a:gd name="T36" fmla="*/ 0 w 2840"/>
                <a:gd name="T37" fmla="*/ 2147483647 h 852"/>
                <a:gd name="T38" fmla="*/ 0 w 2840"/>
                <a:gd name="T39" fmla="*/ 0 h 852"/>
                <a:gd name="T40" fmla="*/ 0 w 2840"/>
                <a:gd name="T41" fmla="*/ 0 h 852"/>
                <a:gd name="T42" fmla="*/ 0 w 2840"/>
                <a:gd name="T43" fmla="*/ 2147483647 h 8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0"/>
                <a:gd name="T67" fmla="*/ 0 h 852"/>
                <a:gd name="T68" fmla="*/ 2840 w 2840"/>
                <a:gd name="T69" fmla="*/ 852 h 8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0" h="852">
                  <a:moveTo>
                    <a:pt x="0" y="426"/>
                  </a:moveTo>
                  <a:lnTo>
                    <a:pt x="0" y="852"/>
                  </a:lnTo>
                  <a:lnTo>
                    <a:pt x="142" y="852"/>
                  </a:lnTo>
                  <a:lnTo>
                    <a:pt x="142" y="426"/>
                  </a:lnTo>
                  <a:lnTo>
                    <a:pt x="710" y="426"/>
                  </a:lnTo>
                  <a:lnTo>
                    <a:pt x="994" y="710"/>
                  </a:lnTo>
                  <a:lnTo>
                    <a:pt x="1846" y="710"/>
                  </a:lnTo>
                  <a:lnTo>
                    <a:pt x="2130" y="426"/>
                  </a:lnTo>
                  <a:lnTo>
                    <a:pt x="2698" y="426"/>
                  </a:lnTo>
                  <a:lnTo>
                    <a:pt x="2698" y="852"/>
                  </a:lnTo>
                  <a:lnTo>
                    <a:pt x="2840" y="852"/>
                  </a:lnTo>
                  <a:lnTo>
                    <a:pt x="2840" y="0"/>
                  </a:lnTo>
                  <a:lnTo>
                    <a:pt x="2698" y="0"/>
                  </a:lnTo>
                  <a:lnTo>
                    <a:pt x="2703" y="256"/>
                  </a:lnTo>
                  <a:lnTo>
                    <a:pt x="2126" y="256"/>
                  </a:lnTo>
                  <a:lnTo>
                    <a:pt x="1846" y="568"/>
                  </a:lnTo>
                  <a:lnTo>
                    <a:pt x="994" y="568"/>
                  </a:lnTo>
                  <a:lnTo>
                    <a:pt x="710" y="284"/>
                  </a:lnTo>
                  <a:lnTo>
                    <a:pt x="142" y="284"/>
                  </a:lnTo>
                  <a:lnTo>
                    <a:pt x="138" y="16"/>
                  </a:lnTo>
                  <a:lnTo>
                    <a:pt x="3" y="23"/>
                  </a:lnTo>
                  <a:lnTo>
                    <a:pt x="0" y="426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3" name="Line 154"/>
            <p:cNvSpPr>
              <a:spLocks noChangeAspect="1" noChangeShapeType="1"/>
            </p:cNvSpPr>
            <p:nvPr/>
          </p:nvSpPr>
          <p:spPr bwMode="auto">
            <a:xfrm>
              <a:off x="2801938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4" name="Line 155"/>
            <p:cNvSpPr>
              <a:spLocks noChangeAspect="1" noChangeShapeType="1"/>
            </p:cNvSpPr>
            <p:nvPr/>
          </p:nvSpPr>
          <p:spPr bwMode="auto">
            <a:xfrm>
              <a:off x="2870200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5" name="Line 156"/>
            <p:cNvSpPr>
              <a:spLocks noChangeAspect="1" noChangeShapeType="1"/>
            </p:cNvSpPr>
            <p:nvPr/>
          </p:nvSpPr>
          <p:spPr bwMode="auto">
            <a:xfrm>
              <a:off x="2938463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6" name="Line 157"/>
            <p:cNvSpPr>
              <a:spLocks noChangeAspect="1" noChangeShapeType="1"/>
            </p:cNvSpPr>
            <p:nvPr/>
          </p:nvSpPr>
          <p:spPr bwMode="auto">
            <a:xfrm>
              <a:off x="3006725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7" name="Line 158"/>
            <p:cNvSpPr>
              <a:spLocks noChangeAspect="1" noChangeShapeType="1"/>
            </p:cNvSpPr>
            <p:nvPr/>
          </p:nvSpPr>
          <p:spPr bwMode="auto">
            <a:xfrm>
              <a:off x="2801938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8" name="Line 159"/>
            <p:cNvSpPr>
              <a:spLocks noChangeAspect="1" noChangeShapeType="1"/>
            </p:cNvSpPr>
            <p:nvPr/>
          </p:nvSpPr>
          <p:spPr bwMode="auto">
            <a:xfrm>
              <a:off x="2870200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9" name="Line 160"/>
            <p:cNvSpPr>
              <a:spLocks noChangeAspect="1" noChangeShapeType="1"/>
            </p:cNvSpPr>
            <p:nvPr/>
          </p:nvSpPr>
          <p:spPr bwMode="auto">
            <a:xfrm>
              <a:off x="2938463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0" name="Line 161"/>
            <p:cNvSpPr>
              <a:spLocks noChangeAspect="1" noChangeShapeType="1"/>
            </p:cNvSpPr>
            <p:nvPr/>
          </p:nvSpPr>
          <p:spPr bwMode="auto">
            <a:xfrm>
              <a:off x="3006725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1" name="Freeform 162" descr="20%"/>
            <p:cNvSpPr>
              <a:spLocks noChangeAspect="1"/>
            </p:cNvSpPr>
            <p:nvPr/>
          </p:nvSpPr>
          <p:spPr bwMode="auto">
            <a:xfrm>
              <a:off x="3479800" y="5376862"/>
              <a:ext cx="201613" cy="338138"/>
            </a:xfrm>
            <a:custGeom>
              <a:avLst/>
              <a:gdLst>
                <a:gd name="T0" fmla="*/ 2147483647 w 426"/>
                <a:gd name="T1" fmla="*/ 2147483647 h 710"/>
                <a:gd name="T2" fmla="*/ 2147483647 w 426"/>
                <a:gd name="T3" fmla="*/ 2147483647 h 710"/>
                <a:gd name="T4" fmla="*/ 2147483647 w 426"/>
                <a:gd name="T5" fmla="*/ 2147483647 h 710"/>
                <a:gd name="T6" fmla="*/ 0 w 426"/>
                <a:gd name="T7" fmla="*/ 2147483647 h 710"/>
                <a:gd name="T8" fmla="*/ 0 w 426"/>
                <a:gd name="T9" fmla="*/ 2147483647 h 710"/>
                <a:gd name="T10" fmla="*/ 0 w 426"/>
                <a:gd name="T11" fmla="*/ 0 h 710"/>
                <a:gd name="T12" fmla="*/ 2147483647 w 426"/>
                <a:gd name="T13" fmla="*/ 0 h 710"/>
                <a:gd name="T14" fmla="*/ 2147483647 w 426"/>
                <a:gd name="T15" fmla="*/ 0 h 710"/>
                <a:gd name="T16" fmla="*/ 2147483647 w 426"/>
                <a:gd name="T17" fmla="*/ 0 h 710"/>
                <a:gd name="T18" fmla="*/ 2147483647 w 426"/>
                <a:gd name="T19" fmla="*/ 2147483647 h 7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6"/>
                <a:gd name="T31" fmla="*/ 0 h 710"/>
                <a:gd name="T32" fmla="*/ 426 w 426"/>
                <a:gd name="T33" fmla="*/ 710 h 7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6" h="710">
                  <a:moveTo>
                    <a:pt x="426" y="710"/>
                  </a:moveTo>
                  <a:lnTo>
                    <a:pt x="284" y="710"/>
                  </a:lnTo>
                  <a:lnTo>
                    <a:pt x="284" y="426"/>
                  </a:lnTo>
                  <a:lnTo>
                    <a:pt x="142" y="426"/>
                  </a:lnTo>
                  <a:lnTo>
                    <a:pt x="0" y="426"/>
                  </a:lnTo>
                  <a:lnTo>
                    <a:pt x="0" y="142"/>
                  </a:lnTo>
                  <a:lnTo>
                    <a:pt x="284" y="142"/>
                  </a:lnTo>
                  <a:lnTo>
                    <a:pt x="284" y="0"/>
                  </a:lnTo>
                  <a:lnTo>
                    <a:pt x="426" y="0"/>
                  </a:lnTo>
                  <a:lnTo>
                    <a:pt x="426" y="710"/>
                  </a:lnTo>
                  <a:close/>
                </a:path>
              </a:pathLst>
            </a:custGeom>
            <a:pattFill prst="pct20">
              <a:fgClr>
                <a:srgbClr val="DDDDDD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2" name="Freeform 163" descr="20%"/>
            <p:cNvSpPr>
              <a:spLocks noChangeAspect="1"/>
            </p:cNvSpPr>
            <p:nvPr/>
          </p:nvSpPr>
          <p:spPr bwMode="auto">
            <a:xfrm flipH="1">
              <a:off x="2193925" y="5376862"/>
              <a:ext cx="203200" cy="338138"/>
            </a:xfrm>
            <a:custGeom>
              <a:avLst/>
              <a:gdLst>
                <a:gd name="T0" fmla="*/ 2147483647 w 426"/>
                <a:gd name="T1" fmla="*/ 2147483647 h 710"/>
                <a:gd name="T2" fmla="*/ 2147483647 w 426"/>
                <a:gd name="T3" fmla="*/ 2147483647 h 710"/>
                <a:gd name="T4" fmla="*/ 2147483647 w 426"/>
                <a:gd name="T5" fmla="*/ 2147483647 h 710"/>
                <a:gd name="T6" fmla="*/ 0 w 426"/>
                <a:gd name="T7" fmla="*/ 2147483647 h 710"/>
                <a:gd name="T8" fmla="*/ 0 w 426"/>
                <a:gd name="T9" fmla="*/ 2147483647 h 710"/>
                <a:gd name="T10" fmla="*/ 0 w 426"/>
                <a:gd name="T11" fmla="*/ 0 h 710"/>
                <a:gd name="T12" fmla="*/ 2147483647 w 426"/>
                <a:gd name="T13" fmla="*/ 0 h 710"/>
                <a:gd name="T14" fmla="*/ 2147483647 w 426"/>
                <a:gd name="T15" fmla="*/ 0 h 710"/>
                <a:gd name="T16" fmla="*/ 2147483647 w 426"/>
                <a:gd name="T17" fmla="*/ 0 h 710"/>
                <a:gd name="T18" fmla="*/ 2147483647 w 426"/>
                <a:gd name="T19" fmla="*/ 2147483647 h 7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6"/>
                <a:gd name="T31" fmla="*/ 0 h 710"/>
                <a:gd name="T32" fmla="*/ 426 w 426"/>
                <a:gd name="T33" fmla="*/ 710 h 7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6" h="710">
                  <a:moveTo>
                    <a:pt x="426" y="710"/>
                  </a:moveTo>
                  <a:lnTo>
                    <a:pt x="284" y="710"/>
                  </a:lnTo>
                  <a:lnTo>
                    <a:pt x="284" y="426"/>
                  </a:lnTo>
                  <a:lnTo>
                    <a:pt x="142" y="426"/>
                  </a:lnTo>
                  <a:lnTo>
                    <a:pt x="0" y="426"/>
                  </a:lnTo>
                  <a:lnTo>
                    <a:pt x="0" y="142"/>
                  </a:lnTo>
                  <a:lnTo>
                    <a:pt x="284" y="142"/>
                  </a:lnTo>
                  <a:lnTo>
                    <a:pt x="284" y="0"/>
                  </a:lnTo>
                  <a:lnTo>
                    <a:pt x="426" y="0"/>
                  </a:lnTo>
                  <a:lnTo>
                    <a:pt x="426" y="710"/>
                  </a:lnTo>
                  <a:close/>
                </a:path>
              </a:pathLst>
            </a:custGeom>
            <a:pattFill prst="pct20">
              <a:fgClr>
                <a:srgbClr val="DDDDDD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3" name="Oval 164"/>
            <p:cNvSpPr>
              <a:spLocks noChangeAspect="1" noChangeArrowheads="1"/>
            </p:cNvSpPr>
            <p:nvPr/>
          </p:nvSpPr>
          <p:spPr bwMode="auto">
            <a:xfrm>
              <a:off x="3546475" y="5376862"/>
              <a:ext cx="68263" cy="6667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4" name="Oval 165"/>
            <p:cNvSpPr>
              <a:spLocks noChangeAspect="1" noChangeArrowheads="1"/>
            </p:cNvSpPr>
            <p:nvPr/>
          </p:nvSpPr>
          <p:spPr bwMode="auto">
            <a:xfrm>
              <a:off x="3546475" y="5578475"/>
              <a:ext cx="68263" cy="682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5" name="Oval 166"/>
            <p:cNvSpPr>
              <a:spLocks noChangeAspect="1" noChangeArrowheads="1"/>
            </p:cNvSpPr>
            <p:nvPr/>
          </p:nvSpPr>
          <p:spPr bwMode="auto">
            <a:xfrm>
              <a:off x="2260600" y="5578475"/>
              <a:ext cx="68263" cy="682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6" name="Oval 167"/>
            <p:cNvSpPr>
              <a:spLocks noChangeAspect="1" noChangeArrowheads="1"/>
            </p:cNvSpPr>
            <p:nvPr/>
          </p:nvSpPr>
          <p:spPr bwMode="auto">
            <a:xfrm>
              <a:off x="2260600" y="5376862"/>
              <a:ext cx="68263" cy="6667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7" name="Rectangle 168" descr="Light downward diagonal"/>
            <p:cNvSpPr>
              <a:spLocks noChangeAspect="1" noChangeArrowheads="1"/>
            </p:cNvSpPr>
            <p:nvPr/>
          </p:nvSpPr>
          <p:spPr bwMode="auto">
            <a:xfrm>
              <a:off x="2735263" y="5376862"/>
              <a:ext cx="406400" cy="66675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8" name="Freeform 169" descr="Light downward diagonal"/>
            <p:cNvSpPr>
              <a:spLocks noChangeAspect="1"/>
            </p:cNvSpPr>
            <p:nvPr/>
          </p:nvSpPr>
          <p:spPr bwMode="auto">
            <a:xfrm>
              <a:off x="2328863" y="5105400"/>
              <a:ext cx="1217612" cy="406400"/>
            </a:xfrm>
            <a:custGeom>
              <a:avLst/>
              <a:gdLst>
                <a:gd name="T0" fmla="*/ 0 w 2556"/>
                <a:gd name="T1" fmla="*/ 0 h 852"/>
                <a:gd name="T2" fmla="*/ 0 w 2556"/>
                <a:gd name="T3" fmla="*/ 2147483647 h 852"/>
                <a:gd name="T4" fmla="*/ 0 w 2556"/>
                <a:gd name="T5" fmla="*/ 2147483647 h 852"/>
                <a:gd name="T6" fmla="*/ 0 w 2556"/>
                <a:gd name="T7" fmla="*/ 2147483647 h 852"/>
                <a:gd name="T8" fmla="*/ 2147483647 w 2556"/>
                <a:gd name="T9" fmla="*/ 2147483647 h 852"/>
                <a:gd name="T10" fmla="*/ 2147483647 w 2556"/>
                <a:gd name="T11" fmla="*/ 2147483647 h 852"/>
                <a:gd name="T12" fmla="*/ 2147483647 w 2556"/>
                <a:gd name="T13" fmla="*/ 2147483647 h 852"/>
                <a:gd name="T14" fmla="*/ 2147483647 w 2556"/>
                <a:gd name="T15" fmla="*/ 0 h 852"/>
                <a:gd name="T16" fmla="*/ 2147483647 w 2556"/>
                <a:gd name="T17" fmla="*/ 0 h 852"/>
                <a:gd name="T18" fmla="*/ 2147483647 w 2556"/>
                <a:gd name="T19" fmla="*/ 2147483647 h 852"/>
                <a:gd name="T20" fmla="*/ 2147483647 w 2556"/>
                <a:gd name="T21" fmla="*/ 2147483647 h 852"/>
                <a:gd name="T22" fmla="*/ 2147483647 w 2556"/>
                <a:gd name="T23" fmla="*/ 2147483647 h 852"/>
                <a:gd name="T24" fmla="*/ 2147483647 w 2556"/>
                <a:gd name="T25" fmla="*/ 2147483647 h 852"/>
                <a:gd name="T26" fmla="*/ 2147483647 w 2556"/>
                <a:gd name="T27" fmla="*/ 2147483647 h 852"/>
                <a:gd name="T28" fmla="*/ 0 w 2556"/>
                <a:gd name="T29" fmla="*/ 2147483647 h 852"/>
                <a:gd name="T30" fmla="*/ 0 w 2556"/>
                <a:gd name="T31" fmla="*/ 0 h 852"/>
                <a:gd name="T32" fmla="*/ 0 w 2556"/>
                <a:gd name="T33" fmla="*/ 0 h 8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56"/>
                <a:gd name="T52" fmla="*/ 0 h 852"/>
                <a:gd name="T53" fmla="*/ 2556 w 2556"/>
                <a:gd name="T54" fmla="*/ 852 h 8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56" h="852">
                  <a:moveTo>
                    <a:pt x="0" y="0"/>
                  </a:moveTo>
                  <a:lnTo>
                    <a:pt x="0" y="710"/>
                  </a:lnTo>
                  <a:lnTo>
                    <a:pt x="142" y="710"/>
                  </a:lnTo>
                  <a:lnTo>
                    <a:pt x="142" y="852"/>
                  </a:lnTo>
                  <a:lnTo>
                    <a:pt x="2414" y="852"/>
                  </a:lnTo>
                  <a:lnTo>
                    <a:pt x="2414" y="710"/>
                  </a:lnTo>
                  <a:lnTo>
                    <a:pt x="2556" y="710"/>
                  </a:lnTo>
                  <a:lnTo>
                    <a:pt x="2556" y="0"/>
                  </a:lnTo>
                  <a:lnTo>
                    <a:pt x="2414" y="0"/>
                  </a:lnTo>
                  <a:lnTo>
                    <a:pt x="2414" y="568"/>
                  </a:lnTo>
                  <a:lnTo>
                    <a:pt x="2272" y="568"/>
                  </a:lnTo>
                  <a:lnTo>
                    <a:pt x="2272" y="710"/>
                  </a:lnTo>
                  <a:lnTo>
                    <a:pt x="284" y="710"/>
                  </a:lnTo>
                  <a:lnTo>
                    <a:pt x="284" y="568"/>
                  </a:lnTo>
                  <a:lnTo>
                    <a:pt x="142" y="568"/>
                  </a:ln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9" name="Rectangle 170"/>
            <p:cNvSpPr>
              <a:spLocks noChangeAspect="1" noChangeArrowheads="1"/>
            </p:cNvSpPr>
            <p:nvPr/>
          </p:nvSpPr>
          <p:spPr bwMode="auto">
            <a:xfrm>
              <a:off x="2465388" y="5443537"/>
              <a:ext cx="201612" cy="682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90" name="Rectangle 171"/>
            <p:cNvSpPr>
              <a:spLocks noChangeAspect="1" noChangeArrowheads="1"/>
            </p:cNvSpPr>
            <p:nvPr/>
          </p:nvSpPr>
          <p:spPr bwMode="auto">
            <a:xfrm>
              <a:off x="3208338" y="5443537"/>
              <a:ext cx="203200" cy="682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91" name="Line 172"/>
            <p:cNvSpPr>
              <a:spLocks noChangeAspect="1" noChangeShapeType="1"/>
            </p:cNvSpPr>
            <p:nvPr/>
          </p:nvSpPr>
          <p:spPr bwMode="auto">
            <a:xfrm>
              <a:off x="2738438" y="5362575"/>
              <a:ext cx="406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2" name="Freeform 173" descr="Light downward diagonal"/>
            <p:cNvSpPr>
              <a:spLocks noChangeAspect="1"/>
            </p:cNvSpPr>
            <p:nvPr/>
          </p:nvSpPr>
          <p:spPr bwMode="auto">
            <a:xfrm>
              <a:off x="2724150" y="5364162"/>
              <a:ext cx="68263" cy="68263"/>
            </a:xfrm>
            <a:custGeom>
              <a:avLst/>
              <a:gdLst>
                <a:gd name="T0" fmla="*/ 0 w 157"/>
                <a:gd name="T1" fmla="*/ 0 h 173"/>
                <a:gd name="T2" fmla="*/ 0 w 157"/>
                <a:gd name="T3" fmla="*/ 0 h 173"/>
                <a:gd name="T4" fmla="*/ 0 w 157"/>
                <a:gd name="T5" fmla="*/ 0 h 173"/>
                <a:gd name="T6" fmla="*/ 0 w 157"/>
                <a:gd name="T7" fmla="*/ 0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7"/>
                <a:gd name="T13" fmla="*/ 0 h 173"/>
                <a:gd name="T14" fmla="*/ 157 w 157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7" h="173">
                  <a:moveTo>
                    <a:pt x="157" y="0"/>
                  </a:moveTo>
                  <a:lnTo>
                    <a:pt x="0" y="173"/>
                  </a:lnTo>
                  <a:lnTo>
                    <a:pt x="0" y="2"/>
                  </a:lnTo>
                  <a:lnTo>
                    <a:pt x="157" y="0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3" name="Freeform 174" descr="Light downward diagonal"/>
            <p:cNvSpPr>
              <a:spLocks noChangeAspect="1"/>
            </p:cNvSpPr>
            <p:nvPr/>
          </p:nvSpPr>
          <p:spPr bwMode="auto">
            <a:xfrm flipH="1">
              <a:off x="3082925" y="5364162"/>
              <a:ext cx="66675" cy="68263"/>
            </a:xfrm>
            <a:custGeom>
              <a:avLst/>
              <a:gdLst>
                <a:gd name="T0" fmla="*/ 0 w 157"/>
                <a:gd name="T1" fmla="*/ 0 h 173"/>
                <a:gd name="T2" fmla="*/ 0 w 157"/>
                <a:gd name="T3" fmla="*/ 0 h 173"/>
                <a:gd name="T4" fmla="*/ 0 w 157"/>
                <a:gd name="T5" fmla="*/ 0 h 173"/>
                <a:gd name="T6" fmla="*/ 0 w 157"/>
                <a:gd name="T7" fmla="*/ 0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7"/>
                <a:gd name="T13" fmla="*/ 0 h 173"/>
                <a:gd name="T14" fmla="*/ 157 w 157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7" h="173">
                  <a:moveTo>
                    <a:pt x="157" y="0"/>
                  </a:moveTo>
                  <a:lnTo>
                    <a:pt x="0" y="173"/>
                  </a:lnTo>
                  <a:lnTo>
                    <a:pt x="0" y="2"/>
                  </a:lnTo>
                  <a:lnTo>
                    <a:pt x="157" y="0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4" name="Line 175"/>
            <p:cNvSpPr>
              <a:spLocks noChangeAspect="1" noChangeShapeType="1"/>
            </p:cNvSpPr>
            <p:nvPr/>
          </p:nvSpPr>
          <p:spPr bwMode="auto">
            <a:xfrm>
              <a:off x="3073400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5" name="Line 176"/>
            <p:cNvSpPr>
              <a:spLocks noChangeAspect="1" noChangeShapeType="1"/>
            </p:cNvSpPr>
            <p:nvPr/>
          </p:nvSpPr>
          <p:spPr bwMode="auto">
            <a:xfrm>
              <a:off x="3073400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6" name="Line 177"/>
            <p:cNvSpPr>
              <a:spLocks noChangeAspect="1" noChangeShapeType="1"/>
            </p:cNvSpPr>
            <p:nvPr/>
          </p:nvSpPr>
          <p:spPr bwMode="auto">
            <a:xfrm>
              <a:off x="2801938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7" name="Line 178"/>
            <p:cNvSpPr>
              <a:spLocks noChangeAspect="1" noChangeShapeType="1"/>
            </p:cNvSpPr>
            <p:nvPr/>
          </p:nvSpPr>
          <p:spPr bwMode="auto">
            <a:xfrm>
              <a:off x="2870200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8" name="Line 179"/>
            <p:cNvSpPr>
              <a:spLocks noChangeAspect="1" noChangeShapeType="1"/>
            </p:cNvSpPr>
            <p:nvPr/>
          </p:nvSpPr>
          <p:spPr bwMode="auto">
            <a:xfrm>
              <a:off x="2938463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9" name="Line 180"/>
            <p:cNvSpPr>
              <a:spLocks noChangeAspect="1" noChangeShapeType="1"/>
            </p:cNvSpPr>
            <p:nvPr/>
          </p:nvSpPr>
          <p:spPr bwMode="auto">
            <a:xfrm>
              <a:off x="3006725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0" name="Line 181"/>
            <p:cNvSpPr>
              <a:spLocks noChangeAspect="1" noChangeShapeType="1"/>
            </p:cNvSpPr>
            <p:nvPr/>
          </p:nvSpPr>
          <p:spPr bwMode="auto">
            <a:xfrm>
              <a:off x="2801938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1" name="Line 182"/>
            <p:cNvSpPr>
              <a:spLocks noChangeAspect="1" noChangeShapeType="1"/>
            </p:cNvSpPr>
            <p:nvPr/>
          </p:nvSpPr>
          <p:spPr bwMode="auto">
            <a:xfrm>
              <a:off x="2870200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2" name="Line 183"/>
            <p:cNvSpPr>
              <a:spLocks noChangeAspect="1" noChangeShapeType="1"/>
            </p:cNvSpPr>
            <p:nvPr/>
          </p:nvSpPr>
          <p:spPr bwMode="auto">
            <a:xfrm>
              <a:off x="2938463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3" name="Line 184"/>
            <p:cNvSpPr>
              <a:spLocks noChangeAspect="1" noChangeShapeType="1"/>
            </p:cNvSpPr>
            <p:nvPr/>
          </p:nvSpPr>
          <p:spPr bwMode="auto">
            <a:xfrm>
              <a:off x="3006725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4" name="Line 185"/>
            <p:cNvSpPr>
              <a:spLocks noChangeAspect="1" noChangeShapeType="1"/>
            </p:cNvSpPr>
            <p:nvPr/>
          </p:nvSpPr>
          <p:spPr bwMode="auto">
            <a:xfrm>
              <a:off x="3073400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5" name="Line 186"/>
            <p:cNvSpPr>
              <a:spLocks noChangeAspect="1" noChangeShapeType="1"/>
            </p:cNvSpPr>
            <p:nvPr/>
          </p:nvSpPr>
          <p:spPr bwMode="auto">
            <a:xfrm>
              <a:off x="3073400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6" name="Freeform 187"/>
            <p:cNvSpPr>
              <a:spLocks noChangeAspect="1"/>
            </p:cNvSpPr>
            <p:nvPr/>
          </p:nvSpPr>
          <p:spPr bwMode="auto">
            <a:xfrm>
              <a:off x="2581275" y="4781550"/>
              <a:ext cx="293688" cy="865187"/>
            </a:xfrm>
            <a:custGeom>
              <a:avLst/>
              <a:gdLst>
                <a:gd name="T0" fmla="*/ 2147483647 w 619"/>
                <a:gd name="T1" fmla="*/ 0 h 1815"/>
                <a:gd name="T2" fmla="*/ 2147483647 w 619"/>
                <a:gd name="T3" fmla="*/ 2147483647 h 1815"/>
                <a:gd name="T4" fmla="*/ 2147483647 w 619"/>
                <a:gd name="T5" fmla="*/ 2147483647 h 1815"/>
                <a:gd name="T6" fmla="*/ 2147483647 w 619"/>
                <a:gd name="T7" fmla="*/ 2147483647 h 1815"/>
                <a:gd name="T8" fmla="*/ 2147483647 w 619"/>
                <a:gd name="T9" fmla="*/ 2147483647 h 1815"/>
                <a:gd name="T10" fmla="*/ 2147483647 w 619"/>
                <a:gd name="T11" fmla="*/ 2147483647 h 1815"/>
                <a:gd name="T12" fmla="*/ 0 w 619"/>
                <a:gd name="T13" fmla="*/ 2147483647 h 1815"/>
                <a:gd name="T14" fmla="*/ 0 w 619"/>
                <a:gd name="T15" fmla="*/ 2147483647 h 1815"/>
                <a:gd name="T16" fmla="*/ 0 w 619"/>
                <a:gd name="T17" fmla="*/ 2147483647 h 1815"/>
                <a:gd name="T18" fmla="*/ 2147483647 w 619"/>
                <a:gd name="T19" fmla="*/ 2147483647 h 18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19"/>
                <a:gd name="T31" fmla="*/ 0 h 1815"/>
                <a:gd name="T32" fmla="*/ 619 w 619"/>
                <a:gd name="T33" fmla="*/ 1815 h 18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19" h="1815">
                  <a:moveTo>
                    <a:pt x="451" y="0"/>
                  </a:moveTo>
                  <a:cubicBezTo>
                    <a:pt x="465" y="41"/>
                    <a:pt x="509" y="143"/>
                    <a:pt x="533" y="247"/>
                  </a:cubicBezTo>
                  <a:cubicBezTo>
                    <a:pt x="557" y="351"/>
                    <a:pt x="581" y="495"/>
                    <a:pt x="593" y="622"/>
                  </a:cubicBezTo>
                  <a:cubicBezTo>
                    <a:pt x="605" y="749"/>
                    <a:pt x="619" y="915"/>
                    <a:pt x="608" y="1007"/>
                  </a:cubicBezTo>
                  <a:cubicBezTo>
                    <a:pt x="597" y="1099"/>
                    <a:pt x="585" y="1146"/>
                    <a:pt x="526" y="1177"/>
                  </a:cubicBezTo>
                  <a:cubicBezTo>
                    <a:pt x="467" y="1208"/>
                    <a:pt x="328" y="1185"/>
                    <a:pt x="256" y="1192"/>
                  </a:cubicBezTo>
                  <a:cubicBezTo>
                    <a:pt x="184" y="1199"/>
                    <a:pt x="133" y="1186"/>
                    <a:pt x="91" y="1222"/>
                  </a:cubicBezTo>
                  <a:cubicBezTo>
                    <a:pt x="49" y="1258"/>
                    <a:pt x="2" y="1338"/>
                    <a:pt x="1" y="1410"/>
                  </a:cubicBezTo>
                  <a:cubicBezTo>
                    <a:pt x="0" y="1482"/>
                    <a:pt x="42" y="1590"/>
                    <a:pt x="83" y="1657"/>
                  </a:cubicBezTo>
                  <a:cubicBezTo>
                    <a:pt x="124" y="1724"/>
                    <a:pt x="214" y="1782"/>
                    <a:pt x="248" y="181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7" name="Freeform 188"/>
            <p:cNvSpPr>
              <a:spLocks noChangeAspect="1"/>
            </p:cNvSpPr>
            <p:nvPr/>
          </p:nvSpPr>
          <p:spPr bwMode="auto">
            <a:xfrm>
              <a:off x="2527300" y="4781550"/>
              <a:ext cx="276225" cy="925512"/>
            </a:xfrm>
            <a:custGeom>
              <a:avLst/>
              <a:gdLst>
                <a:gd name="T0" fmla="*/ 2147483647 w 579"/>
                <a:gd name="T1" fmla="*/ 0 h 1942"/>
                <a:gd name="T2" fmla="*/ 2147483647 w 579"/>
                <a:gd name="T3" fmla="*/ 2147483647 h 1942"/>
                <a:gd name="T4" fmla="*/ 2147483647 w 579"/>
                <a:gd name="T5" fmla="*/ 2147483647 h 1942"/>
                <a:gd name="T6" fmla="*/ 2147483647 w 579"/>
                <a:gd name="T7" fmla="*/ 2147483647 h 1942"/>
                <a:gd name="T8" fmla="*/ 2147483647 w 579"/>
                <a:gd name="T9" fmla="*/ 2147483647 h 1942"/>
                <a:gd name="T10" fmla="*/ 2147483647 w 579"/>
                <a:gd name="T11" fmla="*/ 2147483647 h 1942"/>
                <a:gd name="T12" fmla="*/ 0 w 579"/>
                <a:gd name="T13" fmla="*/ 2147483647 h 1942"/>
                <a:gd name="T14" fmla="*/ 0 w 579"/>
                <a:gd name="T15" fmla="*/ 2147483647 h 1942"/>
                <a:gd name="T16" fmla="*/ 0 w 579"/>
                <a:gd name="T17" fmla="*/ 2147483647 h 1942"/>
                <a:gd name="T18" fmla="*/ 2147483647 w 579"/>
                <a:gd name="T19" fmla="*/ 2147483647 h 19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9"/>
                <a:gd name="T31" fmla="*/ 0 h 1942"/>
                <a:gd name="T32" fmla="*/ 579 w 579"/>
                <a:gd name="T33" fmla="*/ 1942 h 19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9" h="1942">
                  <a:moveTo>
                    <a:pt x="413" y="0"/>
                  </a:moveTo>
                  <a:cubicBezTo>
                    <a:pt x="430" y="46"/>
                    <a:pt x="492" y="166"/>
                    <a:pt x="518" y="277"/>
                  </a:cubicBezTo>
                  <a:cubicBezTo>
                    <a:pt x="544" y="388"/>
                    <a:pt x="561" y="541"/>
                    <a:pt x="570" y="667"/>
                  </a:cubicBezTo>
                  <a:cubicBezTo>
                    <a:pt x="579" y="793"/>
                    <a:pt x="579" y="949"/>
                    <a:pt x="570" y="1035"/>
                  </a:cubicBezTo>
                  <a:cubicBezTo>
                    <a:pt x="561" y="1121"/>
                    <a:pt x="570" y="1158"/>
                    <a:pt x="518" y="1185"/>
                  </a:cubicBezTo>
                  <a:cubicBezTo>
                    <a:pt x="466" y="1212"/>
                    <a:pt x="327" y="1191"/>
                    <a:pt x="255" y="1200"/>
                  </a:cubicBezTo>
                  <a:cubicBezTo>
                    <a:pt x="183" y="1209"/>
                    <a:pt x="124" y="1195"/>
                    <a:pt x="83" y="1237"/>
                  </a:cubicBezTo>
                  <a:cubicBezTo>
                    <a:pt x="42" y="1279"/>
                    <a:pt x="0" y="1366"/>
                    <a:pt x="11" y="1451"/>
                  </a:cubicBezTo>
                  <a:cubicBezTo>
                    <a:pt x="22" y="1536"/>
                    <a:pt x="100" y="1665"/>
                    <a:pt x="150" y="1747"/>
                  </a:cubicBezTo>
                  <a:cubicBezTo>
                    <a:pt x="200" y="1829"/>
                    <a:pt x="275" y="1902"/>
                    <a:pt x="308" y="1942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8" name="Freeform 189"/>
            <p:cNvSpPr>
              <a:spLocks noChangeAspect="1"/>
            </p:cNvSpPr>
            <p:nvPr/>
          </p:nvSpPr>
          <p:spPr bwMode="auto">
            <a:xfrm>
              <a:off x="2649538" y="4767262"/>
              <a:ext cx="295275" cy="585788"/>
            </a:xfrm>
            <a:custGeom>
              <a:avLst/>
              <a:gdLst>
                <a:gd name="T0" fmla="*/ 2147483647 w 622"/>
                <a:gd name="T1" fmla="*/ 0 h 1230"/>
                <a:gd name="T2" fmla="*/ 2147483647 w 622"/>
                <a:gd name="T3" fmla="*/ 2147483647 h 1230"/>
                <a:gd name="T4" fmla="*/ 2147483647 w 622"/>
                <a:gd name="T5" fmla="*/ 2147483647 h 1230"/>
                <a:gd name="T6" fmla="*/ 2147483647 w 622"/>
                <a:gd name="T7" fmla="*/ 2147483647 h 1230"/>
                <a:gd name="T8" fmla="*/ 0 w 622"/>
                <a:gd name="T9" fmla="*/ 2147483647 h 12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1230"/>
                <a:gd name="T17" fmla="*/ 622 w 622"/>
                <a:gd name="T18" fmla="*/ 1230 h 12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1230">
                  <a:moveTo>
                    <a:pt x="610" y="0"/>
                  </a:moveTo>
                  <a:cubicBezTo>
                    <a:pt x="622" y="376"/>
                    <a:pt x="617" y="763"/>
                    <a:pt x="610" y="959"/>
                  </a:cubicBezTo>
                  <a:cubicBezTo>
                    <a:pt x="603" y="1155"/>
                    <a:pt x="614" y="1135"/>
                    <a:pt x="570" y="1177"/>
                  </a:cubicBezTo>
                  <a:cubicBezTo>
                    <a:pt x="526" y="1219"/>
                    <a:pt x="440" y="1206"/>
                    <a:pt x="345" y="1215"/>
                  </a:cubicBezTo>
                  <a:cubicBezTo>
                    <a:pt x="250" y="1224"/>
                    <a:pt x="72" y="1227"/>
                    <a:pt x="0" y="1230"/>
                  </a:cubicBezTo>
                </a:path>
              </a:pathLst>
            </a:custGeom>
            <a:noFill/>
            <a:ln w="3175">
              <a:solidFill>
                <a:srgbClr val="80808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9" name="Freeform 190"/>
            <p:cNvSpPr>
              <a:spLocks noChangeAspect="1"/>
            </p:cNvSpPr>
            <p:nvPr/>
          </p:nvSpPr>
          <p:spPr bwMode="auto">
            <a:xfrm flipH="1">
              <a:off x="2938463" y="4767262"/>
              <a:ext cx="295275" cy="585788"/>
            </a:xfrm>
            <a:custGeom>
              <a:avLst/>
              <a:gdLst>
                <a:gd name="T0" fmla="*/ 2147483647 w 622"/>
                <a:gd name="T1" fmla="*/ 0 h 1230"/>
                <a:gd name="T2" fmla="*/ 2147483647 w 622"/>
                <a:gd name="T3" fmla="*/ 2147483647 h 1230"/>
                <a:gd name="T4" fmla="*/ 2147483647 w 622"/>
                <a:gd name="T5" fmla="*/ 2147483647 h 1230"/>
                <a:gd name="T6" fmla="*/ 2147483647 w 622"/>
                <a:gd name="T7" fmla="*/ 2147483647 h 1230"/>
                <a:gd name="T8" fmla="*/ 0 w 622"/>
                <a:gd name="T9" fmla="*/ 2147483647 h 12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1230"/>
                <a:gd name="T17" fmla="*/ 622 w 622"/>
                <a:gd name="T18" fmla="*/ 1230 h 12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1230">
                  <a:moveTo>
                    <a:pt x="610" y="0"/>
                  </a:moveTo>
                  <a:cubicBezTo>
                    <a:pt x="622" y="376"/>
                    <a:pt x="617" y="763"/>
                    <a:pt x="610" y="959"/>
                  </a:cubicBezTo>
                  <a:cubicBezTo>
                    <a:pt x="603" y="1155"/>
                    <a:pt x="614" y="1135"/>
                    <a:pt x="570" y="1177"/>
                  </a:cubicBezTo>
                  <a:cubicBezTo>
                    <a:pt x="526" y="1219"/>
                    <a:pt x="440" y="1206"/>
                    <a:pt x="345" y="1215"/>
                  </a:cubicBezTo>
                  <a:cubicBezTo>
                    <a:pt x="250" y="1224"/>
                    <a:pt x="72" y="1227"/>
                    <a:pt x="0" y="1230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10" name="Freeform 191"/>
            <p:cNvSpPr>
              <a:spLocks noChangeAspect="1"/>
            </p:cNvSpPr>
            <p:nvPr/>
          </p:nvSpPr>
          <p:spPr bwMode="auto">
            <a:xfrm>
              <a:off x="3059113" y="4767262"/>
              <a:ext cx="279400" cy="865188"/>
            </a:xfrm>
            <a:custGeom>
              <a:avLst/>
              <a:gdLst>
                <a:gd name="T0" fmla="*/ 0 w 588"/>
                <a:gd name="T1" fmla="*/ 0 h 1815"/>
                <a:gd name="T2" fmla="*/ 0 w 588"/>
                <a:gd name="T3" fmla="*/ 2147483647 h 1815"/>
                <a:gd name="T4" fmla="*/ 0 w 588"/>
                <a:gd name="T5" fmla="*/ 2147483647 h 1815"/>
                <a:gd name="T6" fmla="*/ 0 w 588"/>
                <a:gd name="T7" fmla="*/ 2147483647 h 1815"/>
                <a:gd name="T8" fmla="*/ 0 w 588"/>
                <a:gd name="T9" fmla="*/ 2147483647 h 1815"/>
                <a:gd name="T10" fmla="*/ 2147483647 w 588"/>
                <a:gd name="T11" fmla="*/ 2147483647 h 1815"/>
                <a:gd name="T12" fmla="*/ 2147483647 w 588"/>
                <a:gd name="T13" fmla="*/ 2147483647 h 1815"/>
                <a:gd name="T14" fmla="*/ 2147483647 w 588"/>
                <a:gd name="T15" fmla="*/ 2147483647 h 1815"/>
                <a:gd name="T16" fmla="*/ 2147483647 w 588"/>
                <a:gd name="T17" fmla="*/ 2147483647 h 1815"/>
                <a:gd name="T18" fmla="*/ 2147483647 w 588"/>
                <a:gd name="T19" fmla="*/ 2147483647 h 18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8"/>
                <a:gd name="T31" fmla="*/ 0 h 1815"/>
                <a:gd name="T32" fmla="*/ 588 w 588"/>
                <a:gd name="T33" fmla="*/ 1815 h 18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8" h="1815">
                  <a:moveTo>
                    <a:pt x="169" y="0"/>
                  </a:moveTo>
                  <a:cubicBezTo>
                    <a:pt x="155" y="41"/>
                    <a:pt x="111" y="143"/>
                    <a:pt x="87" y="247"/>
                  </a:cubicBezTo>
                  <a:cubicBezTo>
                    <a:pt x="63" y="351"/>
                    <a:pt x="39" y="495"/>
                    <a:pt x="27" y="622"/>
                  </a:cubicBezTo>
                  <a:cubicBezTo>
                    <a:pt x="15" y="749"/>
                    <a:pt x="0" y="910"/>
                    <a:pt x="12" y="1007"/>
                  </a:cubicBezTo>
                  <a:cubicBezTo>
                    <a:pt x="24" y="1104"/>
                    <a:pt x="38" y="1170"/>
                    <a:pt x="99" y="1207"/>
                  </a:cubicBezTo>
                  <a:cubicBezTo>
                    <a:pt x="160" y="1244"/>
                    <a:pt x="303" y="1219"/>
                    <a:pt x="377" y="1230"/>
                  </a:cubicBezTo>
                  <a:cubicBezTo>
                    <a:pt x="451" y="1241"/>
                    <a:pt x="507" y="1245"/>
                    <a:pt x="542" y="1275"/>
                  </a:cubicBezTo>
                  <a:cubicBezTo>
                    <a:pt x="577" y="1305"/>
                    <a:pt x="588" y="1346"/>
                    <a:pt x="587" y="1410"/>
                  </a:cubicBezTo>
                  <a:cubicBezTo>
                    <a:pt x="586" y="1474"/>
                    <a:pt x="573" y="1590"/>
                    <a:pt x="537" y="1657"/>
                  </a:cubicBezTo>
                  <a:cubicBezTo>
                    <a:pt x="501" y="1724"/>
                    <a:pt x="406" y="1782"/>
                    <a:pt x="372" y="181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11" name="Freeform 192"/>
            <p:cNvSpPr>
              <a:spLocks noChangeAspect="1"/>
            </p:cNvSpPr>
            <p:nvPr/>
          </p:nvSpPr>
          <p:spPr bwMode="auto">
            <a:xfrm>
              <a:off x="3006725" y="4767262"/>
              <a:ext cx="274638" cy="925513"/>
            </a:xfrm>
            <a:custGeom>
              <a:avLst/>
              <a:gdLst>
                <a:gd name="T0" fmla="*/ 0 w 579"/>
                <a:gd name="T1" fmla="*/ 0 h 1942"/>
                <a:gd name="T2" fmla="*/ 0 w 579"/>
                <a:gd name="T3" fmla="*/ 2147483647 h 1942"/>
                <a:gd name="T4" fmla="*/ 0 w 579"/>
                <a:gd name="T5" fmla="*/ 2147483647 h 1942"/>
                <a:gd name="T6" fmla="*/ 0 w 579"/>
                <a:gd name="T7" fmla="*/ 2147483647 h 1942"/>
                <a:gd name="T8" fmla="*/ 0 w 579"/>
                <a:gd name="T9" fmla="*/ 2147483647 h 1942"/>
                <a:gd name="T10" fmla="*/ 2147483647 w 579"/>
                <a:gd name="T11" fmla="*/ 2147483647 h 1942"/>
                <a:gd name="T12" fmla="*/ 2147483647 w 579"/>
                <a:gd name="T13" fmla="*/ 2147483647 h 1942"/>
                <a:gd name="T14" fmla="*/ 2147483647 w 579"/>
                <a:gd name="T15" fmla="*/ 2147483647 h 1942"/>
                <a:gd name="T16" fmla="*/ 2147483647 w 579"/>
                <a:gd name="T17" fmla="*/ 2147483647 h 1942"/>
                <a:gd name="T18" fmla="*/ 2147483647 w 579"/>
                <a:gd name="T19" fmla="*/ 2147483647 h 19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9"/>
                <a:gd name="T31" fmla="*/ 0 h 1942"/>
                <a:gd name="T32" fmla="*/ 579 w 579"/>
                <a:gd name="T33" fmla="*/ 1942 h 19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9" h="1942">
                  <a:moveTo>
                    <a:pt x="166" y="0"/>
                  </a:moveTo>
                  <a:cubicBezTo>
                    <a:pt x="149" y="46"/>
                    <a:pt x="87" y="166"/>
                    <a:pt x="61" y="277"/>
                  </a:cubicBezTo>
                  <a:cubicBezTo>
                    <a:pt x="35" y="388"/>
                    <a:pt x="18" y="541"/>
                    <a:pt x="9" y="667"/>
                  </a:cubicBezTo>
                  <a:cubicBezTo>
                    <a:pt x="0" y="793"/>
                    <a:pt x="0" y="949"/>
                    <a:pt x="9" y="1035"/>
                  </a:cubicBezTo>
                  <a:cubicBezTo>
                    <a:pt x="18" y="1121"/>
                    <a:pt x="10" y="1153"/>
                    <a:pt x="61" y="1185"/>
                  </a:cubicBezTo>
                  <a:cubicBezTo>
                    <a:pt x="112" y="1217"/>
                    <a:pt x="243" y="1220"/>
                    <a:pt x="315" y="1230"/>
                  </a:cubicBezTo>
                  <a:cubicBezTo>
                    <a:pt x="387" y="1240"/>
                    <a:pt x="453" y="1208"/>
                    <a:pt x="495" y="1245"/>
                  </a:cubicBezTo>
                  <a:cubicBezTo>
                    <a:pt x="537" y="1282"/>
                    <a:pt x="579" y="1367"/>
                    <a:pt x="568" y="1451"/>
                  </a:cubicBezTo>
                  <a:cubicBezTo>
                    <a:pt x="557" y="1535"/>
                    <a:pt x="479" y="1665"/>
                    <a:pt x="429" y="1747"/>
                  </a:cubicBezTo>
                  <a:cubicBezTo>
                    <a:pt x="379" y="1829"/>
                    <a:pt x="304" y="1902"/>
                    <a:pt x="271" y="1942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27712" name="Group 193"/>
            <p:cNvGrpSpPr>
              <a:grpSpLocks noChangeAspect="1"/>
            </p:cNvGrpSpPr>
            <p:nvPr/>
          </p:nvGrpSpPr>
          <p:grpSpPr bwMode="auto">
            <a:xfrm flipV="1">
              <a:off x="3614738" y="5265737"/>
              <a:ext cx="338137" cy="26988"/>
              <a:chOff x="3690" y="9279"/>
              <a:chExt cx="1070" cy="142"/>
            </a:xfrm>
          </p:grpSpPr>
          <p:sp>
            <p:nvSpPr>
              <p:cNvPr id="27724" name="AutoShape 194" descr="Light downward diagonal"/>
              <p:cNvSpPr>
                <a:spLocks noChangeAspect="1" noChangeArrowheads="1"/>
              </p:cNvSpPr>
              <p:nvPr/>
            </p:nvSpPr>
            <p:spPr bwMode="auto">
              <a:xfrm flipH="1">
                <a:off x="3690" y="9279"/>
                <a:ext cx="1070" cy="141"/>
              </a:xfrm>
              <a:prstGeom prst="homePlate">
                <a:avLst>
                  <a:gd name="adj" fmla="val 189716"/>
                </a:avLst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5" name="Rectangle 195" descr="Light downward diagonal"/>
              <p:cNvSpPr>
                <a:spLocks noChangeAspect="1" noChangeArrowheads="1"/>
              </p:cNvSpPr>
              <p:nvPr/>
            </p:nvSpPr>
            <p:spPr bwMode="auto">
              <a:xfrm>
                <a:off x="4300" y="9280"/>
                <a:ext cx="460" cy="141"/>
              </a:xfrm>
              <a:prstGeom prst="rect">
                <a:avLst/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713" name="Rectangle 196" descr="Light downward diagonal"/>
            <p:cNvSpPr>
              <a:spLocks noChangeAspect="1" noChangeArrowheads="1"/>
            </p:cNvSpPr>
            <p:nvPr/>
          </p:nvSpPr>
          <p:spPr bwMode="auto">
            <a:xfrm>
              <a:off x="3808413" y="5376862"/>
              <a:ext cx="68262" cy="541338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714" name="Rectangle 197" descr="Light downward diagonal"/>
            <p:cNvSpPr>
              <a:spLocks noChangeAspect="1" noChangeArrowheads="1"/>
            </p:cNvSpPr>
            <p:nvPr/>
          </p:nvSpPr>
          <p:spPr bwMode="auto">
            <a:xfrm>
              <a:off x="3808413" y="4835525"/>
              <a:ext cx="68262" cy="338137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715" name="Freeform 198" descr="20%"/>
            <p:cNvSpPr>
              <a:spLocks noChangeAspect="1"/>
            </p:cNvSpPr>
            <p:nvPr/>
          </p:nvSpPr>
          <p:spPr bwMode="auto">
            <a:xfrm>
              <a:off x="3808413" y="5173662"/>
              <a:ext cx="271462" cy="203200"/>
            </a:xfrm>
            <a:custGeom>
              <a:avLst/>
              <a:gdLst>
                <a:gd name="T0" fmla="*/ 2147483647 w 568"/>
                <a:gd name="T1" fmla="*/ 2147483647 h 426"/>
                <a:gd name="T2" fmla="*/ 0 w 568"/>
                <a:gd name="T3" fmla="*/ 2147483647 h 426"/>
                <a:gd name="T4" fmla="*/ 0 w 568"/>
                <a:gd name="T5" fmla="*/ 2147483647 h 426"/>
                <a:gd name="T6" fmla="*/ 2147483647 w 568"/>
                <a:gd name="T7" fmla="*/ 2147483647 h 426"/>
                <a:gd name="T8" fmla="*/ 2147483647 w 568"/>
                <a:gd name="T9" fmla="*/ 0 h 426"/>
                <a:gd name="T10" fmla="*/ 0 w 568"/>
                <a:gd name="T11" fmla="*/ 0 h 426"/>
                <a:gd name="T12" fmla="*/ 0 w 568"/>
                <a:gd name="T13" fmla="*/ 0 h 426"/>
                <a:gd name="T14" fmla="*/ 2147483647 w 568"/>
                <a:gd name="T15" fmla="*/ 0 h 426"/>
                <a:gd name="T16" fmla="*/ 2147483647 w 568"/>
                <a:gd name="T17" fmla="*/ 2147483647 h 426"/>
                <a:gd name="T18" fmla="*/ 2147483647 w 568"/>
                <a:gd name="T19" fmla="*/ 2147483647 h 4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8"/>
                <a:gd name="T31" fmla="*/ 0 h 426"/>
                <a:gd name="T32" fmla="*/ 568 w 568"/>
                <a:gd name="T33" fmla="*/ 426 h 4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8" h="426">
                  <a:moveTo>
                    <a:pt x="426" y="426"/>
                  </a:moveTo>
                  <a:lnTo>
                    <a:pt x="0" y="426"/>
                  </a:lnTo>
                  <a:lnTo>
                    <a:pt x="0" y="284"/>
                  </a:lnTo>
                  <a:lnTo>
                    <a:pt x="426" y="284"/>
                  </a:lnTo>
                  <a:lnTo>
                    <a:pt x="426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568" y="0"/>
                  </a:lnTo>
                  <a:lnTo>
                    <a:pt x="568" y="426"/>
                  </a:lnTo>
                  <a:lnTo>
                    <a:pt x="426" y="426"/>
                  </a:lnTo>
                  <a:close/>
                </a:path>
              </a:pathLst>
            </a:custGeom>
            <a:pattFill prst="pct20">
              <a:fgClr>
                <a:srgbClr val="C0C0C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27716" name="Group 199"/>
            <p:cNvGrpSpPr>
              <a:grpSpLocks noChangeAspect="1"/>
            </p:cNvGrpSpPr>
            <p:nvPr/>
          </p:nvGrpSpPr>
          <p:grpSpPr bwMode="auto">
            <a:xfrm>
              <a:off x="3803680" y="5246687"/>
              <a:ext cx="161928" cy="71438"/>
              <a:chOff x="8378" y="9940"/>
              <a:chExt cx="852" cy="284"/>
            </a:xfrm>
          </p:grpSpPr>
          <p:sp>
            <p:nvSpPr>
              <p:cNvPr id="27718" name="Line 200"/>
              <p:cNvSpPr>
                <a:spLocks noChangeAspect="1" noChangeShapeType="1"/>
              </p:cNvSpPr>
              <p:nvPr/>
            </p:nvSpPr>
            <p:spPr bwMode="auto">
              <a:xfrm>
                <a:off x="8378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19" name="Line 201"/>
              <p:cNvSpPr>
                <a:spLocks noChangeAspect="1" noChangeShapeType="1"/>
              </p:cNvSpPr>
              <p:nvPr/>
            </p:nvSpPr>
            <p:spPr bwMode="auto">
              <a:xfrm>
                <a:off x="8520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0" name="Line 202"/>
              <p:cNvSpPr>
                <a:spLocks noChangeAspect="1" noChangeShapeType="1"/>
              </p:cNvSpPr>
              <p:nvPr/>
            </p:nvSpPr>
            <p:spPr bwMode="auto">
              <a:xfrm>
                <a:off x="8662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1" name="Line 203"/>
              <p:cNvSpPr>
                <a:spLocks noChangeAspect="1" noChangeShapeType="1"/>
              </p:cNvSpPr>
              <p:nvPr/>
            </p:nvSpPr>
            <p:spPr bwMode="auto">
              <a:xfrm>
                <a:off x="8804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2" name="Line 204"/>
              <p:cNvSpPr>
                <a:spLocks noChangeAspect="1" noChangeShapeType="1"/>
              </p:cNvSpPr>
              <p:nvPr/>
            </p:nvSpPr>
            <p:spPr bwMode="auto">
              <a:xfrm>
                <a:off x="8946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3" name="Line 205"/>
              <p:cNvSpPr>
                <a:spLocks noChangeAspect="1" noChangeShapeType="1"/>
              </p:cNvSpPr>
              <p:nvPr/>
            </p:nvSpPr>
            <p:spPr bwMode="auto">
              <a:xfrm>
                <a:off x="9088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717" name="Line 206"/>
            <p:cNvSpPr>
              <a:spLocks noChangeAspect="1" noChangeShapeType="1"/>
            </p:cNvSpPr>
            <p:nvPr/>
          </p:nvSpPr>
          <p:spPr bwMode="auto">
            <a:xfrm>
              <a:off x="3957638" y="5278437"/>
              <a:ext cx="20478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7655" name="Group 63"/>
          <p:cNvGrpSpPr>
            <a:grpSpLocks/>
          </p:cNvGrpSpPr>
          <p:nvPr/>
        </p:nvGrpSpPr>
        <p:grpSpPr bwMode="auto">
          <a:xfrm>
            <a:off x="250825" y="1268413"/>
            <a:ext cx="1960563" cy="1892300"/>
            <a:chOff x="1924050" y="1860550"/>
            <a:chExt cx="1960563" cy="1892300"/>
          </a:xfrm>
        </p:grpSpPr>
        <p:sp>
          <p:nvSpPr>
            <p:cNvPr id="27656" name="Oval 230"/>
            <p:cNvSpPr>
              <a:spLocks noChangeAspect="1" noChangeArrowheads="1"/>
            </p:cNvSpPr>
            <p:nvPr/>
          </p:nvSpPr>
          <p:spPr bwMode="auto">
            <a:xfrm>
              <a:off x="1924050" y="1860550"/>
              <a:ext cx="1960563" cy="1892300"/>
            </a:xfrm>
            <a:prstGeom prst="ellipse">
              <a:avLst/>
            </a:prstGeom>
            <a:noFill/>
            <a:ln w="3175" cap="rnd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57" name="Rectangle 234"/>
            <p:cNvSpPr>
              <a:spLocks noChangeAspect="1" noChangeArrowheads="1"/>
            </p:cNvSpPr>
            <p:nvPr/>
          </p:nvSpPr>
          <p:spPr bwMode="auto">
            <a:xfrm>
              <a:off x="2398713" y="2874962"/>
              <a:ext cx="134937" cy="20161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58" name="Rectangle 235"/>
            <p:cNvSpPr>
              <a:spLocks noChangeAspect="1" noChangeArrowheads="1"/>
            </p:cNvSpPr>
            <p:nvPr/>
          </p:nvSpPr>
          <p:spPr bwMode="auto">
            <a:xfrm>
              <a:off x="3208338" y="2874962"/>
              <a:ext cx="134937" cy="20161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59" name="AutoShape 236" descr="20%"/>
            <p:cNvSpPr>
              <a:spLocks noChangeAspect="1" noChangeArrowheads="1"/>
            </p:cNvSpPr>
            <p:nvPr/>
          </p:nvSpPr>
          <p:spPr bwMode="auto">
            <a:xfrm rot="16200000" flipV="1">
              <a:off x="2465388" y="2605087"/>
              <a:ext cx="811212" cy="674688"/>
            </a:xfrm>
            <a:prstGeom prst="homePlate">
              <a:avLst>
                <a:gd name="adj" fmla="val 30059"/>
              </a:avLst>
            </a:prstGeom>
            <a:pattFill prst="pct20">
              <a:fgClr>
                <a:srgbClr val="DDDDDD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60" name="AutoShape 237"/>
            <p:cNvSpPr>
              <a:spLocks noChangeAspect="1" noChangeArrowheads="1"/>
            </p:cNvSpPr>
            <p:nvPr/>
          </p:nvSpPr>
          <p:spPr bwMode="auto">
            <a:xfrm>
              <a:off x="2735263" y="2333625"/>
              <a:ext cx="271462" cy="269875"/>
            </a:xfrm>
            <a:prstGeom prst="irregularSeal1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61" name="Line 238"/>
            <p:cNvSpPr>
              <a:spLocks noChangeAspect="1" noChangeShapeType="1"/>
            </p:cNvSpPr>
            <p:nvPr/>
          </p:nvSpPr>
          <p:spPr bwMode="auto">
            <a:xfrm>
              <a:off x="2871788" y="2468562"/>
              <a:ext cx="0" cy="47307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2" name="Freeform 241"/>
            <p:cNvSpPr>
              <a:spLocks noChangeAspect="1"/>
            </p:cNvSpPr>
            <p:nvPr/>
          </p:nvSpPr>
          <p:spPr bwMode="auto">
            <a:xfrm>
              <a:off x="2462213" y="1998662"/>
              <a:ext cx="341312" cy="808038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2147483647 h 1695"/>
                <a:gd name="T4" fmla="*/ 2147483647 w 718"/>
                <a:gd name="T5" fmla="*/ 2147483647 h 1695"/>
                <a:gd name="T6" fmla="*/ 2147483647 w 718"/>
                <a:gd name="T7" fmla="*/ 2147483647 h 1695"/>
                <a:gd name="T8" fmla="*/ 0 w 718"/>
                <a:gd name="T9" fmla="*/ 2147483647 h 1695"/>
                <a:gd name="T10" fmla="*/ 0 w 718"/>
                <a:gd name="T11" fmla="*/ 2147483647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3" name="Freeform 242"/>
            <p:cNvSpPr>
              <a:spLocks noChangeAspect="1"/>
            </p:cNvSpPr>
            <p:nvPr/>
          </p:nvSpPr>
          <p:spPr bwMode="auto">
            <a:xfrm flipH="1">
              <a:off x="2938463" y="1995487"/>
              <a:ext cx="341312" cy="806450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2147483647 h 1695"/>
                <a:gd name="T4" fmla="*/ 2147483647 w 718"/>
                <a:gd name="T5" fmla="*/ 2147483647 h 1695"/>
                <a:gd name="T6" fmla="*/ 2147483647 w 718"/>
                <a:gd name="T7" fmla="*/ 2147483647 h 1695"/>
                <a:gd name="T8" fmla="*/ 0 w 718"/>
                <a:gd name="T9" fmla="*/ 2147483647 h 1695"/>
                <a:gd name="T10" fmla="*/ 0 w 718"/>
                <a:gd name="T11" fmla="*/ 2147483647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4" name="Freeform 243"/>
            <p:cNvSpPr>
              <a:spLocks noChangeAspect="1"/>
            </p:cNvSpPr>
            <p:nvPr/>
          </p:nvSpPr>
          <p:spPr bwMode="auto">
            <a:xfrm flipH="1">
              <a:off x="2465388" y="3279775"/>
              <a:ext cx="341312" cy="406400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0 h 1695"/>
                <a:gd name="T4" fmla="*/ 2147483647 w 718"/>
                <a:gd name="T5" fmla="*/ 0 h 1695"/>
                <a:gd name="T6" fmla="*/ 2147483647 w 718"/>
                <a:gd name="T7" fmla="*/ 0 h 1695"/>
                <a:gd name="T8" fmla="*/ 0 w 718"/>
                <a:gd name="T9" fmla="*/ 0 h 1695"/>
                <a:gd name="T10" fmla="*/ 0 w 718"/>
                <a:gd name="T11" fmla="*/ 0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5" name="Freeform 244"/>
            <p:cNvSpPr>
              <a:spLocks noChangeAspect="1"/>
            </p:cNvSpPr>
            <p:nvPr/>
          </p:nvSpPr>
          <p:spPr bwMode="auto">
            <a:xfrm>
              <a:off x="2938463" y="3279775"/>
              <a:ext cx="341312" cy="406400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0 h 1695"/>
                <a:gd name="T4" fmla="*/ 2147483647 w 718"/>
                <a:gd name="T5" fmla="*/ 0 h 1695"/>
                <a:gd name="T6" fmla="*/ 2147483647 w 718"/>
                <a:gd name="T7" fmla="*/ 0 h 1695"/>
                <a:gd name="T8" fmla="*/ 0 w 718"/>
                <a:gd name="T9" fmla="*/ 0 h 1695"/>
                <a:gd name="T10" fmla="*/ 0 w 718"/>
                <a:gd name="T11" fmla="*/ 0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6" name="Text Box 245"/>
            <p:cNvSpPr txBox="1">
              <a:spLocks noChangeAspect="1" noChangeArrowheads="1"/>
            </p:cNvSpPr>
            <p:nvPr/>
          </p:nvSpPr>
          <p:spPr bwMode="auto">
            <a:xfrm>
              <a:off x="3343275" y="2671762"/>
              <a:ext cx="541338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800">
                  <a:solidFill>
                    <a:srgbClr val="000000"/>
                  </a:solidFill>
                </a:rPr>
                <a:t>HV</a:t>
              </a:r>
            </a:p>
          </p:txBody>
        </p:sp>
        <p:sp>
          <p:nvSpPr>
            <p:cNvPr id="27667" name="Freeform 247" descr="Light downward diagonal"/>
            <p:cNvSpPr>
              <a:spLocks noChangeAspect="1"/>
            </p:cNvSpPr>
            <p:nvPr/>
          </p:nvSpPr>
          <p:spPr bwMode="auto">
            <a:xfrm>
              <a:off x="3006725" y="1927225"/>
              <a:ext cx="404813" cy="1758950"/>
            </a:xfrm>
            <a:custGeom>
              <a:avLst/>
              <a:gdLst>
                <a:gd name="T0" fmla="*/ 0 w 852"/>
                <a:gd name="T1" fmla="*/ 2147483647 h 3692"/>
                <a:gd name="T2" fmla="*/ 0 w 852"/>
                <a:gd name="T3" fmla="*/ 2147483647 h 3692"/>
                <a:gd name="T4" fmla="*/ 2147483647 w 852"/>
                <a:gd name="T5" fmla="*/ 2147483647 h 3692"/>
                <a:gd name="T6" fmla="*/ 2147483647 w 852"/>
                <a:gd name="T7" fmla="*/ 2147483647 h 3692"/>
                <a:gd name="T8" fmla="*/ 2147483647 w 852"/>
                <a:gd name="T9" fmla="*/ 2147483647 h 3692"/>
                <a:gd name="T10" fmla="*/ 0 w 852"/>
                <a:gd name="T11" fmla="*/ 2147483647 h 3692"/>
                <a:gd name="T12" fmla="*/ 0 w 852"/>
                <a:gd name="T13" fmla="*/ 0 h 3692"/>
                <a:gd name="T14" fmla="*/ 0 w 852"/>
                <a:gd name="T15" fmla="*/ 0 h 3692"/>
                <a:gd name="T16" fmla="*/ 0 w 852"/>
                <a:gd name="T17" fmla="*/ 0 h 3692"/>
                <a:gd name="T18" fmla="*/ 2147483647 w 852"/>
                <a:gd name="T19" fmla="*/ 0 h 3692"/>
                <a:gd name="T20" fmla="*/ 2147483647 w 852"/>
                <a:gd name="T21" fmla="*/ 2147483647 h 3692"/>
                <a:gd name="T22" fmla="*/ 0 w 852"/>
                <a:gd name="T23" fmla="*/ 2147483647 h 3692"/>
                <a:gd name="T24" fmla="*/ 0 w 852"/>
                <a:gd name="T25" fmla="*/ 2147483647 h 3692"/>
                <a:gd name="T26" fmla="*/ 0 w 852"/>
                <a:gd name="T27" fmla="*/ 2147483647 h 36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2"/>
                <a:gd name="T43" fmla="*/ 0 h 3692"/>
                <a:gd name="T44" fmla="*/ 852 w 852"/>
                <a:gd name="T45" fmla="*/ 3692 h 36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2" h="3692">
                  <a:moveTo>
                    <a:pt x="0" y="3692"/>
                  </a:moveTo>
                  <a:lnTo>
                    <a:pt x="0" y="3408"/>
                  </a:lnTo>
                  <a:cubicBezTo>
                    <a:pt x="118" y="3309"/>
                    <a:pt x="587" y="3524"/>
                    <a:pt x="706" y="3099"/>
                  </a:cubicBezTo>
                  <a:lnTo>
                    <a:pt x="714" y="856"/>
                  </a:lnTo>
                  <a:cubicBezTo>
                    <a:pt x="665" y="396"/>
                    <a:pt x="533" y="434"/>
                    <a:pt x="414" y="339"/>
                  </a:cubicBezTo>
                  <a:lnTo>
                    <a:pt x="0" y="284"/>
                  </a:lnTo>
                  <a:lnTo>
                    <a:pt x="0" y="0"/>
                  </a:lnTo>
                  <a:lnTo>
                    <a:pt x="142" y="0"/>
                  </a:lnTo>
                  <a:lnTo>
                    <a:pt x="142" y="142"/>
                  </a:lnTo>
                  <a:lnTo>
                    <a:pt x="852" y="142"/>
                  </a:lnTo>
                  <a:lnTo>
                    <a:pt x="852" y="3550"/>
                  </a:lnTo>
                  <a:lnTo>
                    <a:pt x="142" y="3550"/>
                  </a:lnTo>
                  <a:lnTo>
                    <a:pt x="142" y="3692"/>
                  </a:lnTo>
                  <a:lnTo>
                    <a:pt x="0" y="3692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8" name="Freeform 248" descr="Light downward diagonal"/>
            <p:cNvSpPr>
              <a:spLocks noChangeAspect="1"/>
            </p:cNvSpPr>
            <p:nvPr/>
          </p:nvSpPr>
          <p:spPr bwMode="auto">
            <a:xfrm flipH="1">
              <a:off x="2330450" y="1927225"/>
              <a:ext cx="404813" cy="1758950"/>
            </a:xfrm>
            <a:custGeom>
              <a:avLst/>
              <a:gdLst>
                <a:gd name="T0" fmla="*/ 0 w 852"/>
                <a:gd name="T1" fmla="*/ 2147483647 h 3692"/>
                <a:gd name="T2" fmla="*/ 0 w 852"/>
                <a:gd name="T3" fmla="*/ 2147483647 h 3692"/>
                <a:gd name="T4" fmla="*/ 2147483647 w 852"/>
                <a:gd name="T5" fmla="*/ 2147483647 h 3692"/>
                <a:gd name="T6" fmla="*/ 2147483647 w 852"/>
                <a:gd name="T7" fmla="*/ 2147483647 h 3692"/>
                <a:gd name="T8" fmla="*/ 2147483647 w 852"/>
                <a:gd name="T9" fmla="*/ 2147483647 h 3692"/>
                <a:gd name="T10" fmla="*/ 0 w 852"/>
                <a:gd name="T11" fmla="*/ 2147483647 h 3692"/>
                <a:gd name="T12" fmla="*/ 0 w 852"/>
                <a:gd name="T13" fmla="*/ 0 h 3692"/>
                <a:gd name="T14" fmla="*/ 0 w 852"/>
                <a:gd name="T15" fmla="*/ 0 h 3692"/>
                <a:gd name="T16" fmla="*/ 0 w 852"/>
                <a:gd name="T17" fmla="*/ 0 h 3692"/>
                <a:gd name="T18" fmla="*/ 2147483647 w 852"/>
                <a:gd name="T19" fmla="*/ 0 h 3692"/>
                <a:gd name="T20" fmla="*/ 2147483647 w 852"/>
                <a:gd name="T21" fmla="*/ 2147483647 h 3692"/>
                <a:gd name="T22" fmla="*/ 0 w 852"/>
                <a:gd name="T23" fmla="*/ 2147483647 h 3692"/>
                <a:gd name="T24" fmla="*/ 0 w 852"/>
                <a:gd name="T25" fmla="*/ 2147483647 h 3692"/>
                <a:gd name="T26" fmla="*/ 0 w 852"/>
                <a:gd name="T27" fmla="*/ 2147483647 h 36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2"/>
                <a:gd name="T43" fmla="*/ 0 h 3692"/>
                <a:gd name="T44" fmla="*/ 852 w 852"/>
                <a:gd name="T45" fmla="*/ 3692 h 36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2" h="3692">
                  <a:moveTo>
                    <a:pt x="0" y="3692"/>
                  </a:moveTo>
                  <a:lnTo>
                    <a:pt x="0" y="3408"/>
                  </a:lnTo>
                  <a:cubicBezTo>
                    <a:pt x="118" y="3309"/>
                    <a:pt x="587" y="3524"/>
                    <a:pt x="706" y="3099"/>
                  </a:cubicBezTo>
                  <a:lnTo>
                    <a:pt x="714" y="856"/>
                  </a:lnTo>
                  <a:cubicBezTo>
                    <a:pt x="665" y="396"/>
                    <a:pt x="533" y="434"/>
                    <a:pt x="414" y="339"/>
                  </a:cubicBezTo>
                  <a:lnTo>
                    <a:pt x="0" y="284"/>
                  </a:lnTo>
                  <a:lnTo>
                    <a:pt x="0" y="0"/>
                  </a:lnTo>
                  <a:lnTo>
                    <a:pt x="142" y="0"/>
                  </a:lnTo>
                  <a:lnTo>
                    <a:pt x="142" y="142"/>
                  </a:lnTo>
                  <a:lnTo>
                    <a:pt x="852" y="142"/>
                  </a:lnTo>
                  <a:lnTo>
                    <a:pt x="852" y="3550"/>
                  </a:lnTo>
                  <a:lnTo>
                    <a:pt x="142" y="3550"/>
                  </a:lnTo>
                  <a:lnTo>
                    <a:pt x="142" y="3692"/>
                  </a:lnTo>
                  <a:lnTo>
                    <a:pt x="0" y="3692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9" name="Line 249"/>
            <p:cNvSpPr>
              <a:spLocks noChangeAspect="1" noChangeShapeType="1"/>
            </p:cNvSpPr>
            <p:nvPr/>
          </p:nvSpPr>
          <p:spPr bwMode="auto">
            <a:xfrm>
              <a:off x="2871788" y="2941637"/>
              <a:ext cx="7429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70109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341438"/>
          </a:xfrm>
          <a:noFill/>
        </p:spPr>
        <p:txBody>
          <a:bodyPr/>
          <a:lstStyle/>
          <a:p>
            <a:pPr eaLnBrk="1" hangingPunct="1"/>
            <a:r>
              <a:rPr lang="en-GB" dirty="0"/>
              <a:t>Electrometers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381000" indent="-381000" eaLnBrk="1" hangingPunct="1"/>
            <a:r>
              <a:rPr lang="en-GB"/>
              <a:t>Current measurement</a:t>
            </a:r>
          </a:p>
          <a:p>
            <a:pPr marL="381000" indent="-381000" eaLnBrk="1" hangingPunct="1"/>
            <a:r>
              <a:rPr lang="en-GB"/>
              <a:t>Gas-sealed electrometer case</a:t>
            </a:r>
          </a:p>
          <a:p>
            <a:pPr marL="381000" indent="-381000" eaLnBrk="1" hangingPunct="1"/>
            <a:r>
              <a:rPr lang="en-GB"/>
              <a:t>0.1 to 500 000 fA (10</a:t>
            </a:r>
            <a:r>
              <a:rPr lang="en-GB" baseline="30000"/>
              <a:t>-15</a:t>
            </a:r>
            <a:r>
              <a:rPr lang="en-GB"/>
              <a:t> A)</a:t>
            </a:r>
          </a:p>
          <a:p>
            <a:pPr marL="381000" indent="-381000" eaLnBrk="1" hangingPunct="1"/>
            <a:r>
              <a:rPr lang="en-GB"/>
              <a:t>One measurement range</a:t>
            </a:r>
          </a:p>
          <a:p>
            <a:pPr marL="952500" lvl="1" indent="-381000" eaLnBrk="1" hangingPunct="1">
              <a:buFontTx/>
              <a:buNone/>
            </a:pPr>
            <a:endParaRPr lang="en-GB"/>
          </a:p>
          <a:p>
            <a:pPr marL="952500" lvl="1" indent="-381000" eaLnBrk="1" hangingPunct="1"/>
            <a:endParaRPr lang="en-GB"/>
          </a:p>
          <a:p>
            <a:pPr marL="381000" indent="-381000"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74252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ELPI+™ stand alone unit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ELPI+™ display helps you:</a:t>
            </a:r>
          </a:p>
          <a:p>
            <a:pPr lvl="1"/>
            <a:r>
              <a:rPr lang="en-US" dirty="0"/>
              <a:t>See online data</a:t>
            </a:r>
          </a:p>
          <a:p>
            <a:pPr lvl="1"/>
            <a:r>
              <a:rPr lang="en-US" dirty="0"/>
              <a:t>Control the unit</a:t>
            </a:r>
          </a:p>
          <a:p>
            <a:pPr lvl="1"/>
            <a:r>
              <a:rPr lang="en-US" dirty="0"/>
              <a:t>Measure</a:t>
            </a:r>
          </a:p>
          <a:p>
            <a:pPr lvl="1"/>
            <a:r>
              <a:rPr lang="en-US" dirty="0"/>
              <a:t>Save the data</a:t>
            </a:r>
          </a:p>
          <a:p>
            <a:pPr lvl="1"/>
            <a:endParaRPr lang="en-US" sz="1200" dirty="0"/>
          </a:p>
          <a:p>
            <a:r>
              <a:rPr lang="en-US" dirty="0"/>
              <a:t>ELPI+VI software for Laptops</a:t>
            </a:r>
          </a:p>
          <a:p>
            <a:pPr lvl="1"/>
            <a:r>
              <a:rPr lang="en-US" dirty="0"/>
              <a:t>ELPI+™ can be used with laptop</a:t>
            </a:r>
          </a:p>
          <a:p>
            <a:pPr lvl="1"/>
            <a:r>
              <a:rPr lang="en-US" dirty="0"/>
              <a:t>Controlling ELPI+™</a:t>
            </a:r>
          </a:p>
          <a:p>
            <a:pPr lvl="1"/>
            <a:r>
              <a:rPr lang="en-US" dirty="0"/>
              <a:t>Save the data</a:t>
            </a:r>
          </a:p>
          <a:p>
            <a:pPr lvl="1"/>
            <a:r>
              <a:rPr lang="en-US" dirty="0"/>
              <a:t>Automatic Q/N and Q/M measurement</a:t>
            </a:r>
          </a:p>
          <a:p>
            <a:pPr lvl="1"/>
            <a:r>
              <a:rPr lang="en-US" dirty="0"/>
              <a:t>Measure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"/>
          <a:stretch>
            <a:fillRect/>
          </a:stretch>
        </p:blipFill>
        <p:spPr bwMode="auto">
          <a:xfrm>
            <a:off x="4716016" y="1484784"/>
            <a:ext cx="2570864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47" y="3068960"/>
            <a:ext cx="3351213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3229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ELPI+™ calculation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Inside ELPI+™ and ELPI+VI</a:t>
            </a:r>
          </a:p>
          <a:p>
            <a:r>
              <a:rPr lang="en-US" dirty="0"/>
              <a:t>Data file format similar to ELPI™</a:t>
            </a:r>
          </a:p>
          <a:p>
            <a:r>
              <a:rPr lang="en-US" dirty="0"/>
              <a:t>Some additional values</a:t>
            </a:r>
          </a:p>
          <a:p>
            <a:pPr lvl="1"/>
            <a:r>
              <a:rPr lang="en-US" dirty="0"/>
              <a:t>E.g. Charger voltage, charger current, impactor low pressure, 6 AUX channel values, sample air temperature and pressure</a:t>
            </a:r>
          </a:p>
          <a:p>
            <a:pPr lvl="1"/>
            <a:r>
              <a:rPr lang="en-US" dirty="0"/>
              <a:t>Raw values saved in the data file as before</a:t>
            </a:r>
          </a:p>
          <a:p>
            <a:pPr lvl="1"/>
            <a:endParaRPr lang="en-US" dirty="0"/>
          </a:p>
          <a:p>
            <a:r>
              <a:rPr lang="en-US" dirty="0"/>
              <a:t>Data processing in ELPIPlusCalc.xls</a:t>
            </a:r>
          </a:p>
          <a:p>
            <a:r>
              <a:rPr lang="en-US" dirty="0"/>
              <a:t>Description of the method in the ELPI+™ user manual</a:t>
            </a:r>
          </a:p>
        </p:txBody>
      </p:sp>
      <p:sp>
        <p:nvSpPr>
          <p:cNvPr id="3482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29018507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ELPI+™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ELPI+™ measures currents carried by particles and impacting to impactor stages</a:t>
            </a:r>
          </a:p>
          <a:p>
            <a:endParaRPr lang="en-US" dirty="0"/>
          </a:p>
          <a:p>
            <a:r>
              <a:rPr lang="en-US" dirty="0"/>
              <a:t>ELPI+™ calculates particles</a:t>
            </a:r>
          </a:p>
          <a:p>
            <a:pPr lvl="1"/>
            <a:r>
              <a:rPr lang="en-US" dirty="0"/>
              <a:t>Number concentration</a:t>
            </a:r>
          </a:p>
          <a:p>
            <a:pPr lvl="1"/>
            <a:r>
              <a:rPr lang="en-US" dirty="0"/>
              <a:t>Mass concentration </a:t>
            </a:r>
          </a:p>
          <a:p>
            <a:pPr lvl="1"/>
            <a:r>
              <a:rPr lang="en-US" dirty="0"/>
              <a:t>Volume concentration</a:t>
            </a:r>
          </a:p>
          <a:p>
            <a:pPr lvl="1"/>
            <a:r>
              <a:rPr lang="en-US" dirty="0"/>
              <a:t>Etc.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"/>
          <a:stretch>
            <a:fillRect/>
          </a:stretch>
        </p:blipFill>
        <p:spPr bwMode="auto">
          <a:xfrm>
            <a:off x="4139952" y="3861048"/>
            <a:ext cx="488464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406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ELPI+™ Operating Principle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</a:pPr>
            <a:r>
              <a:rPr lang="en-GB"/>
              <a:t>Operation based on three main</a:t>
            </a:r>
          </a:p>
          <a:p>
            <a:pPr marL="381000" indent="-381000" eaLnBrk="1" hangingPunct="1">
              <a:lnSpc>
                <a:spcPct val="90000"/>
              </a:lnSpc>
              <a:buFontTx/>
              <a:buNone/>
            </a:pPr>
            <a:r>
              <a:rPr lang="en-GB"/>
              <a:t>	components:</a:t>
            </a:r>
          </a:p>
          <a:p>
            <a:pPr marL="838200" lvl="1" indent="-381000" eaLnBrk="1" hangingPunct="1">
              <a:lnSpc>
                <a:spcPct val="90000"/>
              </a:lnSpc>
            </a:pPr>
            <a:endParaRPr lang="en-GB"/>
          </a:p>
          <a:p>
            <a:pPr marL="838200" lvl="1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GB"/>
              <a:t>Impactor</a:t>
            </a:r>
          </a:p>
          <a:p>
            <a:pPr marL="1257300" lvl="2" indent="-342900" eaLnBrk="1" hangingPunct="1">
              <a:lnSpc>
                <a:spcPct val="90000"/>
              </a:lnSpc>
              <a:buFontTx/>
              <a:buChar char="–"/>
            </a:pPr>
            <a:r>
              <a:rPr lang="en-GB"/>
              <a:t>Particle size fractionation</a:t>
            </a:r>
          </a:p>
          <a:p>
            <a:pPr marL="838200" lvl="1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GB"/>
              <a:t>Charger</a:t>
            </a:r>
          </a:p>
          <a:p>
            <a:pPr marL="1257300" lvl="2" indent="-342900" eaLnBrk="1" hangingPunct="1">
              <a:lnSpc>
                <a:spcPct val="90000"/>
              </a:lnSpc>
              <a:buFontTx/>
              <a:buChar char="–"/>
            </a:pPr>
            <a:r>
              <a:rPr lang="en-GB"/>
              <a:t>Particle are charged before fractionating</a:t>
            </a:r>
          </a:p>
          <a:p>
            <a:pPr marL="838200" lvl="1" indent="-381000" eaLnBrk="1" hangingPunct="1">
              <a:lnSpc>
                <a:spcPct val="90000"/>
              </a:lnSpc>
              <a:buFontTx/>
              <a:buAutoNum type="arabicPeriod"/>
            </a:pPr>
            <a:r>
              <a:rPr lang="en-GB"/>
              <a:t>Electrometers</a:t>
            </a:r>
          </a:p>
          <a:p>
            <a:pPr marL="1257300" lvl="2" indent="-342900" eaLnBrk="1" hangingPunct="1">
              <a:lnSpc>
                <a:spcPct val="90000"/>
              </a:lnSpc>
              <a:buFontTx/>
              <a:buChar char="–"/>
            </a:pPr>
            <a:r>
              <a:rPr lang="en-GB"/>
              <a:t>Current distribution - directly proportional to number distribution</a:t>
            </a:r>
          </a:p>
          <a:p>
            <a:pPr marL="1257300" lvl="2" indent="-342900">
              <a:lnSpc>
                <a:spcPct val="90000"/>
              </a:lnSpc>
              <a:buFontTx/>
              <a:buChar char="–"/>
            </a:pPr>
            <a:r>
              <a:rPr lang="en-GB"/>
              <a:t>Fast, sensitive</a:t>
            </a:r>
          </a:p>
          <a:p>
            <a:pPr marL="838200" lvl="1" indent="-381000" eaLnBrk="1" hangingPunct="1">
              <a:lnSpc>
                <a:spcPct val="90000"/>
              </a:lnSpc>
            </a:pP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9" t="31932" r="1493" b="8884"/>
          <a:stretch/>
        </p:blipFill>
        <p:spPr>
          <a:xfrm>
            <a:off x="5925332" y="546250"/>
            <a:ext cx="3218668" cy="3155875"/>
          </a:xfrm>
          <a:prstGeom prst="trapezoid">
            <a:avLst>
              <a:gd name="adj" fmla="val 9398"/>
            </a:avLst>
          </a:prstGeom>
        </p:spPr>
      </p:pic>
    </p:spTree>
    <p:extLst>
      <p:ext uri="{BB962C8B-B14F-4D97-AF65-F5344CB8AC3E}">
        <p14:creationId xmlns:p14="http://schemas.microsoft.com/office/powerpoint/2010/main" val="192970238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4"/>
          <p:cNvGraphicFramePr>
            <a:graphicFrameLocks noChangeAspect="1"/>
          </p:cNvGraphicFramePr>
          <p:nvPr/>
        </p:nvGraphicFramePr>
        <p:xfrm>
          <a:off x="1169988" y="698500"/>
          <a:ext cx="8283575" cy="615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Chart" r:id="rId4" imgW="8865000" imgH="6750000" progId="Excel.Sheet.8">
                  <p:embed/>
                </p:oleObj>
              </mc:Choice>
              <mc:Fallback>
                <p:oleObj name="Chart" r:id="rId4" imgW="8865000" imgH="6750000" progId="Excel.Sheet.8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10072"/>
                      <a:stretch>
                        <a:fillRect/>
                      </a:stretch>
                    </p:blipFill>
                    <p:spPr bwMode="auto">
                      <a:xfrm>
                        <a:off x="1169988" y="698500"/>
                        <a:ext cx="8283575" cy="615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2088" y="6419850"/>
            <a:ext cx="1331912" cy="2603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dirty="0"/>
              <a:t>ELPI+</a:t>
            </a:r>
            <a:r>
              <a:rPr lang="fi-FI" baseline="30000" dirty="0"/>
              <a:t>™</a:t>
            </a:r>
            <a:r>
              <a:rPr lang="en-GB" dirty="0"/>
              <a:t> Calculation</a:t>
            </a:r>
          </a:p>
        </p:txBody>
      </p:sp>
      <p:sp>
        <p:nvSpPr>
          <p:cNvPr id="32773" name="Text Box 3"/>
          <p:cNvSpPr txBox="1">
            <a:spLocks noChangeArrowheads="1"/>
          </p:cNvSpPr>
          <p:nvPr/>
        </p:nvSpPr>
        <p:spPr bwMode="auto">
          <a:xfrm>
            <a:off x="3167063" y="1145381"/>
            <a:ext cx="36607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200" i="1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GB" sz="1200" i="1" dirty="0" err="1">
                <a:solidFill>
                  <a:srgbClr val="000000"/>
                </a:solidFill>
                <a:latin typeface="Times New Roman" pitchFamily="18" charset="0"/>
              </a:rPr>
              <a:t>Marjamäki</a:t>
            </a:r>
            <a:r>
              <a:rPr lang="en-GB" sz="1200" i="1" dirty="0">
                <a:solidFill>
                  <a:srgbClr val="000000"/>
                </a:solidFill>
                <a:latin typeface="Times New Roman" pitchFamily="18" charset="0"/>
              </a:rPr>
              <a:t> et. al, Journal of Aerosol Sci. v30 n. 1 2000)</a:t>
            </a:r>
          </a:p>
        </p:txBody>
      </p:sp>
      <p:sp>
        <p:nvSpPr>
          <p:cNvPr id="32774" name="Text Box 5"/>
          <p:cNvSpPr txBox="1">
            <a:spLocks noChangeArrowheads="1"/>
          </p:cNvSpPr>
          <p:nvPr/>
        </p:nvSpPr>
        <p:spPr bwMode="auto">
          <a:xfrm rot="-5400000">
            <a:off x="-1204119" y="3091657"/>
            <a:ext cx="4659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i-FI" sz="2400">
                <a:solidFill>
                  <a:srgbClr val="000000"/>
                </a:solidFill>
              </a:rPr>
              <a:t>PneQ=fAcm</a:t>
            </a:r>
            <a:r>
              <a:rPr lang="fi-FI" sz="2400" baseline="30000">
                <a:solidFill>
                  <a:srgbClr val="000000"/>
                </a:solidFill>
              </a:rPr>
              <a:t>3</a:t>
            </a:r>
            <a:endParaRPr lang="en-GB" sz="2400" baseline="30000">
              <a:solidFill>
                <a:srgbClr val="000000"/>
              </a:solidFill>
            </a:endParaRPr>
          </a:p>
        </p:txBody>
      </p:sp>
      <p:grpSp>
        <p:nvGrpSpPr>
          <p:cNvPr id="32775" name="Group 33"/>
          <p:cNvGrpSpPr>
            <a:grpSpLocks/>
          </p:cNvGrpSpPr>
          <p:nvPr/>
        </p:nvGrpSpPr>
        <p:grpSpPr bwMode="auto">
          <a:xfrm>
            <a:off x="3276600" y="1282700"/>
            <a:ext cx="5384800" cy="4503738"/>
            <a:chOff x="3276600" y="758841"/>
            <a:chExt cx="5384800" cy="4503738"/>
          </a:xfrm>
        </p:grpSpPr>
        <p:grpSp>
          <p:nvGrpSpPr>
            <p:cNvPr id="32777" name="Group 6"/>
            <p:cNvGrpSpPr>
              <a:grpSpLocks/>
            </p:cNvGrpSpPr>
            <p:nvPr/>
          </p:nvGrpSpPr>
          <p:grpSpPr bwMode="auto">
            <a:xfrm>
              <a:off x="7983538" y="758841"/>
              <a:ext cx="677862" cy="4462463"/>
              <a:chOff x="6034" y="1988"/>
              <a:chExt cx="1067" cy="7027"/>
            </a:xfrm>
          </p:grpSpPr>
          <p:sp>
            <p:nvSpPr>
              <p:cNvPr id="32780" name="AutoShape 7"/>
              <p:cNvSpPr>
                <a:spLocks noChangeAspect="1" noChangeArrowheads="1"/>
              </p:cNvSpPr>
              <p:nvPr/>
            </p:nvSpPr>
            <p:spPr bwMode="auto">
              <a:xfrm>
                <a:off x="6247" y="8057"/>
                <a:ext cx="639" cy="958"/>
              </a:xfrm>
              <a:prstGeom prst="downArrow">
                <a:avLst>
                  <a:gd name="adj1" fmla="val 50000"/>
                  <a:gd name="adj2" fmla="val 37480"/>
                </a:avLst>
              </a:prstGeom>
              <a:solidFill>
                <a:srgbClr val="99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1" name="AutoShape 8"/>
              <p:cNvSpPr>
                <a:spLocks noChangeAspect="1" noChangeArrowheads="1"/>
              </p:cNvSpPr>
              <p:nvPr/>
            </p:nvSpPr>
            <p:spPr bwMode="auto">
              <a:xfrm>
                <a:off x="6247" y="3692"/>
                <a:ext cx="639" cy="1064"/>
              </a:xfrm>
              <a:prstGeom prst="downArrow">
                <a:avLst>
                  <a:gd name="adj1" fmla="val 50000"/>
                  <a:gd name="adj2" fmla="val 41628"/>
                </a:avLst>
              </a:prstGeom>
              <a:solidFill>
                <a:srgbClr val="99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2" name="Rectangle 9"/>
              <p:cNvSpPr>
                <a:spLocks noChangeAspect="1" noChangeArrowheads="1"/>
              </p:cNvSpPr>
              <p:nvPr/>
            </p:nvSpPr>
            <p:spPr bwMode="auto">
              <a:xfrm>
                <a:off x="6140" y="4756"/>
                <a:ext cx="852" cy="320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3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6140" y="5182"/>
                <a:ext cx="852" cy="320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4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6140" y="5608"/>
                <a:ext cx="852" cy="319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5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6140" y="6034"/>
                <a:ext cx="852" cy="319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6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6140" y="6460"/>
                <a:ext cx="852" cy="319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7" name="Rectangle 14"/>
              <p:cNvSpPr>
                <a:spLocks noChangeAspect="1" noChangeArrowheads="1"/>
              </p:cNvSpPr>
              <p:nvPr/>
            </p:nvSpPr>
            <p:spPr bwMode="auto">
              <a:xfrm>
                <a:off x="6140" y="6886"/>
                <a:ext cx="852" cy="319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8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6140" y="7311"/>
                <a:ext cx="852" cy="320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89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6140" y="7737"/>
                <a:ext cx="852" cy="320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0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6140" y="8163"/>
                <a:ext cx="852" cy="320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1" name="Rectangle 18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8057"/>
                <a:ext cx="639" cy="106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2" name="Rectangle 19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7631"/>
                <a:ext cx="639" cy="106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3" name="Rectangle 20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7205"/>
                <a:ext cx="639" cy="106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4" name="Rectangle 21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6779"/>
                <a:ext cx="639" cy="107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5" name="Rectangle 22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6353"/>
                <a:ext cx="639" cy="107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6" name="Rectangle 23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5927"/>
                <a:ext cx="639" cy="107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7" name="Rectangle 24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5502"/>
                <a:ext cx="639" cy="106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8" name="Rectangle 25" descr="20%"/>
              <p:cNvSpPr>
                <a:spLocks noChangeAspect="1" noChangeArrowheads="1"/>
              </p:cNvSpPr>
              <p:nvPr/>
            </p:nvSpPr>
            <p:spPr bwMode="auto">
              <a:xfrm>
                <a:off x="6247" y="5076"/>
                <a:ext cx="639" cy="106"/>
              </a:xfrm>
              <a:prstGeom prst="rect">
                <a:avLst/>
              </a:prstGeom>
              <a:pattFill prst="pct20">
                <a:fgClr>
                  <a:srgbClr val="DDDDDD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799" name="Rectangle 26"/>
              <p:cNvSpPr>
                <a:spLocks noChangeAspect="1" noChangeArrowheads="1"/>
              </p:cNvSpPr>
              <p:nvPr/>
            </p:nvSpPr>
            <p:spPr bwMode="auto">
              <a:xfrm>
                <a:off x="6140" y="3050"/>
                <a:ext cx="852" cy="117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</a:gra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800" name="AutoShape 27"/>
              <p:cNvSpPr>
                <a:spLocks noChangeAspect="1" noChangeArrowheads="1"/>
              </p:cNvSpPr>
              <p:nvPr/>
            </p:nvSpPr>
            <p:spPr bwMode="auto">
              <a:xfrm>
                <a:off x="6247" y="1988"/>
                <a:ext cx="639" cy="1065"/>
              </a:xfrm>
              <a:prstGeom prst="downArrow">
                <a:avLst>
                  <a:gd name="adj1" fmla="val 50000"/>
                  <a:gd name="adj2" fmla="val 41667"/>
                </a:avLst>
              </a:prstGeom>
              <a:solidFill>
                <a:srgbClr val="99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801" name="Oval 28"/>
              <p:cNvSpPr>
                <a:spLocks noChangeAspect="1" noChangeArrowheads="1"/>
              </p:cNvSpPr>
              <p:nvPr/>
            </p:nvSpPr>
            <p:spPr bwMode="auto">
              <a:xfrm>
                <a:off x="6036" y="7631"/>
                <a:ext cx="1065" cy="1067"/>
              </a:xfrm>
              <a:prstGeom prst="ellipse">
                <a:avLst/>
              </a:prstGeom>
              <a:noFill/>
              <a:ln w="3175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32802" name="Oval 29"/>
              <p:cNvSpPr>
                <a:spLocks noChangeAspect="1" noChangeArrowheads="1"/>
              </p:cNvSpPr>
              <p:nvPr/>
            </p:nvSpPr>
            <p:spPr bwMode="auto">
              <a:xfrm>
                <a:off x="6034" y="3372"/>
                <a:ext cx="1065" cy="1067"/>
              </a:xfrm>
              <a:prstGeom prst="ellipse">
                <a:avLst/>
              </a:prstGeom>
              <a:noFill/>
              <a:ln w="3175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2778" name="Line 30"/>
            <p:cNvSpPr>
              <a:spLocks noChangeShapeType="1"/>
            </p:cNvSpPr>
            <p:nvPr/>
          </p:nvSpPr>
          <p:spPr bwMode="auto">
            <a:xfrm flipH="1">
              <a:off x="3276600" y="4551379"/>
              <a:ext cx="5035550" cy="71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2779" name="Line 31"/>
            <p:cNvSpPr>
              <a:spLocks noChangeShapeType="1"/>
            </p:cNvSpPr>
            <p:nvPr/>
          </p:nvSpPr>
          <p:spPr bwMode="auto">
            <a:xfrm flipV="1">
              <a:off x="3295650" y="3560779"/>
              <a:ext cx="14288" cy="1625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39503"/>
              </p:ext>
            </p:extLst>
          </p:nvPr>
        </p:nvGraphicFramePr>
        <p:xfrm>
          <a:off x="2393950" y="1730941"/>
          <a:ext cx="2767013" cy="888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6" imgW="1384300" imgH="444500" progId="Equation.3">
                  <p:embed/>
                </p:oleObj>
              </mc:Choice>
              <mc:Fallback>
                <p:oleObj name="Equation" r:id="rId6" imgW="1384300" imgH="44450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50" y="1730941"/>
                        <a:ext cx="2767013" cy="88862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195371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ELPI+™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number size concentration we know</a:t>
            </a:r>
          </a:p>
          <a:p>
            <a:pPr lvl="1"/>
            <a:r>
              <a:rPr lang="en-US" dirty="0"/>
              <a:t>Number size concentration</a:t>
            </a:r>
          </a:p>
          <a:p>
            <a:pPr lvl="1"/>
            <a:r>
              <a:rPr lang="en-US" dirty="0"/>
              <a:t>Particle size</a:t>
            </a:r>
          </a:p>
          <a:p>
            <a:pPr lvl="1"/>
            <a:r>
              <a:rPr lang="en-US" dirty="0"/>
              <a:t>How many particles</a:t>
            </a:r>
          </a:p>
          <a:p>
            <a:pPr lvl="1"/>
            <a:endParaRPr lang="en-US" dirty="0"/>
          </a:p>
          <a:p>
            <a:r>
              <a:rPr lang="en-US" dirty="0"/>
              <a:t>From number size concentration can be calculated</a:t>
            </a:r>
          </a:p>
          <a:p>
            <a:pPr lvl="1"/>
            <a:r>
              <a:rPr lang="en-US" dirty="0"/>
              <a:t>Surface concentration</a:t>
            </a:r>
          </a:p>
          <a:p>
            <a:pPr lvl="1"/>
            <a:r>
              <a:rPr lang="en-US" dirty="0"/>
              <a:t>Volume concentration</a:t>
            </a:r>
          </a:p>
          <a:p>
            <a:pPr lvl="1"/>
            <a:r>
              <a:rPr lang="en-US" dirty="0"/>
              <a:t>Mass concentration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818480" y="4149080"/>
                <a:ext cx="974562" cy="421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i-FI" b="0" i="1" smtClean="0">
                          <a:latin typeface="Cambria Math"/>
                        </a:rPr>
                        <m:t>𝑉</m:t>
                      </m:r>
                      <m:r>
                        <a:rPr lang="fi-FI" b="0" i="1" smtClean="0">
                          <a:latin typeface="Cambria Math"/>
                        </a:rPr>
                        <m:t> ~</m:t>
                      </m:r>
                      <m:sSup>
                        <m:sSupPr>
                          <m:ctrlPr>
                            <a:rPr lang="fi-FI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i-FI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i-FI" i="1">
                                  <a:latin typeface="Cambria Math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fi-FI" i="1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  <m:sup>
                          <m:r>
                            <a:rPr lang="fi-FI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8480" y="4149080"/>
                <a:ext cx="974562" cy="42107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760001" y="4459261"/>
                <a:ext cx="1149225" cy="421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i-FI" b="0" i="1" smtClean="0">
                          <a:latin typeface="Cambria Math"/>
                        </a:rPr>
                        <m:t>𝑀</m:t>
                      </m:r>
                      <m:r>
                        <a:rPr lang="fi-FI" b="0" i="1" smtClean="0">
                          <a:latin typeface="Cambria Math"/>
                        </a:rPr>
                        <m:t> ~</m:t>
                      </m:r>
                      <m:sSup>
                        <m:sSupPr>
                          <m:ctrlPr>
                            <a:rPr lang="fi-FI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</a:rPr>
                            <m:t>ρ</m:t>
                          </m:r>
                          <m:sSub>
                            <m:sSubPr>
                              <m:ctrlPr>
                                <a:rPr lang="fi-FI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i-FI" i="1">
                                  <a:latin typeface="Cambria Math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fi-FI" i="1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  <m:sup>
                          <m:r>
                            <a:rPr lang="fi-FI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0001" y="4459261"/>
                <a:ext cx="1149225" cy="42107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95579" y="2379587"/>
                <a:ext cx="499239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i-FI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i-FI" i="1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fi-FI" i="1">
                              <a:latin typeface="Cambria Math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579" y="2379587"/>
                <a:ext cx="499239" cy="39074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548629" y="2750899"/>
                <a:ext cx="42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i-FI" b="0" i="1" smtClean="0">
                          <a:latin typeface="Cambria Math"/>
                        </a:rPr>
                        <m:t>𝑁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8629" y="2750899"/>
                <a:ext cx="422743" cy="36933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879118" y="3789040"/>
                <a:ext cx="974562" cy="421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i-FI" b="0" i="1" smtClean="0">
                          <a:latin typeface="Cambria Math"/>
                        </a:rPr>
                        <m:t>𝐴</m:t>
                      </m:r>
                      <m:r>
                        <a:rPr lang="fi-FI" b="0" i="1" smtClean="0">
                          <a:latin typeface="Cambria Math"/>
                        </a:rPr>
                        <m:t> ~</m:t>
                      </m:r>
                      <m:sSup>
                        <m:sSupPr>
                          <m:ctrlPr>
                            <a:rPr lang="fi-FI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i-FI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i-FI" i="1">
                                  <a:latin typeface="Cambria Math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fi-FI" i="1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  <m:sup>
                          <m:r>
                            <a:rPr lang="fi-FI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118" y="3789040"/>
                <a:ext cx="974562" cy="421077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05761" y="2038112"/>
                <a:ext cx="889603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i-FI" b="0" i="1" smtClean="0">
                          <a:latin typeface="Cambria Math"/>
                        </a:rPr>
                        <m:t>𝑁</m:t>
                      </m:r>
                      <m:r>
                        <a:rPr lang="fi-FI" b="0" i="1" smtClean="0">
                          <a:latin typeface="Cambria Math"/>
                        </a:rPr>
                        <m:t> ~</m:t>
                      </m:r>
                      <m:sSub>
                        <m:sSubPr>
                          <m:ctrlPr>
                            <a:rPr lang="fi-FI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i-FI" i="1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fi-FI" i="1">
                              <a:latin typeface="Cambria Math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761" y="2038112"/>
                <a:ext cx="889603" cy="390748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82402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300787" cy="1341438"/>
          </a:xfrm>
          <a:noFill/>
        </p:spPr>
        <p:txBody>
          <a:bodyPr/>
          <a:lstStyle/>
          <a:p>
            <a:pPr eaLnBrk="1" hangingPunct="1"/>
            <a:r>
              <a:rPr lang="fi-FI" dirty="0"/>
              <a:t>ELPI+</a:t>
            </a:r>
            <a:r>
              <a:rPr lang="fi-FI" baseline="30000" dirty="0"/>
              <a:t>™</a:t>
            </a:r>
            <a:r>
              <a:rPr lang="fi-FI" dirty="0"/>
              <a:t> Display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7488" y="1484313"/>
            <a:ext cx="30591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Instrument status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Size distribution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endParaRPr lang="en-GB" sz="2000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endParaRPr lang="en-GB" sz="2000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Concentration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2000" dirty="0">
                <a:solidFill>
                  <a:srgbClr val="000000"/>
                </a:solidFill>
              </a:rPr>
              <a:t>Menu controls</a:t>
            </a:r>
          </a:p>
        </p:txBody>
      </p:sp>
      <p:pic>
        <p:nvPicPr>
          <p:cNvPr id="37893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"/>
          <a:stretch>
            <a:fillRect/>
          </a:stretch>
        </p:blipFill>
        <p:spPr bwMode="auto">
          <a:xfrm>
            <a:off x="3203575" y="1628775"/>
            <a:ext cx="54864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307290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300787" cy="1341438"/>
          </a:xfrm>
          <a:noFill/>
        </p:spPr>
        <p:txBody>
          <a:bodyPr/>
          <a:lstStyle/>
          <a:p>
            <a:pPr eaLnBrk="1" hangingPunct="1"/>
            <a:r>
              <a:rPr lang="fi-FI" dirty="0"/>
              <a:t>ELPI+™ Display</a:t>
            </a:r>
            <a:endParaRPr lang="en-US" dirty="0"/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" t="6555" r="1564" b="1678"/>
          <a:stretch>
            <a:fillRect/>
          </a:stretch>
        </p:blipFill>
        <p:spPr bwMode="auto">
          <a:xfrm>
            <a:off x="611188" y="1557338"/>
            <a:ext cx="53292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" t="6567" r="1564" b="1488"/>
          <a:stretch>
            <a:fillRect/>
          </a:stretch>
        </p:blipFill>
        <p:spPr bwMode="auto">
          <a:xfrm>
            <a:off x="3563938" y="3284538"/>
            <a:ext cx="53292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05124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ELPI+</a:t>
            </a:r>
            <a:r>
              <a:rPr lang="fi-FI" baseline="30000" dirty="0"/>
              <a:t>™</a:t>
            </a:r>
            <a:r>
              <a:rPr lang="fi-FI" dirty="0"/>
              <a:t> operation via ELPI+VI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/>
              <a:t>ELPI+VI for data display and instrument control</a:t>
            </a:r>
          </a:p>
          <a:p>
            <a:pPr lvl="1"/>
            <a:r>
              <a:rPr lang="fi-FI"/>
              <a:t>Data collected in real-time</a:t>
            </a:r>
          </a:p>
          <a:p>
            <a:pPr lvl="1"/>
            <a:r>
              <a:rPr lang="fi-FI"/>
              <a:t>Can be analysed with ELPIPlusCalc.xls</a:t>
            </a:r>
          </a:p>
          <a:p>
            <a:r>
              <a:rPr lang="fi-FI"/>
              <a:t>Simple user interface</a:t>
            </a:r>
          </a:p>
          <a:p>
            <a:r>
              <a:rPr lang="fi-FI"/>
              <a:t>Automatic Q/N and Q/M measurement</a:t>
            </a:r>
          </a:p>
          <a:p>
            <a:endParaRPr lang="fi-FI"/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3994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3" y="2924175"/>
            <a:ext cx="2668587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933825"/>
            <a:ext cx="3351213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19544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341438"/>
          </a:xfrm>
          <a:noFill/>
        </p:spPr>
        <p:txBody>
          <a:bodyPr/>
          <a:lstStyle/>
          <a:p>
            <a:pPr eaLnBrk="1" hangingPunct="1"/>
            <a:r>
              <a:rPr lang="fi-FI" dirty="0"/>
              <a:t>ELPI+™ applications</a:t>
            </a:r>
            <a:endParaRPr lang="en-US" dirty="0"/>
          </a:p>
        </p:txBody>
      </p:sp>
      <p:sp>
        <p:nvSpPr>
          <p:cNvPr id="455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8070850" cy="3519488"/>
          </a:xfrm>
          <a:noFill/>
        </p:spPr>
        <p:txBody>
          <a:bodyPr/>
          <a:lstStyle/>
          <a:p>
            <a:pPr eaLnBrk="1" hangingPunct="1"/>
            <a:r>
              <a:rPr lang="fi-FI"/>
              <a:t>Combustion research</a:t>
            </a:r>
          </a:p>
          <a:p>
            <a:pPr eaLnBrk="1" hangingPunct="1"/>
            <a:r>
              <a:rPr lang="fi-FI"/>
              <a:t>Outdoor air quality measurements</a:t>
            </a:r>
          </a:p>
          <a:p>
            <a:pPr eaLnBrk="1" hangingPunct="1"/>
            <a:r>
              <a:rPr lang="fi-FI"/>
              <a:t>Indoor air</a:t>
            </a:r>
          </a:p>
          <a:p>
            <a:pPr eaLnBrk="1" hangingPunct="1"/>
            <a:r>
              <a:rPr lang="fi-FI"/>
              <a:t>Automotive testing and research</a:t>
            </a:r>
          </a:p>
          <a:p>
            <a:pPr eaLnBrk="1" hangingPunct="1"/>
            <a:r>
              <a:rPr lang="fi-FI"/>
              <a:t>Blow-by gas</a:t>
            </a:r>
          </a:p>
          <a:p>
            <a:pPr eaLnBrk="1" hangingPunct="1"/>
            <a:r>
              <a:rPr lang="fi-FI"/>
              <a:t>Brake wear debris</a:t>
            </a:r>
          </a:p>
          <a:p>
            <a:pPr eaLnBrk="1" hangingPunct="1"/>
            <a:r>
              <a:rPr lang="fi-FI"/>
              <a:t>Pharmaceutical studies</a:t>
            </a:r>
          </a:p>
          <a:p>
            <a:pPr eaLnBrk="1" hangingPunct="1"/>
            <a:r>
              <a:rPr lang="fi-FI"/>
              <a:t>Welding fumes</a:t>
            </a:r>
          </a:p>
          <a:p>
            <a:pPr eaLnBrk="1" hangingPunct="1"/>
            <a:r>
              <a:rPr lang="fi-FI"/>
              <a:t>…</a:t>
            </a:r>
          </a:p>
          <a:p>
            <a:pPr eaLnBrk="1" hangingPunct="1"/>
            <a:endParaRPr lang="fi-FI"/>
          </a:p>
          <a:p>
            <a:pPr eaLnBrk="1" hangingPunct="1"/>
            <a:endParaRPr 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275856" y="4964985"/>
            <a:ext cx="3819971" cy="188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GB" sz="1800" dirty="0">
                <a:solidFill>
                  <a:srgbClr val="000000"/>
                </a:solidFill>
              </a:rPr>
              <a:t>Wide variety of applications</a:t>
            </a:r>
          </a:p>
          <a:p>
            <a:pPr eaLnBrk="1" hangingPunct="1"/>
            <a:r>
              <a:rPr lang="en-GB" sz="1800" dirty="0">
                <a:solidFill>
                  <a:srgbClr val="000000"/>
                </a:solidFill>
              </a:rPr>
              <a:t>Application notes/papers available</a:t>
            </a:r>
          </a:p>
          <a:p>
            <a:pPr eaLnBrk="1" hangingPunct="1"/>
            <a:r>
              <a:rPr lang="en-GB" sz="1800" dirty="0">
                <a:solidFill>
                  <a:srgbClr val="000000"/>
                </a:solidFill>
              </a:rPr>
              <a:t>Publications list at www.dekati.com</a:t>
            </a:r>
          </a:p>
          <a:p>
            <a:pPr eaLnBrk="1" hangingPunct="1"/>
            <a:endParaRPr lang="en-GB" sz="1800" dirty="0">
              <a:solidFill>
                <a:srgbClr val="000000"/>
              </a:solidFill>
            </a:endParaRPr>
          </a:p>
        </p:txBody>
      </p:sp>
      <p:pic>
        <p:nvPicPr>
          <p:cNvPr id="7" name="Picture 2" descr="C:\Users\jonna\Documents\Markkinointi\kansikuva_moottorisma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717" y="116632"/>
            <a:ext cx="2709553" cy="210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jonna\Documents\Markkinointi\kansikuva_piiputsma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0808"/>
            <a:ext cx="2249487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jonna\Documents\Markkinointi\liikenneruuhka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78353"/>
            <a:ext cx="2680422" cy="178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677008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ELPI+™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37554"/>
            <a:ext cx="8229600" cy="4497388"/>
          </a:xfrm>
        </p:spPr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</a:rPr>
              <a:t>Real time measurement of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Number concentration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Mass concentration</a:t>
            </a:r>
          </a:p>
          <a:p>
            <a:pPr lvl="1"/>
            <a:r>
              <a:rPr lang="en-US" sz="2000" dirty="0">
                <a:solidFill>
                  <a:schemeClr val="bg2"/>
                </a:solidFill>
              </a:rPr>
              <a:t>Active surface area</a:t>
            </a:r>
          </a:p>
          <a:p>
            <a:pPr lvl="1"/>
            <a:r>
              <a:rPr lang="en-US" sz="2000" dirty="0">
                <a:solidFill>
                  <a:schemeClr val="bg2"/>
                </a:solidFill>
              </a:rPr>
              <a:t>Ion sink</a:t>
            </a:r>
          </a:p>
          <a:p>
            <a:pPr lvl="1"/>
            <a:r>
              <a:rPr lang="en-US" sz="2000" dirty="0">
                <a:solidFill>
                  <a:schemeClr val="bg2"/>
                </a:solidFill>
              </a:rPr>
              <a:t>Condensation sink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chemeClr val="bg2"/>
                </a:solidFill>
              </a:rPr>
              <a:t>→ Describes activity of particle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Particle collection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sz="2000" dirty="0"/>
              <a:t>Chemical and Physical analysis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9" t="31931" r="5116" b="14404"/>
          <a:stretch/>
        </p:blipFill>
        <p:spPr>
          <a:xfrm>
            <a:off x="6588224" y="16923"/>
            <a:ext cx="2304256" cy="2254566"/>
          </a:xfrm>
          <a:prstGeom prst="trapezoid">
            <a:avLst>
              <a:gd name="adj" fmla="val 9398"/>
            </a:avLst>
          </a:prstGeom>
        </p:spPr>
      </p:pic>
      <p:sp>
        <p:nvSpPr>
          <p:cNvPr id="7" name="TextBox 6"/>
          <p:cNvSpPr txBox="1"/>
          <p:nvPr/>
        </p:nvSpPr>
        <p:spPr>
          <a:xfrm>
            <a:off x="4932040" y="2708920"/>
            <a:ext cx="4211960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How particles are growing or changing?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How harmful particles can be?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What kind of particles?</a:t>
            </a:r>
          </a:p>
        </p:txBody>
      </p:sp>
    </p:spTree>
    <p:extLst>
      <p:ext uri="{BB962C8B-B14F-4D97-AF65-F5344CB8AC3E}">
        <p14:creationId xmlns:p14="http://schemas.microsoft.com/office/powerpoint/2010/main" val="6170448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341438"/>
          </a:xfrm>
        </p:spPr>
        <p:txBody>
          <a:bodyPr/>
          <a:lstStyle/>
          <a:p>
            <a:r>
              <a:rPr lang="en-US" dirty="0"/>
              <a:t>Collection: Mass and Chemical analysis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 bwMode="auto">
          <a:xfrm>
            <a:off x="7610207" y="6235081"/>
            <a:ext cx="13319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06131" y="1292101"/>
            <a:ext cx="2974975" cy="449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marL="381000" indent="-381000"/>
            <a:r>
              <a:rPr lang="en-US" sz="1800" kern="0" dirty="0">
                <a:solidFill>
                  <a:srgbClr val="000000"/>
                </a:solidFill>
              </a:rPr>
              <a:t>Mass and chemical analysis of size classified particles </a:t>
            </a:r>
          </a:p>
          <a:p>
            <a:pPr marL="381000" indent="-381000"/>
            <a:endParaRPr lang="en-US" sz="1800" kern="0" dirty="0">
              <a:solidFill>
                <a:srgbClr val="000000"/>
              </a:solidFill>
            </a:endParaRPr>
          </a:p>
          <a:p>
            <a:pPr marL="381000" indent="-381000"/>
            <a:r>
              <a:rPr lang="en-US" sz="1800" kern="0" dirty="0">
                <a:solidFill>
                  <a:srgbClr val="000000"/>
                </a:solidFill>
              </a:rPr>
              <a:t>D. </a:t>
            </a:r>
            <a:r>
              <a:rPr lang="en-US" sz="1800" kern="0" dirty="0" err="1">
                <a:solidFill>
                  <a:srgbClr val="000000"/>
                </a:solidFill>
              </a:rPr>
              <a:t>Temesi</a:t>
            </a:r>
            <a:r>
              <a:rPr lang="en-US" sz="1800" kern="0" dirty="0">
                <a:solidFill>
                  <a:srgbClr val="000000"/>
                </a:solidFill>
              </a:rPr>
              <a:t> et al: Size resolved chemical mass balance of aerosol particles over rural Hungary. Atmospheric Environment 35 (2001) 4347–4355</a:t>
            </a:r>
          </a:p>
          <a:p>
            <a:pPr marL="381000" indent="-381000"/>
            <a:endParaRPr lang="en-US" sz="1400" kern="0" dirty="0">
              <a:solidFill>
                <a:srgbClr val="000000"/>
              </a:solidFill>
            </a:endParaRPr>
          </a:p>
          <a:p>
            <a:pPr marL="381000" indent="-381000"/>
            <a:endParaRPr lang="en-US" sz="1600" kern="0" dirty="0">
              <a:solidFill>
                <a:srgbClr val="000000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4545" y="1292100"/>
            <a:ext cx="5343587" cy="5403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63163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Collection: SEM and TEM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1058760"/>
            <a:ext cx="7762954" cy="449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2193" y="4629881"/>
            <a:ext cx="55042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rgbClr val="000000"/>
                </a:solidFill>
              </a:rPr>
              <a:t>Karsten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Fuglsang</a:t>
            </a:r>
            <a:r>
              <a:rPr lang="en-US" sz="1400" dirty="0">
                <a:solidFill>
                  <a:srgbClr val="000000"/>
                </a:solidFill>
              </a:rPr>
              <a:t>, Jacob </a:t>
            </a:r>
            <a:r>
              <a:rPr lang="en-US" sz="1400" dirty="0" err="1">
                <a:solidFill>
                  <a:srgbClr val="000000"/>
                </a:solidFill>
              </a:rPr>
              <a:t>Markussen</a:t>
            </a:r>
            <a:r>
              <a:rPr lang="en-US" sz="1400" dirty="0">
                <a:solidFill>
                  <a:srgbClr val="000000"/>
                </a:solidFill>
              </a:rPr>
              <a:t>, Karina </a:t>
            </a:r>
            <a:r>
              <a:rPr lang="en-US" sz="1400" dirty="0" err="1">
                <a:solidFill>
                  <a:srgbClr val="000000"/>
                </a:solidFill>
              </a:rPr>
              <a:t>Brotoft</a:t>
            </a:r>
            <a:r>
              <a:rPr lang="en-US" sz="1400" dirty="0">
                <a:solidFill>
                  <a:srgbClr val="000000"/>
                </a:solidFill>
              </a:rPr>
              <a:t>, </a:t>
            </a:r>
            <a:r>
              <a:rPr lang="en-US" sz="1400" dirty="0" err="1">
                <a:solidFill>
                  <a:srgbClr val="000000"/>
                </a:solidFill>
              </a:rPr>
              <a:t>Thue</a:t>
            </a:r>
            <a:r>
              <a:rPr lang="en-US" sz="1400" dirty="0">
                <a:solidFill>
                  <a:srgbClr val="000000"/>
                </a:solidFill>
              </a:rPr>
              <a:t> G. </a:t>
            </a:r>
            <a:r>
              <a:rPr lang="en-US" sz="1400" dirty="0" err="1">
                <a:solidFill>
                  <a:srgbClr val="000000"/>
                </a:solidFill>
              </a:rPr>
              <a:t>Frederiksen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FORCE Technology</a:t>
            </a:r>
          </a:p>
          <a:p>
            <a:r>
              <a:rPr lang="en-US" sz="1400" dirty="0">
                <a:solidFill>
                  <a:srgbClr val="000000"/>
                </a:solidFill>
              </a:rPr>
              <a:t>ETH Conference on Combustion Generated Nanoparticles, Zürich, 4 Aug. 2010</a:t>
            </a:r>
          </a:p>
        </p:txBody>
      </p:sp>
    </p:spTree>
    <p:extLst>
      <p:ext uri="{BB962C8B-B14F-4D97-AF65-F5344CB8AC3E}">
        <p14:creationId xmlns:p14="http://schemas.microsoft.com/office/powerpoint/2010/main" val="29145954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surface of particles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8701" y="1360737"/>
            <a:ext cx="7091917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The part of surface of particle which can be in contact with lung cells is called active surface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Health effects correlate with active surface of particles</a:t>
            </a:r>
          </a:p>
          <a:p>
            <a:pPr>
              <a:spcAft>
                <a:spcPts val="600"/>
              </a:spcAft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Active surface is related to processes related to surface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Condensing (growing) – Condensation sink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Charging – Ion sink</a:t>
            </a:r>
          </a:p>
          <a:p>
            <a:pPr lvl="1">
              <a:spcAft>
                <a:spcPts val="600"/>
              </a:spcAft>
            </a:pP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Can be calculated using mobility size based on theory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Can be measured directly using diffusion charger and current measurement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954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7" descr="elpioperationdiagramdetailsver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673225"/>
            <a:ext cx="52705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ELPI+™ Operating Principle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27653" name="Picture 1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5769" r="1387" b="1923"/>
          <a:stretch>
            <a:fillRect/>
          </a:stretch>
        </p:blipFill>
        <p:spPr bwMode="auto">
          <a:xfrm>
            <a:off x="6300788" y="1123950"/>
            <a:ext cx="23764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955675" y="3500438"/>
            <a:ext cx="2103438" cy="1960562"/>
            <a:chOff x="2058988" y="4408487"/>
            <a:chExt cx="2103437" cy="1960563"/>
          </a:xfrm>
        </p:grpSpPr>
        <p:sp>
          <p:nvSpPr>
            <p:cNvPr id="27670" name="Oval 149"/>
            <p:cNvSpPr>
              <a:spLocks noChangeAspect="1" noChangeArrowheads="1"/>
            </p:cNvSpPr>
            <p:nvPr/>
          </p:nvSpPr>
          <p:spPr bwMode="auto">
            <a:xfrm>
              <a:off x="2058988" y="4408487"/>
              <a:ext cx="2008187" cy="1960563"/>
            </a:xfrm>
            <a:prstGeom prst="ellipse">
              <a:avLst/>
            </a:prstGeom>
            <a:noFill/>
            <a:ln w="3175" cap="rnd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71" name="Freeform 152" descr="Light downward diagonal"/>
            <p:cNvSpPr>
              <a:spLocks noChangeAspect="1"/>
            </p:cNvSpPr>
            <p:nvPr/>
          </p:nvSpPr>
          <p:spPr bwMode="auto">
            <a:xfrm>
              <a:off x="2259013" y="4902200"/>
              <a:ext cx="1355725" cy="750887"/>
            </a:xfrm>
            <a:custGeom>
              <a:avLst/>
              <a:gdLst>
                <a:gd name="T0" fmla="*/ 0 w 2844"/>
                <a:gd name="T1" fmla="*/ 2147483647 h 1576"/>
                <a:gd name="T2" fmla="*/ 0 w 2844"/>
                <a:gd name="T3" fmla="*/ 2147483647 h 1576"/>
                <a:gd name="T4" fmla="*/ 0 w 2844"/>
                <a:gd name="T5" fmla="*/ 2147483647 h 1576"/>
                <a:gd name="T6" fmla="*/ 0 w 2844"/>
                <a:gd name="T7" fmla="*/ 2147483647 h 1576"/>
                <a:gd name="T8" fmla="*/ 2147483647 w 2844"/>
                <a:gd name="T9" fmla="*/ 2147483647 h 1576"/>
                <a:gd name="T10" fmla="*/ 2147483647 w 2844"/>
                <a:gd name="T11" fmla="*/ 2147483647 h 1576"/>
                <a:gd name="T12" fmla="*/ 2147483647 w 2844"/>
                <a:gd name="T13" fmla="*/ 2147483647 h 1576"/>
                <a:gd name="T14" fmla="*/ 2147483647 w 2844"/>
                <a:gd name="T15" fmla="*/ 2147483647 h 1576"/>
                <a:gd name="T16" fmla="*/ 2147483647 w 2844"/>
                <a:gd name="T17" fmla="*/ 2147483647 h 1576"/>
                <a:gd name="T18" fmla="*/ 2147483647 w 2844"/>
                <a:gd name="T19" fmla="*/ 2147483647 h 1576"/>
                <a:gd name="T20" fmla="*/ 2147483647 w 2844"/>
                <a:gd name="T21" fmla="*/ 2147483647 h 1576"/>
                <a:gd name="T22" fmla="*/ 2147483647 w 2844"/>
                <a:gd name="T23" fmla="*/ 0 h 1576"/>
                <a:gd name="T24" fmla="*/ 2147483647 w 2844"/>
                <a:gd name="T25" fmla="*/ 0 h 1576"/>
                <a:gd name="T26" fmla="*/ 2147483647 w 2844"/>
                <a:gd name="T27" fmla="*/ 2147483647 h 1576"/>
                <a:gd name="T28" fmla="*/ 2147483647 w 2844"/>
                <a:gd name="T29" fmla="*/ 2147483647 h 1576"/>
                <a:gd name="T30" fmla="*/ 2147483647 w 2844"/>
                <a:gd name="T31" fmla="*/ 2147483647 h 1576"/>
                <a:gd name="T32" fmla="*/ 2147483647 w 2844"/>
                <a:gd name="T33" fmla="*/ 2147483647 h 1576"/>
                <a:gd name="T34" fmla="*/ 2147483647 w 2844"/>
                <a:gd name="T35" fmla="*/ 2147483647 h 1576"/>
                <a:gd name="T36" fmla="*/ 0 w 2844"/>
                <a:gd name="T37" fmla="*/ 2147483647 h 1576"/>
                <a:gd name="T38" fmla="*/ 0 w 2844"/>
                <a:gd name="T39" fmla="*/ 0 h 1576"/>
                <a:gd name="T40" fmla="*/ 0 w 2844"/>
                <a:gd name="T41" fmla="*/ 0 h 1576"/>
                <a:gd name="T42" fmla="*/ 0 w 2844"/>
                <a:gd name="T43" fmla="*/ 2147483647 h 15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4"/>
                <a:gd name="T67" fmla="*/ 0 h 1576"/>
                <a:gd name="T68" fmla="*/ 2844 w 2844"/>
                <a:gd name="T69" fmla="*/ 1576 h 157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4" h="1576">
                  <a:moveTo>
                    <a:pt x="4" y="426"/>
                  </a:moveTo>
                  <a:lnTo>
                    <a:pt x="0" y="1576"/>
                  </a:lnTo>
                  <a:lnTo>
                    <a:pt x="150" y="1576"/>
                  </a:lnTo>
                  <a:lnTo>
                    <a:pt x="146" y="426"/>
                  </a:lnTo>
                  <a:lnTo>
                    <a:pt x="714" y="426"/>
                  </a:lnTo>
                  <a:lnTo>
                    <a:pt x="998" y="710"/>
                  </a:lnTo>
                  <a:lnTo>
                    <a:pt x="1850" y="710"/>
                  </a:lnTo>
                  <a:lnTo>
                    <a:pt x="2134" y="426"/>
                  </a:lnTo>
                  <a:lnTo>
                    <a:pt x="2702" y="426"/>
                  </a:lnTo>
                  <a:lnTo>
                    <a:pt x="2700" y="1553"/>
                  </a:lnTo>
                  <a:lnTo>
                    <a:pt x="2835" y="1561"/>
                  </a:lnTo>
                  <a:lnTo>
                    <a:pt x="2844" y="0"/>
                  </a:lnTo>
                  <a:lnTo>
                    <a:pt x="2702" y="0"/>
                  </a:lnTo>
                  <a:lnTo>
                    <a:pt x="2707" y="256"/>
                  </a:lnTo>
                  <a:lnTo>
                    <a:pt x="2130" y="256"/>
                  </a:lnTo>
                  <a:lnTo>
                    <a:pt x="1850" y="568"/>
                  </a:lnTo>
                  <a:lnTo>
                    <a:pt x="998" y="568"/>
                  </a:lnTo>
                  <a:lnTo>
                    <a:pt x="714" y="284"/>
                  </a:lnTo>
                  <a:lnTo>
                    <a:pt x="146" y="284"/>
                  </a:lnTo>
                  <a:lnTo>
                    <a:pt x="142" y="16"/>
                  </a:lnTo>
                  <a:lnTo>
                    <a:pt x="7" y="23"/>
                  </a:lnTo>
                  <a:lnTo>
                    <a:pt x="4" y="426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2" name="Freeform 153" descr="Light downward diagonal"/>
            <p:cNvSpPr>
              <a:spLocks noChangeAspect="1"/>
            </p:cNvSpPr>
            <p:nvPr/>
          </p:nvSpPr>
          <p:spPr bwMode="auto">
            <a:xfrm>
              <a:off x="2260600" y="5578475"/>
              <a:ext cx="1354138" cy="406400"/>
            </a:xfrm>
            <a:custGeom>
              <a:avLst/>
              <a:gdLst>
                <a:gd name="T0" fmla="*/ 0 w 2840"/>
                <a:gd name="T1" fmla="*/ 2147483647 h 852"/>
                <a:gd name="T2" fmla="*/ 0 w 2840"/>
                <a:gd name="T3" fmla="*/ 2147483647 h 852"/>
                <a:gd name="T4" fmla="*/ 0 w 2840"/>
                <a:gd name="T5" fmla="*/ 2147483647 h 852"/>
                <a:gd name="T6" fmla="*/ 0 w 2840"/>
                <a:gd name="T7" fmla="*/ 2147483647 h 852"/>
                <a:gd name="T8" fmla="*/ 2147483647 w 2840"/>
                <a:gd name="T9" fmla="*/ 2147483647 h 852"/>
                <a:gd name="T10" fmla="*/ 2147483647 w 2840"/>
                <a:gd name="T11" fmla="*/ 2147483647 h 852"/>
                <a:gd name="T12" fmla="*/ 2147483647 w 2840"/>
                <a:gd name="T13" fmla="*/ 2147483647 h 852"/>
                <a:gd name="T14" fmla="*/ 2147483647 w 2840"/>
                <a:gd name="T15" fmla="*/ 2147483647 h 852"/>
                <a:gd name="T16" fmla="*/ 2147483647 w 2840"/>
                <a:gd name="T17" fmla="*/ 2147483647 h 852"/>
                <a:gd name="T18" fmla="*/ 2147483647 w 2840"/>
                <a:gd name="T19" fmla="*/ 2147483647 h 852"/>
                <a:gd name="T20" fmla="*/ 2147483647 w 2840"/>
                <a:gd name="T21" fmla="*/ 2147483647 h 852"/>
                <a:gd name="T22" fmla="*/ 2147483647 w 2840"/>
                <a:gd name="T23" fmla="*/ 0 h 852"/>
                <a:gd name="T24" fmla="*/ 2147483647 w 2840"/>
                <a:gd name="T25" fmla="*/ 0 h 852"/>
                <a:gd name="T26" fmla="*/ 2147483647 w 2840"/>
                <a:gd name="T27" fmla="*/ 2147483647 h 852"/>
                <a:gd name="T28" fmla="*/ 2147483647 w 2840"/>
                <a:gd name="T29" fmla="*/ 2147483647 h 852"/>
                <a:gd name="T30" fmla="*/ 2147483647 w 2840"/>
                <a:gd name="T31" fmla="*/ 2147483647 h 852"/>
                <a:gd name="T32" fmla="*/ 2147483647 w 2840"/>
                <a:gd name="T33" fmla="*/ 2147483647 h 852"/>
                <a:gd name="T34" fmla="*/ 2147483647 w 2840"/>
                <a:gd name="T35" fmla="*/ 2147483647 h 852"/>
                <a:gd name="T36" fmla="*/ 0 w 2840"/>
                <a:gd name="T37" fmla="*/ 2147483647 h 852"/>
                <a:gd name="T38" fmla="*/ 0 w 2840"/>
                <a:gd name="T39" fmla="*/ 0 h 852"/>
                <a:gd name="T40" fmla="*/ 0 w 2840"/>
                <a:gd name="T41" fmla="*/ 0 h 852"/>
                <a:gd name="T42" fmla="*/ 0 w 2840"/>
                <a:gd name="T43" fmla="*/ 2147483647 h 8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0"/>
                <a:gd name="T67" fmla="*/ 0 h 852"/>
                <a:gd name="T68" fmla="*/ 2840 w 2840"/>
                <a:gd name="T69" fmla="*/ 852 h 8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0" h="852">
                  <a:moveTo>
                    <a:pt x="0" y="426"/>
                  </a:moveTo>
                  <a:lnTo>
                    <a:pt x="0" y="852"/>
                  </a:lnTo>
                  <a:lnTo>
                    <a:pt x="142" y="852"/>
                  </a:lnTo>
                  <a:lnTo>
                    <a:pt x="142" y="426"/>
                  </a:lnTo>
                  <a:lnTo>
                    <a:pt x="710" y="426"/>
                  </a:lnTo>
                  <a:lnTo>
                    <a:pt x="994" y="710"/>
                  </a:lnTo>
                  <a:lnTo>
                    <a:pt x="1846" y="710"/>
                  </a:lnTo>
                  <a:lnTo>
                    <a:pt x="2130" y="426"/>
                  </a:lnTo>
                  <a:lnTo>
                    <a:pt x="2698" y="426"/>
                  </a:lnTo>
                  <a:lnTo>
                    <a:pt x="2698" y="852"/>
                  </a:lnTo>
                  <a:lnTo>
                    <a:pt x="2840" y="852"/>
                  </a:lnTo>
                  <a:lnTo>
                    <a:pt x="2840" y="0"/>
                  </a:lnTo>
                  <a:lnTo>
                    <a:pt x="2698" y="0"/>
                  </a:lnTo>
                  <a:lnTo>
                    <a:pt x="2703" y="256"/>
                  </a:lnTo>
                  <a:lnTo>
                    <a:pt x="2126" y="256"/>
                  </a:lnTo>
                  <a:lnTo>
                    <a:pt x="1846" y="568"/>
                  </a:lnTo>
                  <a:lnTo>
                    <a:pt x="994" y="568"/>
                  </a:lnTo>
                  <a:lnTo>
                    <a:pt x="710" y="284"/>
                  </a:lnTo>
                  <a:lnTo>
                    <a:pt x="142" y="284"/>
                  </a:lnTo>
                  <a:lnTo>
                    <a:pt x="138" y="16"/>
                  </a:lnTo>
                  <a:lnTo>
                    <a:pt x="3" y="23"/>
                  </a:lnTo>
                  <a:lnTo>
                    <a:pt x="0" y="426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3" name="Line 154"/>
            <p:cNvSpPr>
              <a:spLocks noChangeAspect="1" noChangeShapeType="1"/>
            </p:cNvSpPr>
            <p:nvPr/>
          </p:nvSpPr>
          <p:spPr bwMode="auto">
            <a:xfrm>
              <a:off x="2801938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4" name="Line 155"/>
            <p:cNvSpPr>
              <a:spLocks noChangeAspect="1" noChangeShapeType="1"/>
            </p:cNvSpPr>
            <p:nvPr/>
          </p:nvSpPr>
          <p:spPr bwMode="auto">
            <a:xfrm>
              <a:off x="2870200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5" name="Line 156"/>
            <p:cNvSpPr>
              <a:spLocks noChangeAspect="1" noChangeShapeType="1"/>
            </p:cNvSpPr>
            <p:nvPr/>
          </p:nvSpPr>
          <p:spPr bwMode="auto">
            <a:xfrm>
              <a:off x="2938463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6" name="Line 157"/>
            <p:cNvSpPr>
              <a:spLocks noChangeAspect="1" noChangeShapeType="1"/>
            </p:cNvSpPr>
            <p:nvPr/>
          </p:nvSpPr>
          <p:spPr bwMode="auto">
            <a:xfrm>
              <a:off x="3006725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7" name="Line 158"/>
            <p:cNvSpPr>
              <a:spLocks noChangeAspect="1" noChangeShapeType="1"/>
            </p:cNvSpPr>
            <p:nvPr/>
          </p:nvSpPr>
          <p:spPr bwMode="auto">
            <a:xfrm>
              <a:off x="2801938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8" name="Line 159"/>
            <p:cNvSpPr>
              <a:spLocks noChangeAspect="1" noChangeShapeType="1"/>
            </p:cNvSpPr>
            <p:nvPr/>
          </p:nvSpPr>
          <p:spPr bwMode="auto">
            <a:xfrm>
              <a:off x="2870200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79" name="Line 160"/>
            <p:cNvSpPr>
              <a:spLocks noChangeAspect="1" noChangeShapeType="1"/>
            </p:cNvSpPr>
            <p:nvPr/>
          </p:nvSpPr>
          <p:spPr bwMode="auto">
            <a:xfrm>
              <a:off x="2938463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0" name="Line 161"/>
            <p:cNvSpPr>
              <a:spLocks noChangeAspect="1" noChangeShapeType="1"/>
            </p:cNvSpPr>
            <p:nvPr/>
          </p:nvSpPr>
          <p:spPr bwMode="auto">
            <a:xfrm>
              <a:off x="3006725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1" name="Freeform 162" descr="20%"/>
            <p:cNvSpPr>
              <a:spLocks noChangeAspect="1"/>
            </p:cNvSpPr>
            <p:nvPr/>
          </p:nvSpPr>
          <p:spPr bwMode="auto">
            <a:xfrm>
              <a:off x="3479800" y="5376862"/>
              <a:ext cx="201613" cy="338138"/>
            </a:xfrm>
            <a:custGeom>
              <a:avLst/>
              <a:gdLst>
                <a:gd name="T0" fmla="*/ 2147483647 w 426"/>
                <a:gd name="T1" fmla="*/ 2147483647 h 710"/>
                <a:gd name="T2" fmla="*/ 2147483647 w 426"/>
                <a:gd name="T3" fmla="*/ 2147483647 h 710"/>
                <a:gd name="T4" fmla="*/ 2147483647 w 426"/>
                <a:gd name="T5" fmla="*/ 2147483647 h 710"/>
                <a:gd name="T6" fmla="*/ 0 w 426"/>
                <a:gd name="T7" fmla="*/ 2147483647 h 710"/>
                <a:gd name="T8" fmla="*/ 0 w 426"/>
                <a:gd name="T9" fmla="*/ 2147483647 h 710"/>
                <a:gd name="T10" fmla="*/ 0 w 426"/>
                <a:gd name="T11" fmla="*/ 0 h 710"/>
                <a:gd name="T12" fmla="*/ 2147483647 w 426"/>
                <a:gd name="T13" fmla="*/ 0 h 710"/>
                <a:gd name="T14" fmla="*/ 2147483647 w 426"/>
                <a:gd name="T15" fmla="*/ 0 h 710"/>
                <a:gd name="T16" fmla="*/ 2147483647 w 426"/>
                <a:gd name="T17" fmla="*/ 0 h 710"/>
                <a:gd name="T18" fmla="*/ 2147483647 w 426"/>
                <a:gd name="T19" fmla="*/ 2147483647 h 7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6"/>
                <a:gd name="T31" fmla="*/ 0 h 710"/>
                <a:gd name="T32" fmla="*/ 426 w 426"/>
                <a:gd name="T33" fmla="*/ 710 h 7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6" h="710">
                  <a:moveTo>
                    <a:pt x="426" y="710"/>
                  </a:moveTo>
                  <a:lnTo>
                    <a:pt x="284" y="710"/>
                  </a:lnTo>
                  <a:lnTo>
                    <a:pt x="284" y="426"/>
                  </a:lnTo>
                  <a:lnTo>
                    <a:pt x="142" y="426"/>
                  </a:lnTo>
                  <a:lnTo>
                    <a:pt x="0" y="426"/>
                  </a:lnTo>
                  <a:lnTo>
                    <a:pt x="0" y="142"/>
                  </a:lnTo>
                  <a:lnTo>
                    <a:pt x="284" y="142"/>
                  </a:lnTo>
                  <a:lnTo>
                    <a:pt x="284" y="0"/>
                  </a:lnTo>
                  <a:lnTo>
                    <a:pt x="426" y="0"/>
                  </a:lnTo>
                  <a:lnTo>
                    <a:pt x="426" y="710"/>
                  </a:lnTo>
                  <a:close/>
                </a:path>
              </a:pathLst>
            </a:custGeom>
            <a:pattFill prst="pct20">
              <a:fgClr>
                <a:srgbClr val="DDDDDD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2" name="Freeform 163" descr="20%"/>
            <p:cNvSpPr>
              <a:spLocks noChangeAspect="1"/>
            </p:cNvSpPr>
            <p:nvPr/>
          </p:nvSpPr>
          <p:spPr bwMode="auto">
            <a:xfrm flipH="1">
              <a:off x="2193925" y="5376862"/>
              <a:ext cx="203200" cy="338138"/>
            </a:xfrm>
            <a:custGeom>
              <a:avLst/>
              <a:gdLst>
                <a:gd name="T0" fmla="*/ 2147483647 w 426"/>
                <a:gd name="T1" fmla="*/ 2147483647 h 710"/>
                <a:gd name="T2" fmla="*/ 2147483647 w 426"/>
                <a:gd name="T3" fmla="*/ 2147483647 h 710"/>
                <a:gd name="T4" fmla="*/ 2147483647 w 426"/>
                <a:gd name="T5" fmla="*/ 2147483647 h 710"/>
                <a:gd name="T6" fmla="*/ 0 w 426"/>
                <a:gd name="T7" fmla="*/ 2147483647 h 710"/>
                <a:gd name="T8" fmla="*/ 0 w 426"/>
                <a:gd name="T9" fmla="*/ 2147483647 h 710"/>
                <a:gd name="T10" fmla="*/ 0 w 426"/>
                <a:gd name="T11" fmla="*/ 0 h 710"/>
                <a:gd name="T12" fmla="*/ 2147483647 w 426"/>
                <a:gd name="T13" fmla="*/ 0 h 710"/>
                <a:gd name="T14" fmla="*/ 2147483647 w 426"/>
                <a:gd name="T15" fmla="*/ 0 h 710"/>
                <a:gd name="T16" fmla="*/ 2147483647 w 426"/>
                <a:gd name="T17" fmla="*/ 0 h 710"/>
                <a:gd name="T18" fmla="*/ 2147483647 w 426"/>
                <a:gd name="T19" fmla="*/ 2147483647 h 7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6"/>
                <a:gd name="T31" fmla="*/ 0 h 710"/>
                <a:gd name="T32" fmla="*/ 426 w 426"/>
                <a:gd name="T33" fmla="*/ 710 h 7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6" h="710">
                  <a:moveTo>
                    <a:pt x="426" y="710"/>
                  </a:moveTo>
                  <a:lnTo>
                    <a:pt x="284" y="710"/>
                  </a:lnTo>
                  <a:lnTo>
                    <a:pt x="284" y="426"/>
                  </a:lnTo>
                  <a:lnTo>
                    <a:pt x="142" y="426"/>
                  </a:lnTo>
                  <a:lnTo>
                    <a:pt x="0" y="426"/>
                  </a:lnTo>
                  <a:lnTo>
                    <a:pt x="0" y="142"/>
                  </a:lnTo>
                  <a:lnTo>
                    <a:pt x="284" y="142"/>
                  </a:lnTo>
                  <a:lnTo>
                    <a:pt x="284" y="0"/>
                  </a:lnTo>
                  <a:lnTo>
                    <a:pt x="426" y="0"/>
                  </a:lnTo>
                  <a:lnTo>
                    <a:pt x="426" y="710"/>
                  </a:lnTo>
                  <a:close/>
                </a:path>
              </a:pathLst>
            </a:custGeom>
            <a:pattFill prst="pct20">
              <a:fgClr>
                <a:srgbClr val="DDDDDD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3" name="Oval 164"/>
            <p:cNvSpPr>
              <a:spLocks noChangeAspect="1" noChangeArrowheads="1"/>
            </p:cNvSpPr>
            <p:nvPr/>
          </p:nvSpPr>
          <p:spPr bwMode="auto">
            <a:xfrm>
              <a:off x="3546475" y="5376862"/>
              <a:ext cx="68263" cy="6667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4" name="Oval 165"/>
            <p:cNvSpPr>
              <a:spLocks noChangeAspect="1" noChangeArrowheads="1"/>
            </p:cNvSpPr>
            <p:nvPr/>
          </p:nvSpPr>
          <p:spPr bwMode="auto">
            <a:xfrm>
              <a:off x="3546475" y="5578475"/>
              <a:ext cx="68263" cy="682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5" name="Oval 166"/>
            <p:cNvSpPr>
              <a:spLocks noChangeAspect="1" noChangeArrowheads="1"/>
            </p:cNvSpPr>
            <p:nvPr/>
          </p:nvSpPr>
          <p:spPr bwMode="auto">
            <a:xfrm>
              <a:off x="2260600" y="5578475"/>
              <a:ext cx="68263" cy="682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6" name="Oval 167"/>
            <p:cNvSpPr>
              <a:spLocks noChangeAspect="1" noChangeArrowheads="1"/>
            </p:cNvSpPr>
            <p:nvPr/>
          </p:nvSpPr>
          <p:spPr bwMode="auto">
            <a:xfrm>
              <a:off x="2260600" y="5376862"/>
              <a:ext cx="68263" cy="6667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7" name="Rectangle 168" descr="Light downward diagonal"/>
            <p:cNvSpPr>
              <a:spLocks noChangeAspect="1" noChangeArrowheads="1"/>
            </p:cNvSpPr>
            <p:nvPr/>
          </p:nvSpPr>
          <p:spPr bwMode="auto">
            <a:xfrm>
              <a:off x="2735263" y="5376862"/>
              <a:ext cx="406400" cy="66675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88" name="Freeform 169" descr="Light downward diagonal"/>
            <p:cNvSpPr>
              <a:spLocks noChangeAspect="1"/>
            </p:cNvSpPr>
            <p:nvPr/>
          </p:nvSpPr>
          <p:spPr bwMode="auto">
            <a:xfrm>
              <a:off x="2328863" y="5105400"/>
              <a:ext cx="1217612" cy="406400"/>
            </a:xfrm>
            <a:custGeom>
              <a:avLst/>
              <a:gdLst>
                <a:gd name="T0" fmla="*/ 0 w 2556"/>
                <a:gd name="T1" fmla="*/ 0 h 852"/>
                <a:gd name="T2" fmla="*/ 0 w 2556"/>
                <a:gd name="T3" fmla="*/ 2147483647 h 852"/>
                <a:gd name="T4" fmla="*/ 0 w 2556"/>
                <a:gd name="T5" fmla="*/ 2147483647 h 852"/>
                <a:gd name="T6" fmla="*/ 0 w 2556"/>
                <a:gd name="T7" fmla="*/ 2147483647 h 852"/>
                <a:gd name="T8" fmla="*/ 2147483647 w 2556"/>
                <a:gd name="T9" fmla="*/ 2147483647 h 852"/>
                <a:gd name="T10" fmla="*/ 2147483647 w 2556"/>
                <a:gd name="T11" fmla="*/ 2147483647 h 852"/>
                <a:gd name="T12" fmla="*/ 2147483647 w 2556"/>
                <a:gd name="T13" fmla="*/ 2147483647 h 852"/>
                <a:gd name="T14" fmla="*/ 2147483647 w 2556"/>
                <a:gd name="T15" fmla="*/ 0 h 852"/>
                <a:gd name="T16" fmla="*/ 2147483647 w 2556"/>
                <a:gd name="T17" fmla="*/ 0 h 852"/>
                <a:gd name="T18" fmla="*/ 2147483647 w 2556"/>
                <a:gd name="T19" fmla="*/ 2147483647 h 852"/>
                <a:gd name="T20" fmla="*/ 2147483647 w 2556"/>
                <a:gd name="T21" fmla="*/ 2147483647 h 852"/>
                <a:gd name="T22" fmla="*/ 2147483647 w 2556"/>
                <a:gd name="T23" fmla="*/ 2147483647 h 852"/>
                <a:gd name="T24" fmla="*/ 2147483647 w 2556"/>
                <a:gd name="T25" fmla="*/ 2147483647 h 852"/>
                <a:gd name="T26" fmla="*/ 2147483647 w 2556"/>
                <a:gd name="T27" fmla="*/ 2147483647 h 852"/>
                <a:gd name="T28" fmla="*/ 0 w 2556"/>
                <a:gd name="T29" fmla="*/ 2147483647 h 852"/>
                <a:gd name="T30" fmla="*/ 0 w 2556"/>
                <a:gd name="T31" fmla="*/ 0 h 852"/>
                <a:gd name="T32" fmla="*/ 0 w 2556"/>
                <a:gd name="T33" fmla="*/ 0 h 8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56"/>
                <a:gd name="T52" fmla="*/ 0 h 852"/>
                <a:gd name="T53" fmla="*/ 2556 w 2556"/>
                <a:gd name="T54" fmla="*/ 852 h 8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56" h="852">
                  <a:moveTo>
                    <a:pt x="0" y="0"/>
                  </a:moveTo>
                  <a:lnTo>
                    <a:pt x="0" y="710"/>
                  </a:lnTo>
                  <a:lnTo>
                    <a:pt x="142" y="710"/>
                  </a:lnTo>
                  <a:lnTo>
                    <a:pt x="142" y="852"/>
                  </a:lnTo>
                  <a:lnTo>
                    <a:pt x="2414" y="852"/>
                  </a:lnTo>
                  <a:lnTo>
                    <a:pt x="2414" y="710"/>
                  </a:lnTo>
                  <a:lnTo>
                    <a:pt x="2556" y="710"/>
                  </a:lnTo>
                  <a:lnTo>
                    <a:pt x="2556" y="0"/>
                  </a:lnTo>
                  <a:lnTo>
                    <a:pt x="2414" y="0"/>
                  </a:lnTo>
                  <a:lnTo>
                    <a:pt x="2414" y="568"/>
                  </a:lnTo>
                  <a:lnTo>
                    <a:pt x="2272" y="568"/>
                  </a:lnTo>
                  <a:lnTo>
                    <a:pt x="2272" y="710"/>
                  </a:lnTo>
                  <a:lnTo>
                    <a:pt x="284" y="710"/>
                  </a:lnTo>
                  <a:lnTo>
                    <a:pt x="284" y="568"/>
                  </a:lnTo>
                  <a:lnTo>
                    <a:pt x="142" y="568"/>
                  </a:ln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89" name="Rectangle 170"/>
            <p:cNvSpPr>
              <a:spLocks noChangeAspect="1" noChangeArrowheads="1"/>
            </p:cNvSpPr>
            <p:nvPr/>
          </p:nvSpPr>
          <p:spPr bwMode="auto">
            <a:xfrm>
              <a:off x="2465388" y="5443537"/>
              <a:ext cx="201612" cy="682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90" name="Rectangle 171"/>
            <p:cNvSpPr>
              <a:spLocks noChangeAspect="1" noChangeArrowheads="1"/>
            </p:cNvSpPr>
            <p:nvPr/>
          </p:nvSpPr>
          <p:spPr bwMode="auto">
            <a:xfrm>
              <a:off x="3208338" y="5443537"/>
              <a:ext cx="203200" cy="682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91" name="Line 172"/>
            <p:cNvSpPr>
              <a:spLocks noChangeAspect="1" noChangeShapeType="1"/>
            </p:cNvSpPr>
            <p:nvPr/>
          </p:nvSpPr>
          <p:spPr bwMode="auto">
            <a:xfrm>
              <a:off x="2738438" y="5362575"/>
              <a:ext cx="406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2" name="Freeform 173" descr="Light downward diagonal"/>
            <p:cNvSpPr>
              <a:spLocks noChangeAspect="1"/>
            </p:cNvSpPr>
            <p:nvPr/>
          </p:nvSpPr>
          <p:spPr bwMode="auto">
            <a:xfrm>
              <a:off x="2724150" y="5364162"/>
              <a:ext cx="68263" cy="68263"/>
            </a:xfrm>
            <a:custGeom>
              <a:avLst/>
              <a:gdLst>
                <a:gd name="T0" fmla="*/ 0 w 157"/>
                <a:gd name="T1" fmla="*/ 0 h 173"/>
                <a:gd name="T2" fmla="*/ 0 w 157"/>
                <a:gd name="T3" fmla="*/ 0 h 173"/>
                <a:gd name="T4" fmla="*/ 0 w 157"/>
                <a:gd name="T5" fmla="*/ 0 h 173"/>
                <a:gd name="T6" fmla="*/ 0 w 157"/>
                <a:gd name="T7" fmla="*/ 0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7"/>
                <a:gd name="T13" fmla="*/ 0 h 173"/>
                <a:gd name="T14" fmla="*/ 157 w 157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7" h="173">
                  <a:moveTo>
                    <a:pt x="157" y="0"/>
                  </a:moveTo>
                  <a:lnTo>
                    <a:pt x="0" y="173"/>
                  </a:lnTo>
                  <a:lnTo>
                    <a:pt x="0" y="2"/>
                  </a:lnTo>
                  <a:lnTo>
                    <a:pt x="157" y="0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3" name="Freeform 174" descr="Light downward diagonal"/>
            <p:cNvSpPr>
              <a:spLocks noChangeAspect="1"/>
            </p:cNvSpPr>
            <p:nvPr/>
          </p:nvSpPr>
          <p:spPr bwMode="auto">
            <a:xfrm flipH="1">
              <a:off x="3082925" y="5364162"/>
              <a:ext cx="66675" cy="68263"/>
            </a:xfrm>
            <a:custGeom>
              <a:avLst/>
              <a:gdLst>
                <a:gd name="T0" fmla="*/ 0 w 157"/>
                <a:gd name="T1" fmla="*/ 0 h 173"/>
                <a:gd name="T2" fmla="*/ 0 w 157"/>
                <a:gd name="T3" fmla="*/ 0 h 173"/>
                <a:gd name="T4" fmla="*/ 0 w 157"/>
                <a:gd name="T5" fmla="*/ 0 h 173"/>
                <a:gd name="T6" fmla="*/ 0 w 157"/>
                <a:gd name="T7" fmla="*/ 0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7"/>
                <a:gd name="T13" fmla="*/ 0 h 173"/>
                <a:gd name="T14" fmla="*/ 157 w 157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7" h="173">
                  <a:moveTo>
                    <a:pt x="157" y="0"/>
                  </a:moveTo>
                  <a:lnTo>
                    <a:pt x="0" y="173"/>
                  </a:lnTo>
                  <a:lnTo>
                    <a:pt x="0" y="2"/>
                  </a:lnTo>
                  <a:lnTo>
                    <a:pt x="157" y="0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4" name="Line 175"/>
            <p:cNvSpPr>
              <a:spLocks noChangeAspect="1" noChangeShapeType="1"/>
            </p:cNvSpPr>
            <p:nvPr/>
          </p:nvSpPr>
          <p:spPr bwMode="auto">
            <a:xfrm>
              <a:off x="3073400" y="5849937"/>
              <a:ext cx="0" cy="682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5" name="Line 176"/>
            <p:cNvSpPr>
              <a:spLocks noChangeAspect="1" noChangeShapeType="1"/>
            </p:cNvSpPr>
            <p:nvPr/>
          </p:nvSpPr>
          <p:spPr bwMode="auto">
            <a:xfrm>
              <a:off x="3073400" y="5849937"/>
              <a:ext cx="0" cy="6826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6" name="Line 177"/>
            <p:cNvSpPr>
              <a:spLocks noChangeAspect="1" noChangeShapeType="1"/>
            </p:cNvSpPr>
            <p:nvPr/>
          </p:nvSpPr>
          <p:spPr bwMode="auto">
            <a:xfrm>
              <a:off x="2801938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7" name="Line 178"/>
            <p:cNvSpPr>
              <a:spLocks noChangeAspect="1" noChangeShapeType="1"/>
            </p:cNvSpPr>
            <p:nvPr/>
          </p:nvSpPr>
          <p:spPr bwMode="auto">
            <a:xfrm>
              <a:off x="2870200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8" name="Line 179"/>
            <p:cNvSpPr>
              <a:spLocks noChangeAspect="1" noChangeShapeType="1"/>
            </p:cNvSpPr>
            <p:nvPr/>
          </p:nvSpPr>
          <p:spPr bwMode="auto">
            <a:xfrm>
              <a:off x="2938463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99" name="Line 180"/>
            <p:cNvSpPr>
              <a:spLocks noChangeAspect="1" noChangeShapeType="1"/>
            </p:cNvSpPr>
            <p:nvPr/>
          </p:nvSpPr>
          <p:spPr bwMode="auto">
            <a:xfrm>
              <a:off x="3006725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0" name="Line 181"/>
            <p:cNvSpPr>
              <a:spLocks noChangeAspect="1" noChangeShapeType="1"/>
            </p:cNvSpPr>
            <p:nvPr/>
          </p:nvSpPr>
          <p:spPr bwMode="auto">
            <a:xfrm>
              <a:off x="2801938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1" name="Line 182"/>
            <p:cNvSpPr>
              <a:spLocks noChangeAspect="1" noChangeShapeType="1"/>
            </p:cNvSpPr>
            <p:nvPr/>
          </p:nvSpPr>
          <p:spPr bwMode="auto">
            <a:xfrm>
              <a:off x="2870200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2" name="Line 183"/>
            <p:cNvSpPr>
              <a:spLocks noChangeAspect="1" noChangeShapeType="1"/>
            </p:cNvSpPr>
            <p:nvPr/>
          </p:nvSpPr>
          <p:spPr bwMode="auto">
            <a:xfrm>
              <a:off x="2938463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3" name="Line 184"/>
            <p:cNvSpPr>
              <a:spLocks noChangeAspect="1" noChangeShapeType="1"/>
            </p:cNvSpPr>
            <p:nvPr/>
          </p:nvSpPr>
          <p:spPr bwMode="auto">
            <a:xfrm>
              <a:off x="3006725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4" name="Line 185"/>
            <p:cNvSpPr>
              <a:spLocks noChangeAspect="1" noChangeShapeType="1"/>
            </p:cNvSpPr>
            <p:nvPr/>
          </p:nvSpPr>
          <p:spPr bwMode="auto">
            <a:xfrm>
              <a:off x="3073400" y="5173662"/>
              <a:ext cx="0" cy="666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5" name="Line 186"/>
            <p:cNvSpPr>
              <a:spLocks noChangeAspect="1" noChangeShapeType="1"/>
            </p:cNvSpPr>
            <p:nvPr/>
          </p:nvSpPr>
          <p:spPr bwMode="auto">
            <a:xfrm>
              <a:off x="3073400" y="5173662"/>
              <a:ext cx="0" cy="6667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6" name="Freeform 187"/>
            <p:cNvSpPr>
              <a:spLocks noChangeAspect="1"/>
            </p:cNvSpPr>
            <p:nvPr/>
          </p:nvSpPr>
          <p:spPr bwMode="auto">
            <a:xfrm>
              <a:off x="2581275" y="4781550"/>
              <a:ext cx="293688" cy="865187"/>
            </a:xfrm>
            <a:custGeom>
              <a:avLst/>
              <a:gdLst>
                <a:gd name="T0" fmla="*/ 2147483647 w 619"/>
                <a:gd name="T1" fmla="*/ 0 h 1815"/>
                <a:gd name="T2" fmla="*/ 2147483647 w 619"/>
                <a:gd name="T3" fmla="*/ 2147483647 h 1815"/>
                <a:gd name="T4" fmla="*/ 2147483647 w 619"/>
                <a:gd name="T5" fmla="*/ 2147483647 h 1815"/>
                <a:gd name="T6" fmla="*/ 2147483647 w 619"/>
                <a:gd name="T7" fmla="*/ 2147483647 h 1815"/>
                <a:gd name="T8" fmla="*/ 2147483647 w 619"/>
                <a:gd name="T9" fmla="*/ 2147483647 h 1815"/>
                <a:gd name="T10" fmla="*/ 2147483647 w 619"/>
                <a:gd name="T11" fmla="*/ 2147483647 h 1815"/>
                <a:gd name="T12" fmla="*/ 0 w 619"/>
                <a:gd name="T13" fmla="*/ 2147483647 h 1815"/>
                <a:gd name="T14" fmla="*/ 0 w 619"/>
                <a:gd name="T15" fmla="*/ 2147483647 h 1815"/>
                <a:gd name="T16" fmla="*/ 0 w 619"/>
                <a:gd name="T17" fmla="*/ 2147483647 h 1815"/>
                <a:gd name="T18" fmla="*/ 2147483647 w 619"/>
                <a:gd name="T19" fmla="*/ 2147483647 h 18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19"/>
                <a:gd name="T31" fmla="*/ 0 h 1815"/>
                <a:gd name="T32" fmla="*/ 619 w 619"/>
                <a:gd name="T33" fmla="*/ 1815 h 18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19" h="1815">
                  <a:moveTo>
                    <a:pt x="451" y="0"/>
                  </a:moveTo>
                  <a:cubicBezTo>
                    <a:pt x="465" y="41"/>
                    <a:pt x="509" y="143"/>
                    <a:pt x="533" y="247"/>
                  </a:cubicBezTo>
                  <a:cubicBezTo>
                    <a:pt x="557" y="351"/>
                    <a:pt x="581" y="495"/>
                    <a:pt x="593" y="622"/>
                  </a:cubicBezTo>
                  <a:cubicBezTo>
                    <a:pt x="605" y="749"/>
                    <a:pt x="619" y="915"/>
                    <a:pt x="608" y="1007"/>
                  </a:cubicBezTo>
                  <a:cubicBezTo>
                    <a:pt x="597" y="1099"/>
                    <a:pt x="585" y="1146"/>
                    <a:pt x="526" y="1177"/>
                  </a:cubicBezTo>
                  <a:cubicBezTo>
                    <a:pt x="467" y="1208"/>
                    <a:pt x="328" y="1185"/>
                    <a:pt x="256" y="1192"/>
                  </a:cubicBezTo>
                  <a:cubicBezTo>
                    <a:pt x="184" y="1199"/>
                    <a:pt x="133" y="1186"/>
                    <a:pt x="91" y="1222"/>
                  </a:cubicBezTo>
                  <a:cubicBezTo>
                    <a:pt x="49" y="1258"/>
                    <a:pt x="2" y="1338"/>
                    <a:pt x="1" y="1410"/>
                  </a:cubicBezTo>
                  <a:cubicBezTo>
                    <a:pt x="0" y="1482"/>
                    <a:pt x="42" y="1590"/>
                    <a:pt x="83" y="1657"/>
                  </a:cubicBezTo>
                  <a:cubicBezTo>
                    <a:pt x="124" y="1724"/>
                    <a:pt x="214" y="1782"/>
                    <a:pt x="248" y="181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7" name="Freeform 188"/>
            <p:cNvSpPr>
              <a:spLocks noChangeAspect="1"/>
            </p:cNvSpPr>
            <p:nvPr/>
          </p:nvSpPr>
          <p:spPr bwMode="auto">
            <a:xfrm>
              <a:off x="2527300" y="4781550"/>
              <a:ext cx="276225" cy="925512"/>
            </a:xfrm>
            <a:custGeom>
              <a:avLst/>
              <a:gdLst>
                <a:gd name="T0" fmla="*/ 2147483647 w 579"/>
                <a:gd name="T1" fmla="*/ 0 h 1942"/>
                <a:gd name="T2" fmla="*/ 2147483647 w 579"/>
                <a:gd name="T3" fmla="*/ 2147483647 h 1942"/>
                <a:gd name="T4" fmla="*/ 2147483647 w 579"/>
                <a:gd name="T5" fmla="*/ 2147483647 h 1942"/>
                <a:gd name="T6" fmla="*/ 2147483647 w 579"/>
                <a:gd name="T7" fmla="*/ 2147483647 h 1942"/>
                <a:gd name="T8" fmla="*/ 2147483647 w 579"/>
                <a:gd name="T9" fmla="*/ 2147483647 h 1942"/>
                <a:gd name="T10" fmla="*/ 2147483647 w 579"/>
                <a:gd name="T11" fmla="*/ 2147483647 h 1942"/>
                <a:gd name="T12" fmla="*/ 0 w 579"/>
                <a:gd name="T13" fmla="*/ 2147483647 h 1942"/>
                <a:gd name="T14" fmla="*/ 0 w 579"/>
                <a:gd name="T15" fmla="*/ 2147483647 h 1942"/>
                <a:gd name="T16" fmla="*/ 0 w 579"/>
                <a:gd name="T17" fmla="*/ 2147483647 h 1942"/>
                <a:gd name="T18" fmla="*/ 2147483647 w 579"/>
                <a:gd name="T19" fmla="*/ 2147483647 h 19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9"/>
                <a:gd name="T31" fmla="*/ 0 h 1942"/>
                <a:gd name="T32" fmla="*/ 579 w 579"/>
                <a:gd name="T33" fmla="*/ 1942 h 19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9" h="1942">
                  <a:moveTo>
                    <a:pt x="413" y="0"/>
                  </a:moveTo>
                  <a:cubicBezTo>
                    <a:pt x="430" y="46"/>
                    <a:pt x="492" y="166"/>
                    <a:pt x="518" y="277"/>
                  </a:cubicBezTo>
                  <a:cubicBezTo>
                    <a:pt x="544" y="388"/>
                    <a:pt x="561" y="541"/>
                    <a:pt x="570" y="667"/>
                  </a:cubicBezTo>
                  <a:cubicBezTo>
                    <a:pt x="579" y="793"/>
                    <a:pt x="579" y="949"/>
                    <a:pt x="570" y="1035"/>
                  </a:cubicBezTo>
                  <a:cubicBezTo>
                    <a:pt x="561" y="1121"/>
                    <a:pt x="570" y="1158"/>
                    <a:pt x="518" y="1185"/>
                  </a:cubicBezTo>
                  <a:cubicBezTo>
                    <a:pt x="466" y="1212"/>
                    <a:pt x="327" y="1191"/>
                    <a:pt x="255" y="1200"/>
                  </a:cubicBezTo>
                  <a:cubicBezTo>
                    <a:pt x="183" y="1209"/>
                    <a:pt x="124" y="1195"/>
                    <a:pt x="83" y="1237"/>
                  </a:cubicBezTo>
                  <a:cubicBezTo>
                    <a:pt x="42" y="1279"/>
                    <a:pt x="0" y="1366"/>
                    <a:pt x="11" y="1451"/>
                  </a:cubicBezTo>
                  <a:cubicBezTo>
                    <a:pt x="22" y="1536"/>
                    <a:pt x="100" y="1665"/>
                    <a:pt x="150" y="1747"/>
                  </a:cubicBezTo>
                  <a:cubicBezTo>
                    <a:pt x="200" y="1829"/>
                    <a:pt x="275" y="1902"/>
                    <a:pt x="308" y="1942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8" name="Freeform 189"/>
            <p:cNvSpPr>
              <a:spLocks noChangeAspect="1"/>
            </p:cNvSpPr>
            <p:nvPr/>
          </p:nvSpPr>
          <p:spPr bwMode="auto">
            <a:xfrm>
              <a:off x="2649538" y="4767262"/>
              <a:ext cx="295275" cy="585788"/>
            </a:xfrm>
            <a:custGeom>
              <a:avLst/>
              <a:gdLst>
                <a:gd name="T0" fmla="*/ 2147483647 w 622"/>
                <a:gd name="T1" fmla="*/ 0 h 1230"/>
                <a:gd name="T2" fmla="*/ 2147483647 w 622"/>
                <a:gd name="T3" fmla="*/ 2147483647 h 1230"/>
                <a:gd name="T4" fmla="*/ 2147483647 w 622"/>
                <a:gd name="T5" fmla="*/ 2147483647 h 1230"/>
                <a:gd name="T6" fmla="*/ 2147483647 w 622"/>
                <a:gd name="T7" fmla="*/ 2147483647 h 1230"/>
                <a:gd name="T8" fmla="*/ 0 w 622"/>
                <a:gd name="T9" fmla="*/ 2147483647 h 12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1230"/>
                <a:gd name="T17" fmla="*/ 622 w 622"/>
                <a:gd name="T18" fmla="*/ 1230 h 12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1230">
                  <a:moveTo>
                    <a:pt x="610" y="0"/>
                  </a:moveTo>
                  <a:cubicBezTo>
                    <a:pt x="622" y="376"/>
                    <a:pt x="617" y="763"/>
                    <a:pt x="610" y="959"/>
                  </a:cubicBezTo>
                  <a:cubicBezTo>
                    <a:pt x="603" y="1155"/>
                    <a:pt x="614" y="1135"/>
                    <a:pt x="570" y="1177"/>
                  </a:cubicBezTo>
                  <a:cubicBezTo>
                    <a:pt x="526" y="1219"/>
                    <a:pt x="440" y="1206"/>
                    <a:pt x="345" y="1215"/>
                  </a:cubicBezTo>
                  <a:cubicBezTo>
                    <a:pt x="250" y="1224"/>
                    <a:pt x="72" y="1227"/>
                    <a:pt x="0" y="1230"/>
                  </a:cubicBezTo>
                </a:path>
              </a:pathLst>
            </a:custGeom>
            <a:noFill/>
            <a:ln w="3175">
              <a:solidFill>
                <a:srgbClr val="80808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09" name="Freeform 190"/>
            <p:cNvSpPr>
              <a:spLocks noChangeAspect="1"/>
            </p:cNvSpPr>
            <p:nvPr/>
          </p:nvSpPr>
          <p:spPr bwMode="auto">
            <a:xfrm flipH="1">
              <a:off x="2938463" y="4767262"/>
              <a:ext cx="295275" cy="585788"/>
            </a:xfrm>
            <a:custGeom>
              <a:avLst/>
              <a:gdLst>
                <a:gd name="T0" fmla="*/ 2147483647 w 622"/>
                <a:gd name="T1" fmla="*/ 0 h 1230"/>
                <a:gd name="T2" fmla="*/ 2147483647 w 622"/>
                <a:gd name="T3" fmla="*/ 2147483647 h 1230"/>
                <a:gd name="T4" fmla="*/ 2147483647 w 622"/>
                <a:gd name="T5" fmla="*/ 2147483647 h 1230"/>
                <a:gd name="T6" fmla="*/ 2147483647 w 622"/>
                <a:gd name="T7" fmla="*/ 2147483647 h 1230"/>
                <a:gd name="T8" fmla="*/ 0 w 622"/>
                <a:gd name="T9" fmla="*/ 2147483647 h 12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1230"/>
                <a:gd name="T17" fmla="*/ 622 w 622"/>
                <a:gd name="T18" fmla="*/ 1230 h 12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1230">
                  <a:moveTo>
                    <a:pt x="610" y="0"/>
                  </a:moveTo>
                  <a:cubicBezTo>
                    <a:pt x="622" y="376"/>
                    <a:pt x="617" y="763"/>
                    <a:pt x="610" y="959"/>
                  </a:cubicBezTo>
                  <a:cubicBezTo>
                    <a:pt x="603" y="1155"/>
                    <a:pt x="614" y="1135"/>
                    <a:pt x="570" y="1177"/>
                  </a:cubicBezTo>
                  <a:cubicBezTo>
                    <a:pt x="526" y="1219"/>
                    <a:pt x="440" y="1206"/>
                    <a:pt x="345" y="1215"/>
                  </a:cubicBezTo>
                  <a:cubicBezTo>
                    <a:pt x="250" y="1224"/>
                    <a:pt x="72" y="1227"/>
                    <a:pt x="0" y="1230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10" name="Freeform 191"/>
            <p:cNvSpPr>
              <a:spLocks noChangeAspect="1"/>
            </p:cNvSpPr>
            <p:nvPr/>
          </p:nvSpPr>
          <p:spPr bwMode="auto">
            <a:xfrm>
              <a:off x="3059113" y="4767262"/>
              <a:ext cx="279400" cy="865188"/>
            </a:xfrm>
            <a:custGeom>
              <a:avLst/>
              <a:gdLst>
                <a:gd name="T0" fmla="*/ 0 w 588"/>
                <a:gd name="T1" fmla="*/ 0 h 1815"/>
                <a:gd name="T2" fmla="*/ 0 w 588"/>
                <a:gd name="T3" fmla="*/ 2147483647 h 1815"/>
                <a:gd name="T4" fmla="*/ 0 w 588"/>
                <a:gd name="T5" fmla="*/ 2147483647 h 1815"/>
                <a:gd name="T6" fmla="*/ 0 w 588"/>
                <a:gd name="T7" fmla="*/ 2147483647 h 1815"/>
                <a:gd name="T8" fmla="*/ 0 w 588"/>
                <a:gd name="T9" fmla="*/ 2147483647 h 1815"/>
                <a:gd name="T10" fmla="*/ 2147483647 w 588"/>
                <a:gd name="T11" fmla="*/ 2147483647 h 1815"/>
                <a:gd name="T12" fmla="*/ 2147483647 w 588"/>
                <a:gd name="T13" fmla="*/ 2147483647 h 1815"/>
                <a:gd name="T14" fmla="*/ 2147483647 w 588"/>
                <a:gd name="T15" fmla="*/ 2147483647 h 1815"/>
                <a:gd name="T16" fmla="*/ 2147483647 w 588"/>
                <a:gd name="T17" fmla="*/ 2147483647 h 1815"/>
                <a:gd name="T18" fmla="*/ 2147483647 w 588"/>
                <a:gd name="T19" fmla="*/ 2147483647 h 18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8"/>
                <a:gd name="T31" fmla="*/ 0 h 1815"/>
                <a:gd name="T32" fmla="*/ 588 w 588"/>
                <a:gd name="T33" fmla="*/ 1815 h 18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8" h="1815">
                  <a:moveTo>
                    <a:pt x="169" y="0"/>
                  </a:moveTo>
                  <a:cubicBezTo>
                    <a:pt x="155" y="41"/>
                    <a:pt x="111" y="143"/>
                    <a:pt x="87" y="247"/>
                  </a:cubicBezTo>
                  <a:cubicBezTo>
                    <a:pt x="63" y="351"/>
                    <a:pt x="39" y="495"/>
                    <a:pt x="27" y="622"/>
                  </a:cubicBezTo>
                  <a:cubicBezTo>
                    <a:pt x="15" y="749"/>
                    <a:pt x="0" y="910"/>
                    <a:pt x="12" y="1007"/>
                  </a:cubicBezTo>
                  <a:cubicBezTo>
                    <a:pt x="24" y="1104"/>
                    <a:pt x="38" y="1170"/>
                    <a:pt x="99" y="1207"/>
                  </a:cubicBezTo>
                  <a:cubicBezTo>
                    <a:pt x="160" y="1244"/>
                    <a:pt x="303" y="1219"/>
                    <a:pt x="377" y="1230"/>
                  </a:cubicBezTo>
                  <a:cubicBezTo>
                    <a:pt x="451" y="1241"/>
                    <a:pt x="507" y="1245"/>
                    <a:pt x="542" y="1275"/>
                  </a:cubicBezTo>
                  <a:cubicBezTo>
                    <a:pt x="577" y="1305"/>
                    <a:pt x="588" y="1346"/>
                    <a:pt x="587" y="1410"/>
                  </a:cubicBezTo>
                  <a:cubicBezTo>
                    <a:pt x="586" y="1474"/>
                    <a:pt x="573" y="1590"/>
                    <a:pt x="537" y="1657"/>
                  </a:cubicBezTo>
                  <a:cubicBezTo>
                    <a:pt x="501" y="1724"/>
                    <a:pt x="406" y="1782"/>
                    <a:pt x="372" y="181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711" name="Freeform 192"/>
            <p:cNvSpPr>
              <a:spLocks noChangeAspect="1"/>
            </p:cNvSpPr>
            <p:nvPr/>
          </p:nvSpPr>
          <p:spPr bwMode="auto">
            <a:xfrm>
              <a:off x="3006725" y="4767262"/>
              <a:ext cx="274638" cy="925513"/>
            </a:xfrm>
            <a:custGeom>
              <a:avLst/>
              <a:gdLst>
                <a:gd name="T0" fmla="*/ 0 w 579"/>
                <a:gd name="T1" fmla="*/ 0 h 1942"/>
                <a:gd name="T2" fmla="*/ 0 w 579"/>
                <a:gd name="T3" fmla="*/ 2147483647 h 1942"/>
                <a:gd name="T4" fmla="*/ 0 w 579"/>
                <a:gd name="T5" fmla="*/ 2147483647 h 1942"/>
                <a:gd name="T6" fmla="*/ 0 w 579"/>
                <a:gd name="T7" fmla="*/ 2147483647 h 1942"/>
                <a:gd name="T8" fmla="*/ 0 w 579"/>
                <a:gd name="T9" fmla="*/ 2147483647 h 1942"/>
                <a:gd name="T10" fmla="*/ 2147483647 w 579"/>
                <a:gd name="T11" fmla="*/ 2147483647 h 1942"/>
                <a:gd name="T12" fmla="*/ 2147483647 w 579"/>
                <a:gd name="T13" fmla="*/ 2147483647 h 1942"/>
                <a:gd name="T14" fmla="*/ 2147483647 w 579"/>
                <a:gd name="T15" fmla="*/ 2147483647 h 1942"/>
                <a:gd name="T16" fmla="*/ 2147483647 w 579"/>
                <a:gd name="T17" fmla="*/ 2147483647 h 1942"/>
                <a:gd name="T18" fmla="*/ 2147483647 w 579"/>
                <a:gd name="T19" fmla="*/ 2147483647 h 19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9"/>
                <a:gd name="T31" fmla="*/ 0 h 1942"/>
                <a:gd name="T32" fmla="*/ 579 w 579"/>
                <a:gd name="T33" fmla="*/ 1942 h 19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9" h="1942">
                  <a:moveTo>
                    <a:pt x="166" y="0"/>
                  </a:moveTo>
                  <a:cubicBezTo>
                    <a:pt x="149" y="46"/>
                    <a:pt x="87" y="166"/>
                    <a:pt x="61" y="277"/>
                  </a:cubicBezTo>
                  <a:cubicBezTo>
                    <a:pt x="35" y="388"/>
                    <a:pt x="18" y="541"/>
                    <a:pt x="9" y="667"/>
                  </a:cubicBezTo>
                  <a:cubicBezTo>
                    <a:pt x="0" y="793"/>
                    <a:pt x="0" y="949"/>
                    <a:pt x="9" y="1035"/>
                  </a:cubicBezTo>
                  <a:cubicBezTo>
                    <a:pt x="18" y="1121"/>
                    <a:pt x="10" y="1153"/>
                    <a:pt x="61" y="1185"/>
                  </a:cubicBezTo>
                  <a:cubicBezTo>
                    <a:pt x="112" y="1217"/>
                    <a:pt x="243" y="1220"/>
                    <a:pt x="315" y="1230"/>
                  </a:cubicBezTo>
                  <a:cubicBezTo>
                    <a:pt x="387" y="1240"/>
                    <a:pt x="453" y="1208"/>
                    <a:pt x="495" y="1245"/>
                  </a:cubicBezTo>
                  <a:cubicBezTo>
                    <a:pt x="537" y="1282"/>
                    <a:pt x="579" y="1367"/>
                    <a:pt x="568" y="1451"/>
                  </a:cubicBezTo>
                  <a:cubicBezTo>
                    <a:pt x="557" y="1535"/>
                    <a:pt x="479" y="1665"/>
                    <a:pt x="429" y="1747"/>
                  </a:cubicBezTo>
                  <a:cubicBezTo>
                    <a:pt x="379" y="1829"/>
                    <a:pt x="304" y="1902"/>
                    <a:pt x="271" y="1942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27712" name="Group 193"/>
            <p:cNvGrpSpPr>
              <a:grpSpLocks noChangeAspect="1"/>
            </p:cNvGrpSpPr>
            <p:nvPr/>
          </p:nvGrpSpPr>
          <p:grpSpPr bwMode="auto">
            <a:xfrm flipV="1">
              <a:off x="3614738" y="5265737"/>
              <a:ext cx="338137" cy="26988"/>
              <a:chOff x="3690" y="9279"/>
              <a:chExt cx="1070" cy="142"/>
            </a:xfrm>
          </p:grpSpPr>
          <p:sp>
            <p:nvSpPr>
              <p:cNvPr id="27724" name="AutoShape 194" descr="Light downward diagonal"/>
              <p:cNvSpPr>
                <a:spLocks noChangeAspect="1" noChangeArrowheads="1"/>
              </p:cNvSpPr>
              <p:nvPr/>
            </p:nvSpPr>
            <p:spPr bwMode="auto">
              <a:xfrm flipH="1">
                <a:off x="3690" y="9279"/>
                <a:ext cx="1070" cy="141"/>
              </a:xfrm>
              <a:prstGeom prst="homePlate">
                <a:avLst>
                  <a:gd name="adj" fmla="val 189716"/>
                </a:avLst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5" name="Rectangle 195" descr="Light downward diagonal"/>
              <p:cNvSpPr>
                <a:spLocks noChangeAspect="1" noChangeArrowheads="1"/>
              </p:cNvSpPr>
              <p:nvPr/>
            </p:nvSpPr>
            <p:spPr bwMode="auto">
              <a:xfrm>
                <a:off x="4300" y="9280"/>
                <a:ext cx="460" cy="141"/>
              </a:xfrm>
              <a:prstGeom prst="rect">
                <a:avLst/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713" name="Rectangle 196" descr="Light downward diagonal"/>
            <p:cNvSpPr>
              <a:spLocks noChangeAspect="1" noChangeArrowheads="1"/>
            </p:cNvSpPr>
            <p:nvPr/>
          </p:nvSpPr>
          <p:spPr bwMode="auto">
            <a:xfrm>
              <a:off x="3808413" y="5376862"/>
              <a:ext cx="68262" cy="541338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714" name="Rectangle 197" descr="Light downward diagonal"/>
            <p:cNvSpPr>
              <a:spLocks noChangeAspect="1" noChangeArrowheads="1"/>
            </p:cNvSpPr>
            <p:nvPr/>
          </p:nvSpPr>
          <p:spPr bwMode="auto">
            <a:xfrm>
              <a:off x="3808413" y="4835525"/>
              <a:ext cx="68262" cy="338137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715" name="Freeform 198" descr="20%"/>
            <p:cNvSpPr>
              <a:spLocks noChangeAspect="1"/>
            </p:cNvSpPr>
            <p:nvPr/>
          </p:nvSpPr>
          <p:spPr bwMode="auto">
            <a:xfrm>
              <a:off x="3808413" y="5173662"/>
              <a:ext cx="271462" cy="203200"/>
            </a:xfrm>
            <a:custGeom>
              <a:avLst/>
              <a:gdLst>
                <a:gd name="T0" fmla="*/ 2147483647 w 568"/>
                <a:gd name="T1" fmla="*/ 2147483647 h 426"/>
                <a:gd name="T2" fmla="*/ 0 w 568"/>
                <a:gd name="T3" fmla="*/ 2147483647 h 426"/>
                <a:gd name="T4" fmla="*/ 0 w 568"/>
                <a:gd name="T5" fmla="*/ 2147483647 h 426"/>
                <a:gd name="T6" fmla="*/ 2147483647 w 568"/>
                <a:gd name="T7" fmla="*/ 2147483647 h 426"/>
                <a:gd name="T8" fmla="*/ 2147483647 w 568"/>
                <a:gd name="T9" fmla="*/ 0 h 426"/>
                <a:gd name="T10" fmla="*/ 0 w 568"/>
                <a:gd name="T11" fmla="*/ 0 h 426"/>
                <a:gd name="T12" fmla="*/ 0 w 568"/>
                <a:gd name="T13" fmla="*/ 0 h 426"/>
                <a:gd name="T14" fmla="*/ 2147483647 w 568"/>
                <a:gd name="T15" fmla="*/ 0 h 426"/>
                <a:gd name="T16" fmla="*/ 2147483647 w 568"/>
                <a:gd name="T17" fmla="*/ 2147483647 h 426"/>
                <a:gd name="T18" fmla="*/ 2147483647 w 568"/>
                <a:gd name="T19" fmla="*/ 2147483647 h 4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8"/>
                <a:gd name="T31" fmla="*/ 0 h 426"/>
                <a:gd name="T32" fmla="*/ 568 w 568"/>
                <a:gd name="T33" fmla="*/ 426 h 4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8" h="426">
                  <a:moveTo>
                    <a:pt x="426" y="426"/>
                  </a:moveTo>
                  <a:lnTo>
                    <a:pt x="0" y="426"/>
                  </a:lnTo>
                  <a:lnTo>
                    <a:pt x="0" y="284"/>
                  </a:lnTo>
                  <a:lnTo>
                    <a:pt x="426" y="284"/>
                  </a:lnTo>
                  <a:lnTo>
                    <a:pt x="426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568" y="0"/>
                  </a:lnTo>
                  <a:lnTo>
                    <a:pt x="568" y="426"/>
                  </a:lnTo>
                  <a:lnTo>
                    <a:pt x="426" y="426"/>
                  </a:lnTo>
                  <a:close/>
                </a:path>
              </a:pathLst>
            </a:custGeom>
            <a:pattFill prst="pct20">
              <a:fgClr>
                <a:srgbClr val="C0C0C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27716" name="Group 199"/>
            <p:cNvGrpSpPr>
              <a:grpSpLocks noChangeAspect="1"/>
            </p:cNvGrpSpPr>
            <p:nvPr/>
          </p:nvGrpSpPr>
          <p:grpSpPr bwMode="auto">
            <a:xfrm>
              <a:off x="3803680" y="5246687"/>
              <a:ext cx="161928" cy="71438"/>
              <a:chOff x="8378" y="9940"/>
              <a:chExt cx="852" cy="284"/>
            </a:xfrm>
          </p:grpSpPr>
          <p:sp>
            <p:nvSpPr>
              <p:cNvPr id="27718" name="Line 200"/>
              <p:cNvSpPr>
                <a:spLocks noChangeAspect="1" noChangeShapeType="1"/>
              </p:cNvSpPr>
              <p:nvPr/>
            </p:nvSpPr>
            <p:spPr bwMode="auto">
              <a:xfrm>
                <a:off x="8378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19" name="Line 201"/>
              <p:cNvSpPr>
                <a:spLocks noChangeAspect="1" noChangeShapeType="1"/>
              </p:cNvSpPr>
              <p:nvPr/>
            </p:nvSpPr>
            <p:spPr bwMode="auto">
              <a:xfrm>
                <a:off x="8520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0" name="Line 202"/>
              <p:cNvSpPr>
                <a:spLocks noChangeAspect="1" noChangeShapeType="1"/>
              </p:cNvSpPr>
              <p:nvPr/>
            </p:nvSpPr>
            <p:spPr bwMode="auto">
              <a:xfrm>
                <a:off x="8662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1" name="Line 203"/>
              <p:cNvSpPr>
                <a:spLocks noChangeAspect="1" noChangeShapeType="1"/>
              </p:cNvSpPr>
              <p:nvPr/>
            </p:nvSpPr>
            <p:spPr bwMode="auto">
              <a:xfrm>
                <a:off x="8804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2" name="Line 204"/>
              <p:cNvSpPr>
                <a:spLocks noChangeAspect="1" noChangeShapeType="1"/>
              </p:cNvSpPr>
              <p:nvPr/>
            </p:nvSpPr>
            <p:spPr bwMode="auto">
              <a:xfrm>
                <a:off x="8946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723" name="Line 205"/>
              <p:cNvSpPr>
                <a:spLocks noChangeAspect="1" noChangeShapeType="1"/>
              </p:cNvSpPr>
              <p:nvPr/>
            </p:nvSpPr>
            <p:spPr bwMode="auto">
              <a:xfrm>
                <a:off x="9088" y="9940"/>
                <a:ext cx="142" cy="2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717" name="Line 206"/>
            <p:cNvSpPr>
              <a:spLocks noChangeAspect="1" noChangeShapeType="1"/>
            </p:cNvSpPr>
            <p:nvPr/>
          </p:nvSpPr>
          <p:spPr bwMode="auto">
            <a:xfrm>
              <a:off x="3957638" y="5278437"/>
              <a:ext cx="20478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7655" name="Group 63"/>
          <p:cNvGrpSpPr>
            <a:grpSpLocks/>
          </p:cNvGrpSpPr>
          <p:nvPr/>
        </p:nvGrpSpPr>
        <p:grpSpPr bwMode="auto">
          <a:xfrm>
            <a:off x="250825" y="1268413"/>
            <a:ext cx="1960563" cy="1892300"/>
            <a:chOff x="1924050" y="1860550"/>
            <a:chExt cx="1960563" cy="1892300"/>
          </a:xfrm>
        </p:grpSpPr>
        <p:sp>
          <p:nvSpPr>
            <p:cNvPr id="27656" name="Oval 230"/>
            <p:cNvSpPr>
              <a:spLocks noChangeAspect="1" noChangeArrowheads="1"/>
            </p:cNvSpPr>
            <p:nvPr/>
          </p:nvSpPr>
          <p:spPr bwMode="auto">
            <a:xfrm>
              <a:off x="1924050" y="1860550"/>
              <a:ext cx="1960563" cy="1892300"/>
            </a:xfrm>
            <a:prstGeom prst="ellipse">
              <a:avLst/>
            </a:prstGeom>
            <a:noFill/>
            <a:ln w="3175" cap="rnd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57" name="Rectangle 234"/>
            <p:cNvSpPr>
              <a:spLocks noChangeAspect="1" noChangeArrowheads="1"/>
            </p:cNvSpPr>
            <p:nvPr/>
          </p:nvSpPr>
          <p:spPr bwMode="auto">
            <a:xfrm>
              <a:off x="2398713" y="2874962"/>
              <a:ext cx="134937" cy="20161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58" name="Rectangle 235"/>
            <p:cNvSpPr>
              <a:spLocks noChangeAspect="1" noChangeArrowheads="1"/>
            </p:cNvSpPr>
            <p:nvPr/>
          </p:nvSpPr>
          <p:spPr bwMode="auto">
            <a:xfrm>
              <a:off x="3208338" y="2874962"/>
              <a:ext cx="134937" cy="20161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59" name="AutoShape 236" descr="20%"/>
            <p:cNvSpPr>
              <a:spLocks noChangeAspect="1" noChangeArrowheads="1"/>
            </p:cNvSpPr>
            <p:nvPr/>
          </p:nvSpPr>
          <p:spPr bwMode="auto">
            <a:xfrm rot="16200000" flipV="1">
              <a:off x="2465388" y="2605087"/>
              <a:ext cx="811212" cy="674688"/>
            </a:xfrm>
            <a:prstGeom prst="homePlate">
              <a:avLst>
                <a:gd name="adj" fmla="val 30059"/>
              </a:avLst>
            </a:prstGeom>
            <a:pattFill prst="pct20">
              <a:fgClr>
                <a:srgbClr val="DDDDDD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60" name="AutoShape 237"/>
            <p:cNvSpPr>
              <a:spLocks noChangeAspect="1" noChangeArrowheads="1"/>
            </p:cNvSpPr>
            <p:nvPr/>
          </p:nvSpPr>
          <p:spPr bwMode="auto">
            <a:xfrm>
              <a:off x="2735263" y="2333625"/>
              <a:ext cx="271462" cy="269875"/>
            </a:xfrm>
            <a:prstGeom prst="irregularSeal1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27661" name="Line 238"/>
            <p:cNvSpPr>
              <a:spLocks noChangeAspect="1" noChangeShapeType="1"/>
            </p:cNvSpPr>
            <p:nvPr/>
          </p:nvSpPr>
          <p:spPr bwMode="auto">
            <a:xfrm>
              <a:off x="2871788" y="2468562"/>
              <a:ext cx="0" cy="47307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2" name="Freeform 241"/>
            <p:cNvSpPr>
              <a:spLocks noChangeAspect="1"/>
            </p:cNvSpPr>
            <p:nvPr/>
          </p:nvSpPr>
          <p:spPr bwMode="auto">
            <a:xfrm>
              <a:off x="2462213" y="1998662"/>
              <a:ext cx="341312" cy="808038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2147483647 h 1695"/>
                <a:gd name="T4" fmla="*/ 2147483647 w 718"/>
                <a:gd name="T5" fmla="*/ 2147483647 h 1695"/>
                <a:gd name="T6" fmla="*/ 2147483647 w 718"/>
                <a:gd name="T7" fmla="*/ 2147483647 h 1695"/>
                <a:gd name="T8" fmla="*/ 0 w 718"/>
                <a:gd name="T9" fmla="*/ 2147483647 h 1695"/>
                <a:gd name="T10" fmla="*/ 0 w 718"/>
                <a:gd name="T11" fmla="*/ 2147483647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3" name="Freeform 242"/>
            <p:cNvSpPr>
              <a:spLocks noChangeAspect="1"/>
            </p:cNvSpPr>
            <p:nvPr/>
          </p:nvSpPr>
          <p:spPr bwMode="auto">
            <a:xfrm flipH="1">
              <a:off x="2938463" y="1995487"/>
              <a:ext cx="341312" cy="806450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2147483647 h 1695"/>
                <a:gd name="T4" fmla="*/ 2147483647 w 718"/>
                <a:gd name="T5" fmla="*/ 2147483647 h 1695"/>
                <a:gd name="T6" fmla="*/ 2147483647 w 718"/>
                <a:gd name="T7" fmla="*/ 2147483647 h 1695"/>
                <a:gd name="T8" fmla="*/ 0 w 718"/>
                <a:gd name="T9" fmla="*/ 2147483647 h 1695"/>
                <a:gd name="T10" fmla="*/ 0 w 718"/>
                <a:gd name="T11" fmla="*/ 2147483647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4" name="Freeform 243"/>
            <p:cNvSpPr>
              <a:spLocks noChangeAspect="1"/>
            </p:cNvSpPr>
            <p:nvPr/>
          </p:nvSpPr>
          <p:spPr bwMode="auto">
            <a:xfrm flipH="1">
              <a:off x="2465388" y="3279775"/>
              <a:ext cx="341312" cy="406400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0 h 1695"/>
                <a:gd name="T4" fmla="*/ 2147483647 w 718"/>
                <a:gd name="T5" fmla="*/ 0 h 1695"/>
                <a:gd name="T6" fmla="*/ 2147483647 w 718"/>
                <a:gd name="T7" fmla="*/ 0 h 1695"/>
                <a:gd name="T8" fmla="*/ 0 w 718"/>
                <a:gd name="T9" fmla="*/ 0 h 1695"/>
                <a:gd name="T10" fmla="*/ 0 w 718"/>
                <a:gd name="T11" fmla="*/ 0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5" name="Freeform 244"/>
            <p:cNvSpPr>
              <a:spLocks noChangeAspect="1"/>
            </p:cNvSpPr>
            <p:nvPr/>
          </p:nvSpPr>
          <p:spPr bwMode="auto">
            <a:xfrm>
              <a:off x="2938463" y="3279775"/>
              <a:ext cx="341312" cy="406400"/>
            </a:xfrm>
            <a:custGeom>
              <a:avLst/>
              <a:gdLst>
                <a:gd name="T0" fmla="*/ 2147483647 w 718"/>
                <a:gd name="T1" fmla="*/ 0 h 1695"/>
                <a:gd name="T2" fmla="*/ 2147483647 w 718"/>
                <a:gd name="T3" fmla="*/ 0 h 1695"/>
                <a:gd name="T4" fmla="*/ 2147483647 w 718"/>
                <a:gd name="T5" fmla="*/ 0 h 1695"/>
                <a:gd name="T6" fmla="*/ 2147483647 w 718"/>
                <a:gd name="T7" fmla="*/ 0 h 1695"/>
                <a:gd name="T8" fmla="*/ 0 w 718"/>
                <a:gd name="T9" fmla="*/ 0 h 1695"/>
                <a:gd name="T10" fmla="*/ 0 w 718"/>
                <a:gd name="T11" fmla="*/ 0 h 1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8"/>
                <a:gd name="T19" fmla="*/ 0 h 1695"/>
                <a:gd name="T20" fmla="*/ 718 w 718"/>
                <a:gd name="T21" fmla="*/ 1695 h 16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8" h="1695">
                  <a:moveTo>
                    <a:pt x="718" y="0"/>
                  </a:moveTo>
                  <a:cubicBezTo>
                    <a:pt x="711" y="67"/>
                    <a:pt x="701" y="313"/>
                    <a:pt x="673" y="413"/>
                  </a:cubicBezTo>
                  <a:cubicBezTo>
                    <a:pt x="645" y="513"/>
                    <a:pt x="620" y="543"/>
                    <a:pt x="553" y="600"/>
                  </a:cubicBezTo>
                  <a:cubicBezTo>
                    <a:pt x="486" y="657"/>
                    <a:pt x="353" y="677"/>
                    <a:pt x="268" y="758"/>
                  </a:cubicBezTo>
                  <a:cubicBezTo>
                    <a:pt x="183" y="839"/>
                    <a:pt x="86" y="932"/>
                    <a:pt x="43" y="1088"/>
                  </a:cubicBezTo>
                  <a:cubicBezTo>
                    <a:pt x="0" y="1244"/>
                    <a:pt x="15" y="1569"/>
                    <a:pt x="8" y="1695"/>
                  </a:cubicBezTo>
                </a:path>
              </a:pathLst>
            </a:custGeom>
            <a:noFill/>
            <a:ln w="3175">
              <a:solidFill>
                <a:srgbClr val="A10830"/>
              </a:solidFill>
              <a:round/>
              <a:headEnd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6" name="Text Box 245"/>
            <p:cNvSpPr txBox="1">
              <a:spLocks noChangeAspect="1" noChangeArrowheads="1"/>
            </p:cNvSpPr>
            <p:nvPr/>
          </p:nvSpPr>
          <p:spPr bwMode="auto">
            <a:xfrm>
              <a:off x="3343275" y="2671762"/>
              <a:ext cx="541338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800">
                  <a:solidFill>
                    <a:srgbClr val="000000"/>
                  </a:solidFill>
                </a:rPr>
                <a:t>HV</a:t>
              </a:r>
            </a:p>
          </p:txBody>
        </p:sp>
        <p:sp>
          <p:nvSpPr>
            <p:cNvPr id="27667" name="Freeform 247" descr="Light downward diagonal"/>
            <p:cNvSpPr>
              <a:spLocks noChangeAspect="1"/>
            </p:cNvSpPr>
            <p:nvPr/>
          </p:nvSpPr>
          <p:spPr bwMode="auto">
            <a:xfrm>
              <a:off x="3006725" y="1927225"/>
              <a:ext cx="404813" cy="1758950"/>
            </a:xfrm>
            <a:custGeom>
              <a:avLst/>
              <a:gdLst>
                <a:gd name="T0" fmla="*/ 0 w 852"/>
                <a:gd name="T1" fmla="*/ 2147483647 h 3692"/>
                <a:gd name="T2" fmla="*/ 0 w 852"/>
                <a:gd name="T3" fmla="*/ 2147483647 h 3692"/>
                <a:gd name="T4" fmla="*/ 2147483647 w 852"/>
                <a:gd name="T5" fmla="*/ 2147483647 h 3692"/>
                <a:gd name="T6" fmla="*/ 2147483647 w 852"/>
                <a:gd name="T7" fmla="*/ 2147483647 h 3692"/>
                <a:gd name="T8" fmla="*/ 2147483647 w 852"/>
                <a:gd name="T9" fmla="*/ 2147483647 h 3692"/>
                <a:gd name="T10" fmla="*/ 0 w 852"/>
                <a:gd name="T11" fmla="*/ 2147483647 h 3692"/>
                <a:gd name="T12" fmla="*/ 0 w 852"/>
                <a:gd name="T13" fmla="*/ 0 h 3692"/>
                <a:gd name="T14" fmla="*/ 0 w 852"/>
                <a:gd name="T15" fmla="*/ 0 h 3692"/>
                <a:gd name="T16" fmla="*/ 0 w 852"/>
                <a:gd name="T17" fmla="*/ 0 h 3692"/>
                <a:gd name="T18" fmla="*/ 2147483647 w 852"/>
                <a:gd name="T19" fmla="*/ 0 h 3692"/>
                <a:gd name="T20" fmla="*/ 2147483647 w 852"/>
                <a:gd name="T21" fmla="*/ 2147483647 h 3692"/>
                <a:gd name="T22" fmla="*/ 0 w 852"/>
                <a:gd name="T23" fmla="*/ 2147483647 h 3692"/>
                <a:gd name="T24" fmla="*/ 0 w 852"/>
                <a:gd name="T25" fmla="*/ 2147483647 h 3692"/>
                <a:gd name="T26" fmla="*/ 0 w 852"/>
                <a:gd name="T27" fmla="*/ 2147483647 h 36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2"/>
                <a:gd name="T43" fmla="*/ 0 h 3692"/>
                <a:gd name="T44" fmla="*/ 852 w 852"/>
                <a:gd name="T45" fmla="*/ 3692 h 36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2" h="3692">
                  <a:moveTo>
                    <a:pt x="0" y="3692"/>
                  </a:moveTo>
                  <a:lnTo>
                    <a:pt x="0" y="3408"/>
                  </a:lnTo>
                  <a:cubicBezTo>
                    <a:pt x="118" y="3309"/>
                    <a:pt x="587" y="3524"/>
                    <a:pt x="706" y="3099"/>
                  </a:cubicBezTo>
                  <a:lnTo>
                    <a:pt x="714" y="856"/>
                  </a:lnTo>
                  <a:cubicBezTo>
                    <a:pt x="665" y="396"/>
                    <a:pt x="533" y="434"/>
                    <a:pt x="414" y="339"/>
                  </a:cubicBezTo>
                  <a:lnTo>
                    <a:pt x="0" y="284"/>
                  </a:lnTo>
                  <a:lnTo>
                    <a:pt x="0" y="0"/>
                  </a:lnTo>
                  <a:lnTo>
                    <a:pt x="142" y="0"/>
                  </a:lnTo>
                  <a:lnTo>
                    <a:pt x="142" y="142"/>
                  </a:lnTo>
                  <a:lnTo>
                    <a:pt x="852" y="142"/>
                  </a:lnTo>
                  <a:lnTo>
                    <a:pt x="852" y="3550"/>
                  </a:lnTo>
                  <a:lnTo>
                    <a:pt x="142" y="3550"/>
                  </a:lnTo>
                  <a:lnTo>
                    <a:pt x="142" y="3692"/>
                  </a:lnTo>
                  <a:lnTo>
                    <a:pt x="0" y="3692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8" name="Freeform 248" descr="Light downward diagonal"/>
            <p:cNvSpPr>
              <a:spLocks noChangeAspect="1"/>
            </p:cNvSpPr>
            <p:nvPr/>
          </p:nvSpPr>
          <p:spPr bwMode="auto">
            <a:xfrm flipH="1">
              <a:off x="2330450" y="1927225"/>
              <a:ext cx="404813" cy="1758950"/>
            </a:xfrm>
            <a:custGeom>
              <a:avLst/>
              <a:gdLst>
                <a:gd name="T0" fmla="*/ 0 w 852"/>
                <a:gd name="T1" fmla="*/ 2147483647 h 3692"/>
                <a:gd name="T2" fmla="*/ 0 w 852"/>
                <a:gd name="T3" fmla="*/ 2147483647 h 3692"/>
                <a:gd name="T4" fmla="*/ 2147483647 w 852"/>
                <a:gd name="T5" fmla="*/ 2147483647 h 3692"/>
                <a:gd name="T6" fmla="*/ 2147483647 w 852"/>
                <a:gd name="T7" fmla="*/ 2147483647 h 3692"/>
                <a:gd name="T8" fmla="*/ 2147483647 w 852"/>
                <a:gd name="T9" fmla="*/ 2147483647 h 3692"/>
                <a:gd name="T10" fmla="*/ 0 w 852"/>
                <a:gd name="T11" fmla="*/ 2147483647 h 3692"/>
                <a:gd name="T12" fmla="*/ 0 w 852"/>
                <a:gd name="T13" fmla="*/ 0 h 3692"/>
                <a:gd name="T14" fmla="*/ 0 w 852"/>
                <a:gd name="T15" fmla="*/ 0 h 3692"/>
                <a:gd name="T16" fmla="*/ 0 w 852"/>
                <a:gd name="T17" fmla="*/ 0 h 3692"/>
                <a:gd name="T18" fmla="*/ 2147483647 w 852"/>
                <a:gd name="T19" fmla="*/ 0 h 3692"/>
                <a:gd name="T20" fmla="*/ 2147483647 w 852"/>
                <a:gd name="T21" fmla="*/ 2147483647 h 3692"/>
                <a:gd name="T22" fmla="*/ 0 w 852"/>
                <a:gd name="T23" fmla="*/ 2147483647 h 3692"/>
                <a:gd name="T24" fmla="*/ 0 w 852"/>
                <a:gd name="T25" fmla="*/ 2147483647 h 3692"/>
                <a:gd name="T26" fmla="*/ 0 w 852"/>
                <a:gd name="T27" fmla="*/ 2147483647 h 36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2"/>
                <a:gd name="T43" fmla="*/ 0 h 3692"/>
                <a:gd name="T44" fmla="*/ 852 w 852"/>
                <a:gd name="T45" fmla="*/ 3692 h 36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2" h="3692">
                  <a:moveTo>
                    <a:pt x="0" y="3692"/>
                  </a:moveTo>
                  <a:lnTo>
                    <a:pt x="0" y="3408"/>
                  </a:lnTo>
                  <a:cubicBezTo>
                    <a:pt x="118" y="3309"/>
                    <a:pt x="587" y="3524"/>
                    <a:pt x="706" y="3099"/>
                  </a:cubicBezTo>
                  <a:lnTo>
                    <a:pt x="714" y="856"/>
                  </a:lnTo>
                  <a:cubicBezTo>
                    <a:pt x="665" y="396"/>
                    <a:pt x="533" y="434"/>
                    <a:pt x="414" y="339"/>
                  </a:cubicBezTo>
                  <a:lnTo>
                    <a:pt x="0" y="284"/>
                  </a:lnTo>
                  <a:lnTo>
                    <a:pt x="0" y="0"/>
                  </a:lnTo>
                  <a:lnTo>
                    <a:pt x="142" y="0"/>
                  </a:lnTo>
                  <a:lnTo>
                    <a:pt x="142" y="142"/>
                  </a:lnTo>
                  <a:lnTo>
                    <a:pt x="852" y="142"/>
                  </a:lnTo>
                  <a:lnTo>
                    <a:pt x="852" y="3550"/>
                  </a:lnTo>
                  <a:lnTo>
                    <a:pt x="142" y="3550"/>
                  </a:lnTo>
                  <a:lnTo>
                    <a:pt x="142" y="3692"/>
                  </a:lnTo>
                  <a:lnTo>
                    <a:pt x="0" y="3692"/>
                  </a:lnTo>
                  <a:close/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669" name="Line 249"/>
            <p:cNvSpPr>
              <a:spLocks noChangeAspect="1" noChangeShapeType="1"/>
            </p:cNvSpPr>
            <p:nvPr/>
          </p:nvSpPr>
          <p:spPr bwMode="auto">
            <a:xfrm>
              <a:off x="2871788" y="2941637"/>
              <a:ext cx="7429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3555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61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495800" cy="1341438"/>
          </a:xfrm>
          <a:noFill/>
        </p:spPr>
        <p:txBody>
          <a:bodyPr/>
          <a:lstStyle/>
          <a:p>
            <a:pPr eaLnBrk="1" hangingPunct="1"/>
            <a:r>
              <a:rPr lang="fi-FI" dirty="0"/>
              <a:t>ELPI™ Charger</a:t>
            </a:r>
            <a:endParaRPr lang="en-US" dirty="0"/>
          </a:p>
        </p:txBody>
      </p:sp>
      <p:sp>
        <p:nvSpPr>
          <p:cNvPr id="61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917" y="1513484"/>
            <a:ext cx="3139048" cy="2785636"/>
          </a:xfrm>
          <a:noFill/>
        </p:spPr>
        <p:txBody>
          <a:bodyPr/>
          <a:lstStyle/>
          <a:p>
            <a:pPr eaLnBrk="1" hangingPunct="1"/>
            <a:r>
              <a:rPr lang="en-GB" sz="2000" dirty="0"/>
              <a:t>Corona charger </a:t>
            </a:r>
          </a:p>
          <a:p>
            <a:pPr lvl="1" eaLnBrk="1" hangingPunct="1"/>
            <a:r>
              <a:rPr lang="en-GB" sz="1600" dirty="0"/>
              <a:t>Unipolar (+)</a:t>
            </a:r>
          </a:p>
          <a:p>
            <a:pPr lvl="1" eaLnBrk="1" hangingPunct="1"/>
            <a:r>
              <a:rPr lang="en-GB" sz="1600" dirty="0"/>
              <a:t>Diode-type</a:t>
            </a:r>
          </a:p>
          <a:p>
            <a:pPr eaLnBrk="1" hangingPunct="1"/>
            <a:r>
              <a:rPr lang="en-GB" sz="2000" dirty="0"/>
              <a:t>Charging</a:t>
            </a:r>
          </a:p>
          <a:p>
            <a:pPr lvl="1" eaLnBrk="1" hangingPunct="1"/>
            <a:r>
              <a:rPr lang="en-GB" sz="1600" dirty="0"/>
              <a:t>Corona discharge</a:t>
            </a:r>
          </a:p>
          <a:p>
            <a:pPr lvl="1" eaLnBrk="1" hangingPunct="1"/>
            <a:r>
              <a:rPr lang="en-GB" sz="1600" dirty="0"/>
              <a:t>Diffusion charging</a:t>
            </a:r>
          </a:p>
        </p:txBody>
      </p:sp>
      <p:grpSp>
        <p:nvGrpSpPr>
          <p:cNvPr id="6160" name="Group 4"/>
          <p:cNvGrpSpPr>
            <a:grpSpLocks noChangeAspect="1"/>
          </p:cNvGrpSpPr>
          <p:nvPr/>
        </p:nvGrpSpPr>
        <p:grpSpPr bwMode="auto">
          <a:xfrm>
            <a:off x="6390324" y="855307"/>
            <a:ext cx="2576828" cy="4786313"/>
            <a:chOff x="4224" y="528"/>
            <a:chExt cx="1955" cy="3633"/>
          </a:xfrm>
        </p:grpSpPr>
        <p:grpSp>
          <p:nvGrpSpPr>
            <p:cNvPr id="6173" name="Group 5"/>
            <p:cNvGrpSpPr>
              <a:grpSpLocks noChangeAspect="1"/>
            </p:cNvGrpSpPr>
            <p:nvPr/>
          </p:nvGrpSpPr>
          <p:grpSpPr bwMode="auto">
            <a:xfrm>
              <a:off x="4224" y="720"/>
              <a:ext cx="1248" cy="3408"/>
              <a:chOff x="4176" y="1008"/>
              <a:chExt cx="1248" cy="2304"/>
            </a:xfrm>
          </p:grpSpPr>
          <p:sp>
            <p:nvSpPr>
              <p:cNvPr id="424966" name="Freeform 6"/>
              <p:cNvSpPr>
                <a:spLocks noChangeAspect="1"/>
              </p:cNvSpPr>
              <p:nvPr/>
            </p:nvSpPr>
            <p:spPr bwMode="auto">
              <a:xfrm>
                <a:off x="4176" y="1008"/>
                <a:ext cx="479" cy="230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480" y="0"/>
                  </a:cxn>
                  <a:cxn ang="0">
                    <a:pos x="480" y="336"/>
                  </a:cxn>
                  <a:cxn ang="0">
                    <a:pos x="48" y="672"/>
                  </a:cxn>
                  <a:cxn ang="0">
                    <a:pos x="48" y="1632"/>
                  </a:cxn>
                  <a:cxn ang="0">
                    <a:pos x="478" y="1906"/>
                  </a:cxn>
                  <a:cxn ang="0">
                    <a:pos x="480" y="2304"/>
                  </a:cxn>
                  <a:cxn ang="0">
                    <a:pos x="288" y="2304"/>
                  </a:cxn>
                  <a:cxn ang="0">
                    <a:pos x="288" y="2256"/>
                  </a:cxn>
                  <a:cxn ang="0">
                    <a:pos x="336" y="2208"/>
                  </a:cxn>
                  <a:cxn ang="0">
                    <a:pos x="432" y="2208"/>
                  </a:cxn>
                  <a:cxn ang="0">
                    <a:pos x="432" y="1968"/>
                  </a:cxn>
                  <a:cxn ang="0">
                    <a:pos x="0" y="1680"/>
                  </a:cxn>
                  <a:cxn ang="0">
                    <a:pos x="0" y="624"/>
                  </a:cxn>
                  <a:cxn ang="0">
                    <a:pos x="432" y="288"/>
                  </a:cxn>
                  <a:cxn ang="0">
                    <a:pos x="432" y="48"/>
                  </a:cxn>
                  <a:cxn ang="0">
                    <a:pos x="336" y="48"/>
                  </a:cxn>
                  <a:cxn ang="0">
                    <a:pos x="288" y="0"/>
                  </a:cxn>
                </a:cxnLst>
                <a:rect l="0" t="0" r="r" b="b"/>
                <a:pathLst>
                  <a:path w="480" h="2304">
                    <a:moveTo>
                      <a:pt x="288" y="0"/>
                    </a:moveTo>
                    <a:lnTo>
                      <a:pt x="480" y="0"/>
                    </a:lnTo>
                    <a:lnTo>
                      <a:pt x="480" y="336"/>
                    </a:lnTo>
                    <a:lnTo>
                      <a:pt x="48" y="672"/>
                    </a:lnTo>
                    <a:lnTo>
                      <a:pt x="48" y="1632"/>
                    </a:lnTo>
                    <a:lnTo>
                      <a:pt x="478" y="1906"/>
                    </a:lnTo>
                    <a:lnTo>
                      <a:pt x="480" y="2304"/>
                    </a:lnTo>
                    <a:lnTo>
                      <a:pt x="288" y="2304"/>
                    </a:lnTo>
                    <a:lnTo>
                      <a:pt x="288" y="2256"/>
                    </a:lnTo>
                    <a:lnTo>
                      <a:pt x="336" y="2208"/>
                    </a:lnTo>
                    <a:lnTo>
                      <a:pt x="432" y="2208"/>
                    </a:lnTo>
                    <a:lnTo>
                      <a:pt x="432" y="1968"/>
                    </a:lnTo>
                    <a:lnTo>
                      <a:pt x="0" y="1680"/>
                    </a:lnTo>
                    <a:lnTo>
                      <a:pt x="0" y="624"/>
                    </a:lnTo>
                    <a:lnTo>
                      <a:pt x="432" y="288"/>
                    </a:lnTo>
                    <a:lnTo>
                      <a:pt x="432" y="48"/>
                    </a:lnTo>
                    <a:lnTo>
                      <a:pt x="336" y="48"/>
                    </a:lnTo>
                    <a:lnTo>
                      <a:pt x="28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rgbClr val="FFFFFF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67" name="Freeform 7"/>
              <p:cNvSpPr>
                <a:spLocks noChangeAspect="1"/>
              </p:cNvSpPr>
              <p:nvPr/>
            </p:nvSpPr>
            <p:spPr bwMode="auto">
              <a:xfrm flipH="1">
                <a:off x="4945" y="1008"/>
                <a:ext cx="479" cy="230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480" y="0"/>
                  </a:cxn>
                  <a:cxn ang="0">
                    <a:pos x="480" y="336"/>
                  </a:cxn>
                  <a:cxn ang="0">
                    <a:pos x="48" y="672"/>
                  </a:cxn>
                  <a:cxn ang="0">
                    <a:pos x="48" y="1632"/>
                  </a:cxn>
                  <a:cxn ang="0">
                    <a:pos x="478" y="1906"/>
                  </a:cxn>
                  <a:cxn ang="0">
                    <a:pos x="480" y="2304"/>
                  </a:cxn>
                  <a:cxn ang="0">
                    <a:pos x="288" y="2304"/>
                  </a:cxn>
                  <a:cxn ang="0">
                    <a:pos x="288" y="2256"/>
                  </a:cxn>
                  <a:cxn ang="0">
                    <a:pos x="336" y="2208"/>
                  </a:cxn>
                  <a:cxn ang="0">
                    <a:pos x="432" y="2208"/>
                  </a:cxn>
                  <a:cxn ang="0">
                    <a:pos x="432" y="1968"/>
                  </a:cxn>
                  <a:cxn ang="0">
                    <a:pos x="0" y="1680"/>
                  </a:cxn>
                  <a:cxn ang="0">
                    <a:pos x="0" y="624"/>
                  </a:cxn>
                  <a:cxn ang="0">
                    <a:pos x="432" y="288"/>
                  </a:cxn>
                  <a:cxn ang="0">
                    <a:pos x="432" y="48"/>
                  </a:cxn>
                  <a:cxn ang="0">
                    <a:pos x="336" y="48"/>
                  </a:cxn>
                  <a:cxn ang="0">
                    <a:pos x="288" y="0"/>
                  </a:cxn>
                </a:cxnLst>
                <a:rect l="0" t="0" r="r" b="b"/>
                <a:pathLst>
                  <a:path w="480" h="2304">
                    <a:moveTo>
                      <a:pt x="288" y="0"/>
                    </a:moveTo>
                    <a:lnTo>
                      <a:pt x="480" y="0"/>
                    </a:lnTo>
                    <a:lnTo>
                      <a:pt x="480" y="336"/>
                    </a:lnTo>
                    <a:lnTo>
                      <a:pt x="48" y="672"/>
                    </a:lnTo>
                    <a:lnTo>
                      <a:pt x="48" y="1632"/>
                    </a:lnTo>
                    <a:lnTo>
                      <a:pt x="478" y="1906"/>
                    </a:lnTo>
                    <a:lnTo>
                      <a:pt x="480" y="2304"/>
                    </a:lnTo>
                    <a:lnTo>
                      <a:pt x="288" y="2304"/>
                    </a:lnTo>
                    <a:lnTo>
                      <a:pt x="288" y="2256"/>
                    </a:lnTo>
                    <a:lnTo>
                      <a:pt x="336" y="2208"/>
                    </a:lnTo>
                    <a:lnTo>
                      <a:pt x="432" y="2208"/>
                    </a:lnTo>
                    <a:lnTo>
                      <a:pt x="432" y="1968"/>
                    </a:lnTo>
                    <a:lnTo>
                      <a:pt x="0" y="1680"/>
                    </a:lnTo>
                    <a:lnTo>
                      <a:pt x="0" y="624"/>
                    </a:lnTo>
                    <a:lnTo>
                      <a:pt x="432" y="288"/>
                    </a:lnTo>
                    <a:lnTo>
                      <a:pt x="432" y="48"/>
                    </a:lnTo>
                    <a:lnTo>
                      <a:pt x="336" y="48"/>
                    </a:lnTo>
                    <a:lnTo>
                      <a:pt x="28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rgbClr val="FFFFFF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74" name="Group 8"/>
            <p:cNvGrpSpPr>
              <a:grpSpLocks noChangeAspect="1"/>
            </p:cNvGrpSpPr>
            <p:nvPr/>
          </p:nvGrpSpPr>
          <p:grpSpPr bwMode="auto">
            <a:xfrm>
              <a:off x="4416" y="1920"/>
              <a:ext cx="864" cy="1200"/>
              <a:chOff x="4512" y="1488"/>
              <a:chExt cx="576" cy="1200"/>
            </a:xfrm>
          </p:grpSpPr>
          <p:sp>
            <p:nvSpPr>
              <p:cNvPr id="6210" name="AutoShape 9"/>
              <p:cNvSpPr>
                <a:spLocks noChangeAspect="1" noChangeArrowheads="1"/>
              </p:cNvSpPr>
              <p:nvPr/>
            </p:nvSpPr>
            <p:spPr bwMode="auto">
              <a:xfrm rot="-5400000">
                <a:off x="4296" y="1896"/>
                <a:ext cx="1008" cy="576"/>
              </a:xfrm>
              <a:prstGeom prst="homePlate">
                <a:avLst>
                  <a:gd name="adj" fmla="val 58787"/>
                </a:avLst>
              </a:prstGeom>
              <a:solidFill>
                <a:srgbClr val="DDDDDD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70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4512" y="2016"/>
                <a:ext cx="577" cy="193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71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4512" y="2255"/>
                <a:ext cx="577" cy="193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72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4512" y="2496"/>
                <a:ext cx="577" cy="192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4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4800" y="148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75" name="AutoShape 14"/>
            <p:cNvSpPr>
              <a:spLocks noChangeAspect="1" noChangeArrowheads="1"/>
            </p:cNvSpPr>
            <p:nvPr/>
          </p:nvSpPr>
          <p:spPr bwMode="auto">
            <a:xfrm>
              <a:off x="4752" y="1776"/>
              <a:ext cx="192" cy="288"/>
            </a:xfrm>
            <a:prstGeom prst="irregularSeal1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6" name="Freeform 15"/>
            <p:cNvSpPr>
              <a:spLocks noChangeAspect="1"/>
            </p:cNvSpPr>
            <p:nvPr/>
          </p:nvSpPr>
          <p:spPr bwMode="auto">
            <a:xfrm>
              <a:off x="4848" y="2112"/>
              <a:ext cx="960" cy="912"/>
            </a:xfrm>
            <a:custGeom>
              <a:avLst/>
              <a:gdLst>
                <a:gd name="T0" fmla="*/ 960 w 960"/>
                <a:gd name="T1" fmla="*/ 912 h 912"/>
                <a:gd name="T2" fmla="*/ 0 w 960"/>
                <a:gd name="T3" fmla="*/ 912 h 912"/>
                <a:gd name="T4" fmla="*/ 0 w 960"/>
                <a:gd name="T5" fmla="*/ 0 h 912"/>
                <a:gd name="T6" fmla="*/ 0 60000 65536"/>
                <a:gd name="T7" fmla="*/ 0 60000 65536"/>
                <a:gd name="T8" fmla="*/ 0 60000 65536"/>
                <a:gd name="T9" fmla="*/ 0 w 960"/>
                <a:gd name="T10" fmla="*/ 0 h 912"/>
                <a:gd name="T11" fmla="*/ 960 w 960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0" h="912">
                  <a:moveTo>
                    <a:pt x="960" y="912"/>
                  </a:moveTo>
                  <a:lnTo>
                    <a:pt x="0" y="912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tx2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8" name="Line 17"/>
            <p:cNvSpPr>
              <a:spLocks noChangeAspect="1" noChangeShapeType="1"/>
            </p:cNvSpPr>
            <p:nvPr/>
          </p:nvSpPr>
          <p:spPr bwMode="auto">
            <a:xfrm flipV="1">
              <a:off x="4320" y="1968"/>
              <a:ext cx="432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9" name="Line 18"/>
            <p:cNvSpPr>
              <a:spLocks noChangeAspect="1" noChangeShapeType="1"/>
            </p:cNvSpPr>
            <p:nvPr/>
          </p:nvSpPr>
          <p:spPr bwMode="auto">
            <a:xfrm>
              <a:off x="4320" y="1920"/>
              <a:ext cx="384" cy="0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0" name="Line 19"/>
            <p:cNvSpPr>
              <a:spLocks noChangeAspect="1" noChangeShapeType="1"/>
            </p:cNvSpPr>
            <p:nvPr/>
          </p:nvSpPr>
          <p:spPr bwMode="auto">
            <a:xfrm>
              <a:off x="4368" y="1776"/>
              <a:ext cx="336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1" name="Line 20"/>
            <p:cNvSpPr>
              <a:spLocks noChangeAspect="1" noChangeShapeType="1"/>
            </p:cNvSpPr>
            <p:nvPr/>
          </p:nvSpPr>
          <p:spPr bwMode="auto">
            <a:xfrm flipV="1">
              <a:off x="4992" y="1728"/>
              <a:ext cx="384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2" name="Line 21"/>
            <p:cNvSpPr>
              <a:spLocks noChangeAspect="1" noChangeShapeType="1"/>
            </p:cNvSpPr>
            <p:nvPr/>
          </p:nvSpPr>
          <p:spPr bwMode="auto">
            <a:xfrm>
              <a:off x="4992" y="1872"/>
              <a:ext cx="384" cy="0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3" name="Line 22"/>
            <p:cNvSpPr>
              <a:spLocks noChangeAspect="1" noChangeShapeType="1"/>
            </p:cNvSpPr>
            <p:nvPr/>
          </p:nvSpPr>
          <p:spPr bwMode="auto">
            <a:xfrm>
              <a:off x="4992" y="1968"/>
              <a:ext cx="336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4" name="Line 23"/>
            <p:cNvSpPr>
              <a:spLocks noChangeAspect="1" noChangeShapeType="1"/>
            </p:cNvSpPr>
            <p:nvPr/>
          </p:nvSpPr>
          <p:spPr bwMode="auto">
            <a:xfrm>
              <a:off x="4992" y="1920"/>
              <a:ext cx="384" cy="48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7" name="Line 26"/>
            <p:cNvSpPr>
              <a:spLocks noChangeAspect="1" noChangeShapeType="1"/>
            </p:cNvSpPr>
            <p:nvPr/>
          </p:nvSpPr>
          <p:spPr bwMode="auto">
            <a:xfrm>
              <a:off x="4272" y="2688"/>
              <a:ext cx="144" cy="48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8" name="Line 27"/>
            <p:cNvSpPr>
              <a:spLocks noChangeAspect="1" noChangeShapeType="1"/>
            </p:cNvSpPr>
            <p:nvPr/>
          </p:nvSpPr>
          <p:spPr bwMode="auto">
            <a:xfrm>
              <a:off x="4272" y="2784"/>
              <a:ext cx="144" cy="0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9" name="Line 28"/>
            <p:cNvSpPr>
              <a:spLocks noChangeAspect="1" noChangeShapeType="1"/>
            </p:cNvSpPr>
            <p:nvPr/>
          </p:nvSpPr>
          <p:spPr bwMode="auto">
            <a:xfrm flipV="1">
              <a:off x="4272" y="2832"/>
              <a:ext cx="144" cy="48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0" name="AutoShape 29"/>
            <p:cNvSpPr>
              <a:spLocks noChangeAspect="1" noChangeArrowheads="1"/>
            </p:cNvSpPr>
            <p:nvPr/>
          </p:nvSpPr>
          <p:spPr bwMode="auto">
            <a:xfrm>
              <a:off x="4800" y="912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1" name="AutoShape 30"/>
            <p:cNvSpPr>
              <a:spLocks noChangeAspect="1" noChangeArrowheads="1"/>
            </p:cNvSpPr>
            <p:nvPr/>
          </p:nvSpPr>
          <p:spPr bwMode="auto">
            <a:xfrm>
              <a:off x="4800" y="3648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2" name="Line 31"/>
            <p:cNvSpPr>
              <a:spLocks noChangeAspect="1" noChangeShapeType="1"/>
            </p:cNvSpPr>
            <p:nvPr/>
          </p:nvSpPr>
          <p:spPr bwMode="auto">
            <a:xfrm>
              <a:off x="4704" y="412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3" name="Line 32"/>
            <p:cNvSpPr>
              <a:spLocks noChangeAspect="1" noChangeShapeType="1"/>
            </p:cNvSpPr>
            <p:nvPr/>
          </p:nvSpPr>
          <p:spPr bwMode="auto">
            <a:xfrm>
              <a:off x="4704" y="72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4" name="Line 33"/>
            <p:cNvSpPr>
              <a:spLocks noChangeAspect="1" noChangeShapeType="1"/>
            </p:cNvSpPr>
            <p:nvPr/>
          </p:nvSpPr>
          <p:spPr bwMode="auto">
            <a:xfrm>
              <a:off x="4704" y="35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5" name="Line 34"/>
            <p:cNvSpPr>
              <a:spLocks noChangeAspect="1" noChangeShapeType="1"/>
            </p:cNvSpPr>
            <p:nvPr/>
          </p:nvSpPr>
          <p:spPr bwMode="auto">
            <a:xfrm>
              <a:off x="4704" y="120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9" name="Text Box 41"/>
            <p:cNvSpPr txBox="1">
              <a:spLocks noChangeAspect="1" noChangeArrowheads="1"/>
            </p:cNvSpPr>
            <p:nvPr/>
          </p:nvSpPr>
          <p:spPr bwMode="auto">
            <a:xfrm>
              <a:off x="5654" y="3079"/>
              <a:ext cx="525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sz="2000">
                  <a:solidFill>
                    <a:srgbClr val="000000"/>
                  </a:solidFill>
                </a:rPr>
                <a:t>5 kV</a:t>
              </a:r>
              <a:endParaRPr lang="en-GB" sz="2400">
                <a:solidFill>
                  <a:srgbClr val="000000"/>
                </a:solidFill>
                <a:latin typeface="Arial Black" pitchFamily="34" charset="0"/>
              </a:endParaRPr>
            </a:p>
          </p:txBody>
        </p:sp>
        <p:sp>
          <p:nvSpPr>
            <p:cNvPr id="6204" name="Line 46"/>
            <p:cNvSpPr>
              <a:spLocks noChangeAspect="1" noChangeShapeType="1"/>
            </p:cNvSpPr>
            <p:nvPr/>
          </p:nvSpPr>
          <p:spPr bwMode="auto">
            <a:xfrm flipH="1">
              <a:off x="4992" y="1872"/>
              <a:ext cx="576" cy="48"/>
            </a:xfrm>
            <a:prstGeom prst="line">
              <a:avLst/>
            </a:prstGeom>
            <a:noFill/>
            <a:ln w="158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05" name="Freeform 47"/>
            <p:cNvSpPr>
              <a:spLocks noChangeAspect="1"/>
            </p:cNvSpPr>
            <p:nvPr/>
          </p:nvSpPr>
          <p:spPr bwMode="auto">
            <a:xfrm>
              <a:off x="4336" y="528"/>
              <a:ext cx="459" cy="3633"/>
            </a:xfrm>
            <a:custGeom>
              <a:avLst/>
              <a:gdLst>
                <a:gd name="T0" fmla="*/ 416 w 459"/>
                <a:gd name="T1" fmla="*/ 0 h 3633"/>
                <a:gd name="T2" fmla="*/ 416 w 459"/>
                <a:gd name="T3" fmla="*/ 768 h 3633"/>
                <a:gd name="T4" fmla="*/ 224 w 459"/>
                <a:gd name="T5" fmla="*/ 1104 h 3633"/>
                <a:gd name="T6" fmla="*/ 80 w 459"/>
                <a:gd name="T7" fmla="*/ 1440 h 3633"/>
                <a:gd name="T8" fmla="*/ 32 w 459"/>
                <a:gd name="T9" fmla="*/ 1968 h 3633"/>
                <a:gd name="T10" fmla="*/ 36 w 459"/>
                <a:gd name="T11" fmla="*/ 2584 h 3633"/>
                <a:gd name="T12" fmla="*/ 247 w 459"/>
                <a:gd name="T13" fmla="*/ 2782 h 3633"/>
                <a:gd name="T14" fmla="*/ 425 w 459"/>
                <a:gd name="T15" fmla="*/ 2967 h 3633"/>
                <a:gd name="T16" fmla="*/ 451 w 459"/>
                <a:gd name="T17" fmla="*/ 3158 h 3633"/>
                <a:gd name="T18" fmla="*/ 451 w 459"/>
                <a:gd name="T19" fmla="*/ 3633 h 36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9"/>
                <a:gd name="T31" fmla="*/ 0 h 3633"/>
                <a:gd name="T32" fmla="*/ 459 w 459"/>
                <a:gd name="T33" fmla="*/ 3633 h 36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9" h="3633">
                  <a:moveTo>
                    <a:pt x="416" y="0"/>
                  </a:moveTo>
                  <a:cubicBezTo>
                    <a:pt x="432" y="292"/>
                    <a:pt x="448" y="584"/>
                    <a:pt x="416" y="768"/>
                  </a:cubicBezTo>
                  <a:cubicBezTo>
                    <a:pt x="384" y="952"/>
                    <a:pt x="280" y="992"/>
                    <a:pt x="224" y="1104"/>
                  </a:cubicBezTo>
                  <a:cubicBezTo>
                    <a:pt x="168" y="1216"/>
                    <a:pt x="112" y="1296"/>
                    <a:pt x="80" y="1440"/>
                  </a:cubicBezTo>
                  <a:cubicBezTo>
                    <a:pt x="48" y="1584"/>
                    <a:pt x="39" y="1777"/>
                    <a:pt x="32" y="1968"/>
                  </a:cubicBezTo>
                  <a:cubicBezTo>
                    <a:pt x="25" y="2159"/>
                    <a:pt x="0" y="2448"/>
                    <a:pt x="36" y="2584"/>
                  </a:cubicBezTo>
                  <a:cubicBezTo>
                    <a:pt x="72" y="2720"/>
                    <a:pt x="182" y="2718"/>
                    <a:pt x="247" y="2782"/>
                  </a:cubicBezTo>
                  <a:cubicBezTo>
                    <a:pt x="312" y="2846"/>
                    <a:pt x="391" y="2904"/>
                    <a:pt x="425" y="2967"/>
                  </a:cubicBezTo>
                  <a:cubicBezTo>
                    <a:pt x="459" y="3030"/>
                    <a:pt x="447" y="3047"/>
                    <a:pt x="451" y="3158"/>
                  </a:cubicBezTo>
                  <a:cubicBezTo>
                    <a:pt x="455" y="3269"/>
                    <a:pt x="451" y="3534"/>
                    <a:pt x="451" y="3633"/>
                  </a:cubicBezTo>
                </a:path>
              </a:pathLst>
            </a:custGeom>
            <a:noFill/>
            <a:ln w="12700">
              <a:solidFill>
                <a:srgbClr val="99CC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06" name="Freeform 48"/>
            <p:cNvSpPr>
              <a:spLocks noChangeAspect="1"/>
            </p:cNvSpPr>
            <p:nvPr/>
          </p:nvSpPr>
          <p:spPr bwMode="auto">
            <a:xfrm flipH="1">
              <a:off x="4896" y="528"/>
              <a:ext cx="459" cy="3633"/>
            </a:xfrm>
            <a:custGeom>
              <a:avLst/>
              <a:gdLst>
                <a:gd name="T0" fmla="*/ 416 w 459"/>
                <a:gd name="T1" fmla="*/ 0 h 3633"/>
                <a:gd name="T2" fmla="*/ 416 w 459"/>
                <a:gd name="T3" fmla="*/ 768 h 3633"/>
                <a:gd name="T4" fmla="*/ 224 w 459"/>
                <a:gd name="T5" fmla="*/ 1104 h 3633"/>
                <a:gd name="T6" fmla="*/ 80 w 459"/>
                <a:gd name="T7" fmla="*/ 1440 h 3633"/>
                <a:gd name="T8" fmla="*/ 32 w 459"/>
                <a:gd name="T9" fmla="*/ 1968 h 3633"/>
                <a:gd name="T10" fmla="*/ 36 w 459"/>
                <a:gd name="T11" fmla="*/ 2584 h 3633"/>
                <a:gd name="T12" fmla="*/ 247 w 459"/>
                <a:gd name="T13" fmla="*/ 2782 h 3633"/>
                <a:gd name="T14" fmla="*/ 425 w 459"/>
                <a:gd name="T15" fmla="*/ 2967 h 3633"/>
                <a:gd name="T16" fmla="*/ 451 w 459"/>
                <a:gd name="T17" fmla="*/ 3158 h 3633"/>
                <a:gd name="T18" fmla="*/ 451 w 459"/>
                <a:gd name="T19" fmla="*/ 3633 h 36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9"/>
                <a:gd name="T31" fmla="*/ 0 h 3633"/>
                <a:gd name="T32" fmla="*/ 459 w 459"/>
                <a:gd name="T33" fmla="*/ 3633 h 36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9" h="3633">
                  <a:moveTo>
                    <a:pt x="416" y="0"/>
                  </a:moveTo>
                  <a:cubicBezTo>
                    <a:pt x="432" y="292"/>
                    <a:pt x="448" y="584"/>
                    <a:pt x="416" y="768"/>
                  </a:cubicBezTo>
                  <a:cubicBezTo>
                    <a:pt x="384" y="952"/>
                    <a:pt x="280" y="992"/>
                    <a:pt x="224" y="1104"/>
                  </a:cubicBezTo>
                  <a:cubicBezTo>
                    <a:pt x="168" y="1216"/>
                    <a:pt x="112" y="1296"/>
                    <a:pt x="80" y="1440"/>
                  </a:cubicBezTo>
                  <a:cubicBezTo>
                    <a:pt x="48" y="1584"/>
                    <a:pt x="39" y="1777"/>
                    <a:pt x="32" y="1968"/>
                  </a:cubicBezTo>
                  <a:cubicBezTo>
                    <a:pt x="25" y="2159"/>
                    <a:pt x="0" y="2448"/>
                    <a:pt x="36" y="2584"/>
                  </a:cubicBezTo>
                  <a:cubicBezTo>
                    <a:pt x="72" y="2720"/>
                    <a:pt x="182" y="2718"/>
                    <a:pt x="247" y="2782"/>
                  </a:cubicBezTo>
                  <a:cubicBezTo>
                    <a:pt x="312" y="2846"/>
                    <a:pt x="391" y="2904"/>
                    <a:pt x="425" y="2967"/>
                  </a:cubicBezTo>
                  <a:cubicBezTo>
                    <a:pt x="459" y="3030"/>
                    <a:pt x="447" y="3047"/>
                    <a:pt x="451" y="3158"/>
                  </a:cubicBezTo>
                  <a:cubicBezTo>
                    <a:pt x="455" y="3269"/>
                    <a:pt x="451" y="3534"/>
                    <a:pt x="451" y="3633"/>
                  </a:cubicBezTo>
                </a:path>
              </a:pathLst>
            </a:custGeom>
            <a:noFill/>
            <a:ln w="9525">
              <a:solidFill>
                <a:srgbClr val="99CC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161" name="Group 49"/>
          <p:cNvGrpSpPr>
            <a:grpSpLocks noChangeAspect="1"/>
          </p:cNvGrpSpPr>
          <p:nvPr/>
        </p:nvGrpSpPr>
        <p:grpSpPr bwMode="auto">
          <a:xfrm>
            <a:off x="3431965" y="891890"/>
            <a:ext cx="2795587" cy="1398587"/>
            <a:chOff x="3123" y="2784"/>
            <a:chExt cx="2592" cy="1296"/>
          </a:xfrm>
        </p:grpSpPr>
        <p:graphicFrame>
          <p:nvGraphicFramePr>
            <p:cNvPr id="6146" name="Object 50"/>
            <p:cNvGraphicFramePr>
              <a:graphicFrameLocks noChangeAspect="1"/>
            </p:cNvGraphicFramePr>
            <p:nvPr/>
          </p:nvGraphicFramePr>
          <p:xfrm>
            <a:off x="3939" y="3168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95" name="CorelDRAW" r:id="rId4" imgW="2181225" imgH="2181225" progId="">
                    <p:embed/>
                  </p:oleObj>
                </mc:Choice>
                <mc:Fallback>
                  <p:oleObj name="CorelDRAW" r:id="rId4" imgW="2181225" imgH="2181225" progId="">
                    <p:embed/>
                    <p:pic>
                      <p:nvPicPr>
                        <p:cNvPr id="0" name="Picture 1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9" y="3168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7" name="Object 51"/>
            <p:cNvGraphicFramePr>
              <a:graphicFrameLocks noChangeAspect="1"/>
            </p:cNvGraphicFramePr>
            <p:nvPr/>
          </p:nvGraphicFramePr>
          <p:xfrm>
            <a:off x="4659" y="3456"/>
            <a:ext cx="240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96" name="CorelDRAW" r:id="rId6" imgW="2181225" imgH="2181225" progId="">
                    <p:embed/>
                  </p:oleObj>
                </mc:Choice>
                <mc:Fallback>
                  <p:oleObj name="CorelDRAW" r:id="rId6" imgW="2181225" imgH="2181225" progId="">
                    <p:embed/>
                    <p:pic>
                      <p:nvPicPr>
                        <p:cNvPr id="0" name="Picture 1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" y="3456"/>
                          <a:ext cx="240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8" name="Object 52"/>
            <p:cNvGraphicFramePr>
              <a:graphicFrameLocks noChangeAspect="1"/>
            </p:cNvGraphicFramePr>
            <p:nvPr/>
          </p:nvGraphicFramePr>
          <p:xfrm>
            <a:off x="4227" y="3120"/>
            <a:ext cx="336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97" name="CorelDRAW" r:id="rId7" imgW="2181225" imgH="2181225" progId="">
                    <p:embed/>
                  </p:oleObj>
                </mc:Choice>
                <mc:Fallback>
                  <p:oleObj name="CorelDRAW" r:id="rId7" imgW="2181225" imgH="2181225" progId="">
                    <p:embed/>
                    <p:pic>
                      <p:nvPicPr>
                        <p:cNvPr id="0" name="Picture 1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7" y="3120"/>
                          <a:ext cx="336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9" name="Object 53"/>
            <p:cNvGraphicFramePr>
              <a:graphicFrameLocks noChangeAspect="1"/>
            </p:cNvGraphicFramePr>
            <p:nvPr/>
          </p:nvGraphicFramePr>
          <p:xfrm>
            <a:off x="4323" y="3216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98" name="CorelDRAW" r:id="rId8" imgW="2181225" imgH="2181225" progId="">
                    <p:embed/>
                  </p:oleObj>
                </mc:Choice>
                <mc:Fallback>
                  <p:oleObj name="CorelDRAW" r:id="rId8" imgW="2181225" imgH="2181225" progId="">
                    <p:embed/>
                    <p:pic>
                      <p:nvPicPr>
                        <p:cNvPr id="0" name="Picture 1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3" y="3216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0" name="Object 54"/>
            <p:cNvGraphicFramePr>
              <a:graphicFrameLocks noChangeAspect="1"/>
            </p:cNvGraphicFramePr>
            <p:nvPr/>
          </p:nvGraphicFramePr>
          <p:xfrm>
            <a:off x="4611" y="3024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99" name="CorelDRAW" r:id="rId9" imgW="2181225" imgH="2181225" progId="">
                    <p:embed/>
                  </p:oleObj>
                </mc:Choice>
                <mc:Fallback>
                  <p:oleObj name="CorelDRAW" r:id="rId9" imgW="2181225" imgH="2181225" progId="">
                    <p:embed/>
                    <p:pic>
                      <p:nvPicPr>
                        <p:cNvPr id="0" name="Picture 1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11" y="3024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1" name="Object 55"/>
            <p:cNvGraphicFramePr>
              <a:graphicFrameLocks noChangeAspect="1"/>
            </p:cNvGraphicFramePr>
            <p:nvPr/>
          </p:nvGraphicFramePr>
          <p:xfrm>
            <a:off x="4083" y="2928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0" name="CorelDRAW" r:id="rId10" imgW="2181225" imgH="2181225" progId="">
                    <p:embed/>
                  </p:oleObj>
                </mc:Choice>
                <mc:Fallback>
                  <p:oleObj name="CorelDRAW" r:id="rId10" imgW="2181225" imgH="2181225" progId="">
                    <p:embed/>
                    <p:pic>
                      <p:nvPicPr>
                        <p:cNvPr id="0" name="Picture 1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3" y="2928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2" name="Object 56"/>
            <p:cNvGraphicFramePr>
              <a:graphicFrameLocks noChangeAspect="1"/>
            </p:cNvGraphicFramePr>
            <p:nvPr/>
          </p:nvGraphicFramePr>
          <p:xfrm>
            <a:off x="3843" y="3120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1" name="CorelDRAW" r:id="rId11" imgW="2181225" imgH="2181225" progId="">
                    <p:embed/>
                  </p:oleObj>
                </mc:Choice>
                <mc:Fallback>
                  <p:oleObj name="CorelDRAW" r:id="rId11" imgW="2181225" imgH="2181225" progId="">
                    <p:embed/>
                    <p:pic>
                      <p:nvPicPr>
                        <p:cNvPr id="0" name="Picture 1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3" y="3120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3" name="Object 57"/>
            <p:cNvGraphicFramePr>
              <a:graphicFrameLocks noChangeAspect="1"/>
            </p:cNvGraphicFramePr>
            <p:nvPr/>
          </p:nvGraphicFramePr>
          <p:xfrm>
            <a:off x="4755" y="3024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2" name="CorelDRAW" r:id="rId12" imgW="2181225" imgH="2181225" progId="">
                    <p:embed/>
                  </p:oleObj>
                </mc:Choice>
                <mc:Fallback>
                  <p:oleObj name="CorelDRAW" r:id="rId12" imgW="2181225" imgH="2181225" progId="">
                    <p:embed/>
                    <p:pic>
                      <p:nvPicPr>
                        <p:cNvPr id="0" name="Picture 1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5" y="3024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2" name="Freeform 58"/>
            <p:cNvSpPr>
              <a:spLocks noChangeAspect="1"/>
            </p:cNvSpPr>
            <p:nvPr/>
          </p:nvSpPr>
          <p:spPr bwMode="auto">
            <a:xfrm>
              <a:off x="3840" y="2928"/>
              <a:ext cx="1310" cy="762"/>
            </a:xfrm>
            <a:custGeom>
              <a:avLst/>
              <a:gdLst>
                <a:gd name="T0" fmla="*/ 841 w 1310"/>
                <a:gd name="T1" fmla="*/ 707 h 762"/>
                <a:gd name="T2" fmla="*/ 880 w 1310"/>
                <a:gd name="T3" fmla="*/ 762 h 762"/>
                <a:gd name="T4" fmla="*/ 983 w 1310"/>
                <a:gd name="T5" fmla="*/ 762 h 762"/>
                <a:gd name="T6" fmla="*/ 1070 w 1310"/>
                <a:gd name="T7" fmla="*/ 699 h 762"/>
                <a:gd name="T8" fmla="*/ 1072 w 1310"/>
                <a:gd name="T9" fmla="*/ 601 h 762"/>
                <a:gd name="T10" fmla="*/ 1156 w 1310"/>
                <a:gd name="T11" fmla="*/ 493 h 762"/>
                <a:gd name="T12" fmla="*/ 1252 w 1310"/>
                <a:gd name="T13" fmla="*/ 445 h 762"/>
                <a:gd name="T14" fmla="*/ 1310 w 1310"/>
                <a:gd name="T15" fmla="*/ 307 h 762"/>
                <a:gd name="T16" fmla="*/ 1268 w 1310"/>
                <a:gd name="T17" fmla="*/ 163 h 762"/>
                <a:gd name="T18" fmla="*/ 1166 w 1310"/>
                <a:gd name="T19" fmla="*/ 121 h 762"/>
                <a:gd name="T20" fmla="*/ 1100 w 1310"/>
                <a:gd name="T21" fmla="*/ 103 h 762"/>
                <a:gd name="T22" fmla="*/ 1012 w 1310"/>
                <a:gd name="T23" fmla="*/ 109 h 762"/>
                <a:gd name="T24" fmla="*/ 967 w 1310"/>
                <a:gd name="T25" fmla="*/ 99 h 762"/>
                <a:gd name="T26" fmla="*/ 888 w 1310"/>
                <a:gd name="T27" fmla="*/ 115 h 762"/>
                <a:gd name="T28" fmla="*/ 890 w 1310"/>
                <a:gd name="T29" fmla="*/ 135 h 762"/>
                <a:gd name="T30" fmla="*/ 804 w 1310"/>
                <a:gd name="T31" fmla="*/ 143 h 762"/>
                <a:gd name="T32" fmla="*/ 922 w 1310"/>
                <a:gd name="T33" fmla="*/ 206 h 762"/>
                <a:gd name="T34" fmla="*/ 1135 w 1310"/>
                <a:gd name="T35" fmla="*/ 238 h 762"/>
                <a:gd name="T36" fmla="*/ 1024 w 1310"/>
                <a:gd name="T37" fmla="*/ 546 h 762"/>
                <a:gd name="T38" fmla="*/ 820 w 1310"/>
                <a:gd name="T39" fmla="*/ 541 h 762"/>
                <a:gd name="T40" fmla="*/ 724 w 1310"/>
                <a:gd name="T41" fmla="*/ 541 h 762"/>
                <a:gd name="T42" fmla="*/ 626 w 1310"/>
                <a:gd name="T43" fmla="*/ 505 h 762"/>
                <a:gd name="T44" fmla="*/ 580 w 1310"/>
                <a:gd name="T45" fmla="*/ 253 h 762"/>
                <a:gd name="T46" fmla="*/ 480 w 1310"/>
                <a:gd name="T47" fmla="*/ 183 h 762"/>
                <a:gd name="T48" fmla="*/ 543 w 1310"/>
                <a:gd name="T49" fmla="*/ 72 h 762"/>
                <a:gd name="T50" fmla="*/ 512 w 1310"/>
                <a:gd name="T51" fmla="*/ 1 h 762"/>
                <a:gd name="T52" fmla="*/ 454 w 1310"/>
                <a:gd name="T53" fmla="*/ 50 h 762"/>
                <a:gd name="T54" fmla="*/ 344 w 1310"/>
                <a:gd name="T55" fmla="*/ 76 h 762"/>
                <a:gd name="T56" fmla="*/ 265 w 1310"/>
                <a:gd name="T57" fmla="*/ 108 h 762"/>
                <a:gd name="T58" fmla="*/ 170 w 1310"/>
                <a:gd name="T59" fmla="*/ 186 h 762"/>
                <a:gd name="T60" fmla="*/ 36 w 1310"/>
                <a:gd name="T61" fmla="*/ 289 h 762"/>
                <a:gd name="T62" fmla="*/ 2 w 1310"/>
                <a:gd name="T63" fmla="*/ 379 h 762"/>
                <a:gd name="T64" fmla="*/ 60 w 1310"/>
                <a:gd name="T65" fmla="*/ 517 h 762"/>
                <a:gd name="T66" fmla="*/ 146 w 1310"/>
                <a:gd name="T67" fmla="*/ 573 h 762"/>
                <a:gd name="T68" fmla="*/ 322 w 1310"/>
                <a:gd name="T69" fmla="*/ 643 h 762"/>
                <a:gd name="T70" fmla="*/ 266 w 1310"/>
                <a:gd name="T71" fmla="*/ 649 h 762"/>
                <a:gd name="T72" fmla="*/ 436 w 1310"/>
                <a:gd name="T73" fmla="*/ 583 h 762"/>
                <a:gd name="T74" fmla="*/ 479 w 1310"/>
                <a:gd name="T75" fmla="*/ 502 h 762"/>
                <a:gd name="T76" fmla="*/ 506 w 1310"/>
                <a:gd name="T77" fmla="*/ 601 h 762"/>
                <a:gd name="T78" fmla="*/ 588 w 1310"/>
                <a:gd name="T79" fmla="*/ 644 h 762"/>
                <a:gd name="T80" fmla="*/ 675 w 1310"/>
                <a:gd name="T81" fmla="*/ 667 h 762"/>
                <a:gd name="T82" fmla="*/ 770 w 1310"/>
                <a:gd name="T83" fmla="*/ 660 h 762"/>
                <a:gd name="T84" fmla="*/ 841 w 1310"/>
                <a:gd name="T85" fmla="*/ 707 h 7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10"/>
                <a:gd name="T130" fmla="*/ 0 h 762"/>
                <a:gd name="T131" fmla="*/ 1310 w 1310"/>
                <a:gd name="T132" fmla="*/ 762 h 7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10" h="762">
                  <a:moveTo>
                    <a:pt x="841" y="707"/>
                  </a:moveTo>
                  <a:lnTo>
                    <a:pt x="880" y="762"/>
                  </a:lnTo>
                  <a:lnTo>
                    <a:pt x="983" y="762"/>
                  </a:lnTo>
                  <a:lnTo>
                    <a:pt x="1070" y="699"/>
                  </a:lnTo>
                  <a:lnTo>
                    <a:pt x="1072" y="601"/>
                  </a:lnTo>
                  <a:lnTo>
                    <a:pt x="1156" y="493"/>
                  </a:lnTo>
                  <a:lnTo>
                    <a:pt x="1252" y="445"/>
                  </a:lnTo>
                  <a:lnTo>
                    <a:pt x="1310" y="307"/>
                  </a:lnTo>
                  <a:lnTo>
                    <a:pt x="1268" y="163"/>
                  </a:lnTo>
                  <a:lnTo>
                    <a:pt x="1166" y="121"/>
                  </a:lnTo>
                  <a:lnTo>
                    <a:pt x="1100" y="103"/>
                  </a:lnTo>
                  <a:lnTo>
                    <a:pt x="1012" y="109"/>
                  </a:lnTo>
                  <a:lnTo>
                    <a:pt x="967" y="99"/>
                  </a:lnTo>
                  <a:lnTo>
                    <a:pt x="888" y="115"/>
                  </a:lnTo>
                  <a:lnTo>
                    <a:pt x="890" y="135"/>
                  </a:lnTo>
                  <a:lnTo>
                    <a:pt x="804" y="143"/>
                  </a:lnTo>
                  <a:lnTo>
                    <a:pt x="922" y="206"/>
                  </a:lnTo>
                  <a:lnTo>
                    <a:pt x="1135" y="238"/>
                  </a:lnTo>
                  <a:lnTo>
                    <a:pt x="1024" y="546"/>
                  </a:lnTo>
                  <a:lnTo>
                    <a:pt x="820" y="541"/>
                  </a:lnTo>
                  <a:lnTo>
                    <a:pt x="724" y="541"/>
                  </a:lnTo>
                  <a:lnTo>
                    <a:pt x="626" y="505"/>
                  </a:lnTo>
                  <a:lnTo>
                    <a:pt x="580" y="253"/>
                  </a:lnTo>
                  <a:lnTo>
                    <a:pt x="480" y="183"/>
                  </a:lnTo>
                  <a:lnTo>
                    <a:pt x="543" y="72"/>
                  </a:lnTo>
                  <a:cubicBezTo>
                    <a:pt x="542" y="71"/>
                    <a:pt x="525" y="0"/>
                    <a:pt x="512" y="1"/>
                  </a:cubicBezTo>
                  <a:cubicBezTo>
                    <a:pt x="509" y="1"/>
                    <a:pt x="460" y="44"/>
                    <a:pt x="454" y="50"/>
                  </a:cubicBezTo>
                  <a:cubicBezTo>
                    <a:pt x="443" y="85"/>
                    <a:pt x="380" y="64"/>
                    <a:pt x="344" y="76"/>
                  </a:cubicBezTo>
                  <a:cubicBezTo>
                    <a:pt x="249" y="139"/>
                    <a:pt x="331" y="119"/>
                    <a:pt x="265" y="108"/>
                  </a:cubicBezTo>
                  <a:cubicBezTo>
                    <a:pt x="203" y="114"/>
                    <a:pt x="226" y="165"/>
                    <a:pt x="170" y="186"/>
                  </a:cubicBezTo>
                  <a:cubicBezTo>
                    <a:pt x="114" y="239"/>
                    <a:pt x="62" y="217"/>
                    <a:pt x="36" y="289"/>
                  </a:cubicBezTo>
                  <a:cubicBezTo>
                    <a:pt x="33" y="319"/>
                    <a:pt x="2" y="349"/>
                    <a:pt x="2" y="379"/>
                  </a:cubicBezTo>
                  <a:cubicBezTo>
                    <a:pt x="2" y="448"/>
                    <a:pt x="0" y="445"/>
                    <a:pt x="60" y="517"/>
                  </a:cubicBezTo>
                  <a:cubicBezTo>
                    <a:pt x="92" y="542"/>
                    <a:pt x="152" y="561"/>
                    <a:pt x="146" y="573"/>
                  </a:cubicBezTo>
                  <a:cubicBezTo>
                    <a:pt x="174" y="603"/>
                    <a:pt x="265" y="624"/>
                    <a:pt x="322" y="643"/>
                  </a:cubicBezTo>
                  <a:cubicBezTo>
                    <a:pt x="396" y="626"/>
                    <a:pt x="266" y="649"/>
                    <a:pt x="266" y="649"/>
                  </a:cubicBezTo>
                  <a:cubicBezTo>
                    <a:pt x="309" y="637"/>
                    <a:pt x="388" y="631"/>
                    <a:pt x="436" y="583"/>
                  </a:cubicBezTo>
                  <a:cubicBezTo>
                    <a:pt x="480" y="549"/>
                    <a:pt x="420" y="521"/>
                    <a:pt x="479" y="502"/>
                  </a:cubicBezTo>
                  <a:cubicBezTo>
                    <a:pt x="487" y="505"/>
                    <a:pt x="501" y="594"/>
                    <a:pt x="506" y="601"/>
                  </a:cubicBezTo>
                  <a:cubicBezTo>
                    <a:pt x="546" y="657"/>
                    <a:pt x="523" y="602"/>
                    <a:pt x="588" y="644"/>
                  </a:cubicBezTo>
                  <a:cubicBezTo>
                    <a:pt x="614" y="667"/>
                    <a:pt x="645" y="664"/>
                    <a:pt x="675" y="667"/>
                  </a:cubicBezTo>
                  <a:cubicBezTo>
                    <a:pt x="705" y="670"/>
                    <a:pt x="742" y="653"/>
                    <a:pt x="770" y="660"/>
                  </a:cubicBezTo>
                  <a:cubicBezTo>
                    <a:pt x="798" y="669"/>
                    <a:pt x="841" y="707"/>
                    <a:pt x="841" y="707"/>
                  </a:cubicBezTo>
                  <a:close/>
                </a:path>
              </a:pathLst>
            </a:custGeom>
            <a:solidFill>
              <a:srgbClr val="FFCC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aphicFrame>
          <p:nvGraphicFramePr>
            <p:cNvPr id="6154" name="Object 59"/>
            <p:cNvGraphicFramePr>
              <a:graphicFrameLocks noChangeAspect="1"/>
            </p:cNvGraphicFramePr>
            <p:nvPr/>
          </p:nvGraphicFramePr>
          <p:xfrm>
            <a:off x="4371" y="2784"/>
            <a:ext cx="336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3" name="CorelDRAW" r:id="rId13" imgW="2181225" imgH="2181225" progId="">
                    <p:embed/>
                  </p:oleObj>
                </mc:Choice>
                <mc:Fallback>
                  <p:oleObj name="CorelDRAW" r:id="rId13" imgW="2181225" imgH="2181225" progId="">
                    <p:embed/>
                    <p:pic>
                      <p:nvPicPr>
                        <p:cNvPr id="0" name="Picture 1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1" y="2784"/>
                          <a:ext cx="336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3" name="Oval 60"/>
            <p:cNvSpPr>
              <a:spLocks noChangeAspect="1" noChangeArrowheads="1"/>
            </p:cNvSpPr>
            <p:nvPr/>
          </p:nvSpPr>
          <p:spPr bwMode="auto">
            <a:xfrm rot="4663974">
              <a:off x="4413" y="2742"/>
              <a:ext cx="252" cy="336"/>
            </a:xfrm>
            <a:prstGeom prst="ellipse">
              <a:avLst/>
            </a:prstGeom>
            <a:solidFill>
              <a:srgbClr val="FFCC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6164" name="Group 61"/>
            <p:cNvGrpSpPr>
              <a:grpSpLocks noChangeAspect="1"/>
            </p:cNvGrpSpPr>
            <p:nvPr/>
          </p:nvGrpSpPr>
          <p:grpSpPr bwMode="auto">
            <a:xfrm>
              <a:off x="3699" y="3264"/>
              <a:ext cx="192" cy="192"/>
              <a:chOff x="3936" y="2784"/>
              <a:chExt cx="192" cy="192"/>
            </a:xfrm>
          </p:grpSpPr>
          <p:graphicFrame>
            <p:nvGraphicFramePr>
              <p:cNvPr id="6156" name="Object 62"/>
              <p:cNvGraphicFramePr>
                <a:graphicFrameLocks noChangeAspect="1"/>
              </p:cNvGraphicFramePr>
              <p:nvPr/>
            </p:nvGraphicFramePr>
            <p:xfrm>
              <a:off x="3936" y="2784"/>
              <a:ext cx="192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604" name="CorelDRAW" r:id="rId14" imgW="2181225" imgH="2181225" progId="">
                      <p:embed/>
                    </p:oleObj>
                  </mc:Choice>
                  <mc:Fallback>
                    <p:oleObj name="CorelDRAW" r:id="rId14" imgW="2181225" imgH="2181225" progId="">
                      <p:embed/>
                      <p:pic>
                        <p:nvPicPr>
                          <p:cNvPr id="0" name="Picture 18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2784"/>
                            <a:ext cx="192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72" name="Oval 63"/>
              <p:cNvSpPr>
                <a:spLocks noChangeAspect="1" noChangeArrowheads="1"/>
              </p:cNvSpPr>
              <p:nvPr/>
            </p:nvSpPr>
            <p:spPr bwMode="auto">
              <a:xfrm>
                <a:off x="3936" y="2832"/>
                <a:ext cx="192" cy="144"/>
              </a:xfrm>
              <a:prstGeom prst="ellipse">
                <a:avLst/>
              </a:prstGeom>
              <a:solidFill>
                <a:srgbClr val="FFCC9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65" name="Freeform 64"/>
            <p:cNvSpPr>
              <a:spLocks noChangeAspect="1"/>
            </p:cNvSpPr>
            <p:nvPr/>
          </p:nvSpPr>
          <p:spPr bwMode="auto">
            <a:xfrm>
              <a:off x="3123" y="3312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6" name="Freeform 65"/>
            <p:cNvSpPr>
              <a:spLocks noChangeAspect="1"/>
            </p:cNvSpPr>
            <p:nvPr/>
          </p:nvSpPr>
          <p:spPr bwMode="auto">
            <a:xfrm rot="-2895329">
              <a:off x="3672" y="3768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7" name="Freeform 66"/>
            <p:cNvSpPr>
              <a:spLocks noChangeAspect="1"/>
            </p:cNvSpPr>
            <p:nvPr/>
          </p:nvSpPr>
          <p:spPr bwMode="auto">
            <a:xfrm rot="-10071984">
              <a:off x="5043" y="3504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8" name="Freeform 67"/>
            <p:cNvSpPr>
              <a:spLocks noChangeAspect="1"/>
            </p:cNvSpPr>
            <p:nvPr/>
          </p:nvSpPr>
          <p:spPr bwMode="auto">
            <a:xfrm rot="10255443">
              <a:off x="5187" y="3120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9" name="Freeform 68"/>
            <p:cNvSpPr>
              <a:spLocks noChangeAspect="1"/>
            </p:cNvSpPr>
            <p:nvPr/>
          </p:nvSpPr>
          <p:spPr bwMode="auto">
            <a:xfrm rot="-8452521">
              <a:off x="4755" y="3792"/>
              <a:ext cx="432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0 w 2488"/>
                <a:gd name="T9" fmla="*/ 0 h 507"/>
                <a:gd name="T10" fmla="*/ 0 w 2488"/>
                <a:gd name="T11" fmla="*/ 0 h 507"/>
                <a:gd name="T12" fmla="*/ 0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1 w 2488"/>
                <a:gd name="T23" fmla="*/ 0 h 507"/>
                <a:gd name="T24" fmla="*/ 1 w 2488"/>
                <a:gd name="T25" fmla="*/ 0 h 507"/>
                <a:gd name="T26" fmla="*/ 1 w 2488"/>
                <a:gd name="T27" fmla="*/ 0 h 507"/>
                <a:gd name="T28" fmla="*/ 1 w 2488"/>
                <a:gd name="T29" fmla="*/ 0 h 507"/>
                <a:gd name="T30" fmla="*/ 1 w 2488"/>
                <a:gd name="T31" fmla="*/ 1 h 507"/>
                <a:gd name="T32" fmla="*/ 1 w 2488"/>
                <a:gd name="T33" fmla="*/ 1 h 507"/>
                <a:gd name="T34" fmla="*/ 1 w 2488"/>
                <a:gd name="T35" fmla="*/ 0 h 507"/>
                <a:gd name="T36" fmla="*/ 1 w 2488"/>
                <a:gd name="T37" fmla="*/ 0 h 507"/>
                <a:gd name="T38" fmla="*/ 2 w 2488"/>
                <a:gd name="T39" fmla="*/ 0 h 507"/>
                <a:gd name="T40" fmla="*/ 2 w 2488"/>
                <a:gd name="T41" fmla="*/ 0 h 507"/>
                <a:gd name="T42" fmla="*/ 2 w 2488"/>
                <a:gd name="T43" fmla="*/ 0 h 507"/>
                <a:gd name="T44" fmla="*/ 2 w 2488"/>
                <a:gd name="T45" fmla="*/ 0 h 507"/>
                <a:gd name="T46" fmla="*/ 2 w 2488"/>
                <a:gd name="T47" fmla="*/ 1 h 507"/>
                <a:gd name="T48" fmla="*/ 2 w 2488"/>
                <a:gd name="T49" fmla="*/ 1 h 507"/>
                <a:gd name="T50" fmla="*/ 2 w 2488"/>
                <a:gd name="T51" fmla="*/ 1 h 507"/>
                <a:gd name="T52" fmla="*/ 2 w 2488"/>
                <a:gd name="T53" fmla="*/ 1 h 507"/>
                <a:gd name="T54" fmla="*/ 2 w 2488"/>
                <a:gd name="T55" fmla="*/ 0 h 507"/>
                <a:gd name="T56" fmla="*/ 2 w 2488"/>
                <a:gd name="T57" fmla="*/ 0 h 507"/>
                <a:gd name="T58" fmla="*/ 2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6170" name="Group 69"/>
            <p:cNvGrpSpPr>
              <a:grpSpLocks noChangeAspect="1"/>
            </p:cNvGrpSpPr>
            <p:nvPr/>
          </p:nvGrpSpPr>
          <p:grpSpPr bwMode="auto">
            <a:xfrm>
              <a:off x="4803" y="3360"/>
              <a:ext cx="192" cy="192"/>
              <a:chOff x="3936" y="2784"/>
              <a:chExt cx="192" cy="192"/>
            </a:xfrm>
          </p:grpSpPr>
          <p:graphicFrame>
            <p:nvGraphicFramePr>
              <p:cNvPr id="6155" name="Object 70"/>
              <p:cNvGraphicFramePr>
                <a:graphicFrameLocks noChangeAspect="1"/>
              </p:cNvGraphicFramePr>
              <p:nvPr/>
            </p:nvGraphicFramePr>
            <p:xfrm>
              <a:off x="3936" y="2784"/>
              <a:ext cx="192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605" name="CorelDRAW" r:id="rId15" imgW="2181225" imgH="2181225" progId="">
                      <p:embed/>
                    </p:oleObj>
                  </mc:Choice>
                  <mc:Fallback>
                    <p:oleObj name="CorelDRAW" r:id="rId15" imgW="2181225" imgH="2181225" progId="">
                      <p:embed/>
                      <p:pic>
                        <p:nvPicPr>
                          <p:cNvPr id="0" name="Picture 18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2784"/>
                            <a:ext cx="192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71" name="Oval 71"/>
              <p:cNvSpPr>
                <a:spLocks noChangeAspect="1" noChangeArrowheads="1"/>
              </p:cNvSpPr>
              <p:nvPr/>
            </p:nvSpPr>
            <p:spPr bwMode="auto">
              <a:xfrm>
                <a:off x="3936" y="2832"/>
                <a:ext cx="192" cy="144"/>
              </a:xfrm>
              <a:prstGeom prst="ellipse">
                <a:avLst/>
              </a:prstGeom>
              <a:solidFill>
                <a:srgbClr val="FFCC9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00956" y="3764247"/>
            <a:ext cx="53865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ELPI+ charger generates ion plume and particles are charged based on (mainly) diffusion charging.</a:t>
            </a:r>
          </a:p>
          <a:p>
            <a:pPr lvl="1">
              <a:buFont typeface="Arial" pitchFamily="34" charset="0"/>
              <a:buChar char="→"/>
            </a:pPr>
            <a:r>
              <a:rPr lang="en-US" dirty="0">
                <a:solidFill>
                  <a:srgbClr val="000000"/>
                </a:solidFill>
              </a:rPr>
              <a:t>Charge of particles is directly related to ion- and condensation sinks and active surface</a:t>
            </a:r>
          </a:p>
          <a:p>
            <a:pPr lvl="1"/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598690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surface, Ion - and condensation sink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7892" y="1416124"/>
                <a:ext cx="8229600" cy="449738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Active surface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i-FI" b="0" i="1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i-FI" b="0" i="1" smtClean="0">
                            <a:latin typeface="Cambria Math"/>
                          </a:rPr>
                          <m:t>𝑡𝑜𝑡</m:t>
                        </m:r>
                      </m:sub>
                    </m:sSub>
                    <m:r>
                      <a:rPr lang="en-US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i-FI" b="0" i="1" smtClean="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fi-FI" b="0" i="1" smtClean="0">
                                    <a:latin typeface="Cambria Math"/>
                                  </a:rPr>
                                  <m:t>𝑘𝑇</m:t>
                                </m:r>
                              </m:num>
                              <m:den>
                                <m:r>
                                  <a:rPr lang="fi-FI" b="0" i="1" smtClean="0">
                                    <a:latin typeface="Cambria Math"/>
                                  </a:rPr>
                                  <m:t>𝑚</m:t>
                                </m:r>
                              </m:den>
                            </m:f>
                            <m:r>
                              <a:rPr lang="fi-FI" b="0" i="1" smtClean="0">
                                <a:latin typeface="Cambria Math"/>
                              </a:rPr>
                              <m:t>𝑛</m:t>
                            </m:r>
                          </m:e>
                        </m:rad>
                      </m:den>
                    </m:f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/>
                          </a:rPr>
                          <m:t>𝑑</m:t>
                        </m:r>
                        <m:r>
                          <a:rPr lang="fi-FI" b="0" i="1" smtClean="0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n-US" i="1" smtClean="0">
                            <a:latin typeface="Cambria Math"/>
                          </a:rPr>
                          <m:t>𝑑</m:t>
                        </m:r>
                        <m:r>
                          <a:rPr lang="fi-FI" b="0" i="1" smtClean="0">
                            <a:latin typeface="Cambria Math"/>
                          </a:rPr>
                          <m:t>𝑡</m:t>
                        </m:r>
                      </m:den>
                    </m:f>
                    <m:r>
                      <a:rPr lang="en-US" dirty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i="1"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i-FI" i="1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fi-FI" i="1">
                                    <a:latin typeface="Cambria Math"/>
                                  </a:rPr>
                                  <m:t>𝑘𝑇</m:t>
                                </m:r>
                              </m:num>
                              <m:den>
                                <m:r>
                                  <a:rPr lang="fi-FI" i="1">
                                    <a:latin typeface="Cambria Math"/>
                                  </a:rPr>
                                  <m:t>𝑚</m:t>
                                </m:r>
                              </m:den>
                            </m:f>
                            <m:r>
                              <a:rPr lang="fi-FI" i="1">
                                <a:latin typeface="Cambria Math"/>
                              </a:rPr>
                              <m:t>𝑛</m:t>
                            </m:r>
                          </m:e>
                        </m:rad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b="0" i="1" smtClean="0">
                            <a:latin typeface="Cambria Math"/>
                          </a:rPr>
                          <m:t>𝐼</m:t>
                        </m:r>
                      </m:num>
                      <m:den>
                        <m:r>
                          <a:rPr lang="fi-FI" b="0" i="1" smtClean="0">
                            <a:latin typeface="Cambria Math"/>
                          </a:rPr>
                          <m:t>𝑒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sz="1100" dirty="0"/>
              </a:p>
              <a:p>
                <a:pPr lvl="1">
                  <a:buFont typeface="Arial" pitchFamily="34" charset="0"/>
                  <a:buChar char="•"/>
                </a:pPr>
                <a:r>
                  <a:rPr lang="en-US" dirty="0" err="1"/>
                  <a:t>A</a:t>
                </a:r>
                <a:r>
                  <a:rPr lang="en-US" baseline="-25000" dirty="0" err="1"/>
                  <a:t>tot</a:t>
                </a:r>
                <a:r>
                  <a:rPr lang="en-US" dirty="0"/>
                  <a:t>=constant x ELPI current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400" dirty="0" err="1"/>
                  <a:t>Willeke</a:t>
                </a:r>
                <a:r>
                  <a:rPr lang="en-US" sz="1400" dirty="0"/>
                  <a:t> &amp; Baron, Aerosol Measurement, 2</a:t>
                </a:r>
                <a:r>
                  <a:rPr lang="en-US" sz="1400" baseline="30000" dirty="0"/>
                  <a:t>nd</a:t>
                </a:r>
                <a:r>
                  <a:rPr lang="en-US" sz="1400" dirty="0"/>
                  <a:t> edition</a:t>
                </a:r>
              </a:p>
              <a:p>
                <a:pPr lvl="1"/>
                <a:endParaRPr lang="en-US" dirty="0"/>
              </a:p>
              <a:p>
                <a:pPr>
                  <a:buFont typeface="Arial" pitchFamily="34" charset="0"/>
                  <a:buChar char="→"/>
                </a:pPr>
                <a:r>
                  <a:rPr lang="en-US" dirty="0"/>
                  <a:t>ELPI+ total current is related to ion and condensation sink.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dirty="0"/>
                  <a:t>Ion sink: = 8.55E-06 s</a:t>
                </a:r>
                <a:r>
                  <a:rPr lang="en-US" baseline="30000" dirty="0"/>
                  <a:t>−1</a:t>
                </a:r>
                <a:r>
                  <a:rPr lang="en-US" dirty="0"/>
                  <a:t>fA</a:t>
                </a:r>
                <a:r>
                  <a:rPr lang="en-US" baseline="30000" dirty="0"/>
                  <a:t>−1</a:t>
                </a:r>
                <a:r>
                  <a:rPr lang="en-US" dirty="0"/>
                  <a:t> x ELPI+ total current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dirty="0"/>
                  <a:t>Condensation sink = 7.27E-06 s</a:t>
                </a:r>
                <a:r>
                  <a:rPr lang="en-US" baseline="30000" dirty="0"/>
                  <a:t>−1</a:t>
                </a:r>
                <a:r>
                  <a:rPr lang="en-US" dirty="0"/>
                  <a:t>fA</a:t>
                </a:r>
                <a:r>
                  <a:rPr lang="en-US" baseline="30000" dirty="0"/>
                  <a:t>−1</a:t>
                </a:r>
                <a:r>
                  <a:rPr lang="en-US" dirty="0"/>
                  <a:t> x ELPI+ total current</a:t>
                </a:r>
              </a:p>
              <a:p>
                <a:pPr lvl="1">
                  <a:buFont typeface="Arial" pitchFamily="34" charset="0"/>
                  <a:buChar char="•"/>
                </a:pPr>
                <a:endParaRPr lang="en-US" sz="1400" dirty="0"/>
              </a:p>
              <a:p>
                <a:pPr lvl="1">
                  <a:buFont typeface="Arial" pitchFamily="34" charset="0"/>
                  <a:buChar char="•"/>
                </a:pPr>
                <a:r>
                  <a:rPr lang="en-US" sz="1400" dirty="0" err="1"/>
                  <a:t>Kuuluvainen</a:t>
                </a:r>
                <a:r>
                  <a:rPr lang="en-US" sz="1400" dirty="0"/>
                  <a:t>, H., Kannosto, J., Virtanen, A., Mäkelä, J. M., </a:t>
                </a:r>
                <a:r>
                  <a:rPr lang="en-US" sz="1400" dirty="0" err="1"/>
                  <a:t>Kulmala</a:t>
                </a:r>
                <a:r>
                  <a:rPr lang="en-US" sz="1400" dirty="0"/>
                  <a:t>, M., Aalto, P., </a:t>
                </a:r>
                <a:r>
                  <a:rPr lang="en-US" sz="1400" dirty="0" err="1"/>
                  <a:t>Keskinen</a:t>
                </a:r>
                <a:r>
                  <a:rPr lang="en-US" sz="1400" dirty="0"/>
                  <a:t>, J. , Technical Note: Measuring condensation sink and ion sink of atmospheric aerosols with the electrical low pressure impactor (ELPI), Atmos. Chem. Phys., 10, 1361-1368, 2010.</a:t>
                </a:r>
              </a:p>
              <a:p>
                <a:pPr lvl="1">
                  <a:buFont typeface="Arial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7892" y="1416124"/>
                <a:ext cx="8229600" cy="4497388"/>
              </a:xfrm>
              <a:blipFill rotWithShape="1">
                <a:blip r:embed="rId2" cstate="print"/>
                <a:stretch>
                  <a:fillRect l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</p:spTree>
    <p:extLst>
      <p:ext uri="{BB962C8B-B14F-4D97-AF65-F5344CB8AC3E}">
        <p14:creationId xmlns:p14="http://schemas.microsoft.com/office/powerpoint/2010/main" val="15857315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276872"/>
            <a:ext cx="7696200" cy="1143000"/>
          </a:xfrm>
        </p:spPr>
        <p:txBody>
          <a:bodyPr/>
          <a:lstStyle/>
          <a:p>
            <a:pPr algn="ctr" eaLnBrk="1" hangingPunct="1"/>
            <a:r>
              <a:rPr lang="en-GB" dirty="0"/>
              <a:t>Gravimetric measurements with the ELPI+™</a:t>
            </a:r>
          </a:p>
        </p:txBody>
      </p:sp>
    </p:spTree>
    <p:extLst>
      <p:ext uri="{BB962C8B-B14F-4D97-AF65-F5344CB8AC3E}">
        <p14:creationId xmlns:p14="http://schemas.microsoft.com/office/powerpoint/2010/main" val="199542474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341438"/>
          </a:xfrm>
        </p:spPr>
        <p:txBody>
          <a:bodyPr/>
          <a:lstStyle/>
          <a:p>
            <a:pPr eaLnBrk="1" hangingPunct="1"/>
            <a:r>
              <a:rPr lang="fi-FI" dirty="0"/>
              <a:t>Gravimetric measurements</a:t>
            </a:r>
            <a:endParaRPr lang="en-GB" dirty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716463" y="1628775"/>
            <a:ext cx="3886200" cy="5257800"/>
          </a:xfrm>
          <a:noFill/>
        </p:spPr>
        <p:txBody>
          <a:bodyPr/>
          <a:lstStyle/>
          <a:p>
            <a:pPr eaLnBrk="1" hangingPunct="1"/>
            <a:r>
              <a:rPr lang="fi-FI" sz="2000" dirty="0"/>
              <a:t>ELPI+™ Impactor can be used as a gravimetric impactor</a:t>
            </a:r>
          </a:p>
          <a:p>
            <a:pPr eaLnBrk="1" hangingPunct="1"/>
            <a:r>
              <a:rPr lang="fi-FI" sz="2000" dirty="0"/>
              <a:t>Aluminium/polycarbonate foils</a:t>
            </a:r>
          </a:p>
          <a:p>
            <a:pPr eaLnBrk="1" hangingPunct="1"/>
            <a:r>
              <a:rPr lang="fi-FI" sz="2000" dirty="0"/>
              <a:t>Charger off</a:t>
            </a:r>
          </a:p>
          <a:p>
            <a:pPr eaLnBrk="1" hangingPunct="1"/>
            <a:r>
              <a:rPr lang="en-GB" sz="2000" dirty="0"/>
              <a:t>Weigh the substrates</a:t>
            </a:r>
          </a:p>
        </p:txBody>
      </p:sp>
      <p:pic>
        <p:nvPicPr>
          <p:cNvPr id="45061" name="Picture 6" descr="Collectionplateandringsmal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9" t="11320" r="8743" b="9444"/>
          <a:stretch>
            <a:fillRect/>
          </a:stretch>
        </p:blipFill>
        <p:spPr bwMode="auto">
          <a:xfrm>
            <a:off x="3563938" y="4292600"/>
            <a:ext cx="24479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7" descr="Impactorstack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t="18378" r="5128"/>
          <a:stretch>
            <a:fillRect/>
          </a:stretch>
        </p:blipFill>
        <p:spPr bwMode="auto">
          <a:xfrm>
            <a:off x="971550" y="2636838"/>
            <a:ext cx="230505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59373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0"/>
            <a:ext cx="7696200" cy="1143000"/>
          </a:xfrm>
        </p:spPr>
        <p:txBody>
          <a:bodyPr/>
          <a:lstStyle/>
          <a:p>
            <a:pPr algn="ctr" eaLnBrk="1" hangingPunct="1"/>
            <a:r>
              <a:rPr lang="fi-FI"/>
              <a:t>Particle charge measurements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88294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528" y="0"/>
            <a:ext cx="7772400" cy="1268413"/>
          </a:xfrm>
          <a:noFill/>
        </p:spPr>
        <p:txBody>
          <a:bodyPr/>
          <a:lstStyle/>
          <a:p>
            <a:pPr eaLnBrk="1" hangingPunct="1"/>
            <a:r>
              <a:rPr lang="en-US" dirty="0"/>
              <a:t>ELPI+™ for charge distribution measurements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90675"/>
            <a:ext cx="7754937" cy="3941763"/>
          </a:xfrm>
          <a:noFill/>
        </p:spPr>
        <p:txBody>
          <a:bodyPr/>
          <a:lstStyle/>
          <a:p>
            <a:pPr eaLnBrk="1" hangingPunct="1"/>
            <a:r>
              <a:rPr lang="en-US" dirty="0"/>
              <a:t>Achieved by turning ELPI+™ charger off</a:t>
            </a:r>
          </a:p>
          <a:p>
            <a:pPr lvl="1" eaLnBrk="1" hangingPunct="1"/>
            <a:r>
              <a:rPr lang="en-US" dirty="0"/>
              <a:t>Readings in </a:t>
            </a:r>
            <a:r>
              <a:rPr lang="en-US" dirty="0" err="1"/>
              <a:t>fA</a:t>
            </a:r>
            <a:r>
              <a:rPr lang="en-US" dirty="0"/>
              <a:t> (10</a:t>
            </a:r>
            <a:r>
              <a:rPr lang="en-US" baseline="30000" dirty="0"/>
              <a:t>-15</a:t>
            </a:r>
            <a:r>
              <a:rPr lang="en-US" dirty="0"/>
              <a:t> A)</a:t>
            </a:r>
          </a:p>
          <a:p>
            <a:pPr lvl="1" eaLnBrk="1" hangingPunct="1">
              <a:buFontTx/>
              <a:buNone/>
            </a:pPr>
            <a:r>
              <a:rPr lang="en-US" i="1" dirty="0"/>
              <a:t>	1A = 1 Coulomb /s</a:t>
            </a:r>
          </a:p>
          <a:p>
            <a:pPr eaLnBrk="1" hangingPunct="1"/>
            <a:r>
              <a:rPr lang="en-US" dirty="0"/>
              <a:t>Charge distribution of aerosol in real time</a:t>
            </a:r>
          </a:p>
          <a:p>
            <a:pPr lvl="1" eaLnBrk="1" hangingPunct="1"/>
            <a:r>
              <a:rPr lang="en-US" dirty="0"/>
              <a:t>Net charge of particles</a:t>
            </a:r>
          </a:p>
          <a:p>
            <a:pPr eaLnBrk="1" hangingPunct="1"/>
            <a:r>
              <a:rPr lang="en-US" dirty="0"/>
              <a:t>For charge/number (Q/N) result charger can be switched on and off (~5-10 seconds) or parallel measurements can be conducted</a:t>
            </a:r>
          </a:p>
          <a:p>
            <a:pPr>
              <a:buFontTx/>
              <a:buNone/>
            </a:pP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Automatic Q/N and Q/M calculation in ELPI+VI</a:t>
            </a:r>
          </a:p>
          <a:p>
            <a:pPr lvl="1"/>
            <a:r>
              <a:rPr lang="en-US" dirty="0"/>
              <a:t>Automatic charger ON and OFF measurement</a:t>
            </a:r>
          </a:p>
          <a:p>
            <a:pPr eaLnBrk="1" hangingPunct="1"/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41271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0"/>
            <a:ext cx="7696200" cy="1143000"/>
          </a:xfrm>
        </p:spPr>
        <p:txBody>
          <a:bodyPr/>
          <a:lstStyle/>
          <a:p>
            <a:pPr algn="ctr" eaLnBrk="1" hangingPunct="1"/>
            <a:r>
              <a:rPr lang="en-US" dirty="0"/>
              <a:t>Particle density measurements</a:t>
            </a:r>
          </a:p>
        </p:txBody>
      </p:sp>
    </p:spTree>
    <p:extLst>
      <p:ext uri="{BB962C8B-B14F-4D97-AF65-F5344CB8AC3E}">
        <p14:creationId xmlns:p14="http://schemas.microsoft.com/office/powerpoint/2010/main" val="187587513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341438"/>
          </a:xfrm>
        </p:spPr>
        <p:txBody>
          <a:bodyPr/>
          <a:lstStyle/>
          <a:p>
            <a:r>
              <a:rPr lang="en-US" dirty="0"/>
              <a:t>Aerodynamic size vs. Mobility size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02482" y="6453336"/>
            <a:ext cx="1331912" cy="260350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27" name="Oval 26"/>
          <p:cNvSpPr/>
          <p:nvPr/>
        </p:nvSpPr>
        <p:spPr>
          <a:xfrm>
            <a:off x="4859775" y="1957741"/>
            <a:ext cx="758807" cy="714044"/>
          </a:xfrm>
          <a:prstGeom prst="ellipse">
            <a:avLst/>
          </a:prstGeom>
          <a:gradFill flip="none" rotWithShape="1">
            <a:gsLst>
              <a:gs pos="29000">
                <a:srgbClr val="FFC000"/>
              </a:gs>
              <a:gs pos="8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47810" y="2461179"/>
            <a:ext cx="2911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dirty="0">
                <a:solidFill>
                  <a:srgbClr val="000000"/>
                </a:solidFill>
              </a:rPr>
              <a:t>d</a:t>
            </a:r>
            <a:r>
              <a:rPr lang="fi-FI" baseline="-25000" dirty="0">
                <a:solidFill>
                  <a:srgbClr val="000000"/>
                </a:solidFill>
              </a:rPr>
              <a:t>a</a:t>
            </a:r>
            <a:r>
              <a:rPr lang="fi-FI" dirty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fi-FI" dirty="0" err="1">
                <a:solidFill>
                  <a:srgbClr val="000000"/>
                </a:solidFill>
              </a:rPr>
              <a:t>Aerodynamic</a:t>
            </a:r>
            <a:r>
              <a:rPr lang="fi-FI" dirty="0">
                <a:solidFill>
                  <a:srgbClr val="000000"/>
                </a:solidFill>
              </a:rPr>
              <a:t> </a:t>
            </a:r>
            <a:r>
              <a:rPr lang="fi-FI" dirty="0" err="1">
                <a:solidFill>
                  <a:srgbClr val="000000"/>
                </a:solidFill>
              </a:rPr>
              <a:t>size</a:t>
            </a:r>
            <a:endParaRPr lang="en-US" baseline="-25000" dirty="0">
              <a:solidFill>
                <a:srgbClr val="0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347" y="2462451"/>
            <a:ext cx="2120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dirty="0" err="1">
                <a:solidFill>
                  <a:srgbClr val="000000"/>
                </a:solidFill>
              </a:rPr>
              <a:t>d</a:t>
            </a:r>
            <a:r>
              <a:rPr lang="fi-FI" baseline="-25000" dirty="0" err="1">
                <a:solidFill>
                  <a:srgbClr val="000000"/>
                </a:solidFill>
              </a:rPr>
              <a:t>me</a:t>
            </a:r>
            <a:endParaRPr lang="fi-FI" baseline="-25000" dirty="0">
              <a:solidFill>
                <a:srgbClr val="000000"/>
              </a:solidFill>
            </a:endParaRPr>
          </a:p>
          <a:p>
            <a:pPr algn="ctr"/>
            <a:r>
              <a:rPr lang="fi-FI" dirty="0">
                <a:solidFill>
                  <a:srgbClr val="000000"/>
                </a:solidFill>
              </a:rPr>
              <a:t> </a:t>
            </a:r>
            <a:r>
              <a:rPr lang="fi-FI" dirty="0" err="1">
                <a:solidFill>
                  <a:srgbClr val="000000"/>
                </a:solidFill>
              </a:rPr>
              <a:t>Mobility</a:t>
            </a:r>
            <a:r>
              <a:rPr lang="fi-FI" dirty="0">
                <a:solidFill>
                  <a:srgbClr val="000000"/>
                </a:solidFill>
              </a:rPr>
              <a:t> </a:t>
            </a:r>
            <a:r>
              <a:rPr lang="fi-FI" dirty="0" err="1">
                <a:solidFill>
                  <a:srgbClr val="000000"/>
                </a:solidFill>
              </a:rPr>
              <a:t>size</a:t>
            </a:r>
            <a:endParaRPr lang="fi-FI" dirty="0">
              <a:solidFill>
                <a:srgbClr val="00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1871455" y="2257087"/>
            <a:ext cx="788668" cy="2361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3918688" y="1908893"/>
            <a:ext cx="758807" cy="714044"/>
          </a:xfrm>
          <a:prstGeom prst="ellipse">
            <a:avLst/>
          </a:prstGeom>
          <a:gradFill flip="none" rotWithShape="1">
            <a:gsLst>
              <a:gs pos="0">
                <a:srgbClr val="92D050"/>
              </a:gs>
              <a:gs pos="6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61405" y="1392988"/>
            <a:ext cx="1098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400" dirty="0" err="1">
                <a:solidFill>
                  <a:srgbClr val="000000"/>
                </a:solidFill>
              </a:rPr>
              <a:t>Density</a:t>
            </a:r>
            <a:endParaRPr lang="fi-FI" sz="1400" dirty="0">
              <a:solidFill>
                <a:srgbClr val="000000"/>
              </a:solidFill>
            </a:endParaRPr>
          </a:p>
          <a:p>
            <a:pPr algn="ctr"/>
            <a:r>
              <a:rPr lang="fi-FI" sz="1400" dirty="0">
                <a:solidFill>
                  <a:srgbClr val="000000"/>
                </a:solidFill>
              </a:rPr>
              <a:t> 1 g/cm</a:t>
            </a:r>
            <a:r>
              <a:rPr lang="fi-FI" sz="1400" baseline="30000" dirty="0">
                <a:solidFill>
                  <a:srgbClr val="000000"/>
                </a:solidFill>
              </a:rPr>
              <a:t>3</a:t>
            </a:r>
            <a:endParaRPr lang="en-US" sz="1400" baseline="30000" dirty="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07058" y="1433715"/>
            <a:ext cx="1098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400" dirty="0" err="1">
                <a:solidFill>
                  <a:srgbClr val="000000"/>
                </a:solidFill>
              </a:rPr>
              <a:t>Density</a:t>
            </a:r>
            <a:endParaRPr lang="fi-FI" sz="1400" dirty="0">
              <a:solidFill>
                <a:srgbClr val="000000"/>
              </a:solidFill>
            </a:endParaRPr>
          </a:p>
          <a:p>
            <a:pPr algn="ctr"/>
            <a:r>
              <a:rPr lang="fi-FI" sz="1400" dirty="0">
                <a:solidFill>
                  <a:srgbClr val="000000"/>
                </a:solidFill>
              </a:rPr>
              <a:t> 2 g/cm</a:t>
            </a:r>
            <a:r>
              <a:rPr lang="fi-FI" sz="1400" baseline="30000" dirty="0">
                <a:solidFill>
                  <a:srgbClr val="000000"/>
                </a:solidFill>
              </a:rPr>
              <a:t>3</a:t>
            </a:r>
            <a:endParaRPr lang="en-US" sz="1400" baseline="30000" dirty="0">
              <a:solidFill>
                <a:srgbClr val="000000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7837907" y="3293191"/>
            <a:ext cx="1080120" cy="1002076"/>
          </a:xfrm>
          <a:prstGeom prst="ellipse">
            <a:avLst/>
          </a:prstGeom>
          <a:gradFill flip="none" rotWithShape="1">
            <a:gsLst>
              <a:gs pos="29000">
                <a:srgbClr val="FFC000"/>
              </a:gs>
              <a:gs pos="8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998050" y="3437207"/>
            <a:ext cx="758807" cy="714044"/>
          </a:xfrm>
          <a:prstGeom prst="ellipse">
            <a:avLst/>
          </a:prstGeom>
          <a:gradFill flip="none" rotWithShape="1">
            <a:gsLst>
              <a:gs pos="0">
                <a:srgbClr val="92D050"/>
              </a:gs>
              <a:gs pos="6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965212" y="3548613"/>
            <a:ext cx="758807" cy="714044"/>
          </a:xfrm>
          <a:prstGeom prst="ellipse">
            <a:avLst/>
          </a:prstGeom>
          <a:gradFill flip="none" rotWithShape="1">
            <a:gsLst>
              <a:gs pos="0">
                <a:srgbClr val="92D050"/>
              </a:gs>
              <a:gs pos="6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84041" y="3548613"/>
            <a:ext cx="758807" cy="714044"/>
          </a:xfrm>
          <a:prstGeom prst="ellipse">
            <a:avLst/>
          </a:prstGeom>
          <a:gradFill flip="none" rotWithShape="1">
            <a:gsLst>
              <a:gs pos="29000">
                <a:schemeClr val="accent2"/>
              </a:gs>
              <a:gs pos="8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2912696" y="1900065"/>
            <a:ext cx="758807" cy="714044"/>
          </a:xfrm>
          <a:prstGeom prst="ellipse">
            <a:avLst/>
          </a:prstGeom>
          <a:gradFill flip="none" rotWithShape="1">
            <a:gsLst>
              <a:gs pos="29000">
                <a:schemeClr val="accent2"/>
              </a:gs>
              <a:gs pos="8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32276" y="1385673"/>
            <a:ext cx="1098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400" dirty="0" err="1">
                <a:solidFill>
                  <a:srgbClr val="000000"/>
                </a:solidFill>
              </a:rPr>
              <a:t>Density</a:t>
            </a:r>
            <a:endParaRPr lang="fi-FI" sz="1400" dirty="0">
              <a:solidFill>
                <a:srgbClr val="000000"/>
              </a:solidFill>
            </a:endParaRPr>
          </a:p>
          <a:p>
            <a:pPr algn="ctr"/>
            <a:r>
              <a:rPr lang="fi-FI" sz="1400" dirty="0">
                <a:solidFill>
                  <a:srgbClr val="000000"/>
                </a:solidFill>
              </a:rPr>
              <a:t> 0.85 g/cm</a:t>
            </a:r>
            <a:r>
              <a:rPr lang="fi-FI" sz="1400" baseline="30000" dirty="0">
                <a:solidFill>
                  <a:srgbClr val="000000"/>
                </a:solidFill>
              </a:rPr>
              <a:t>3</a:t>
            </a:r>
            <a:endParaRPr lang="en-US" sz="1400" baseline="30000" dirty="0">
              <a:solidFill>
                <a:srgbClr val="00000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6421582" y="3655357"/>
            <a:ext cx="476215" cy="464132"/>
          </a:xfrm>
          <a:prstGeom prst="ellipse">
            <a:avLst/>
          </a:prstGeom>
          <a:gradFill flip="none" rotWithShape="1">
            <a:gsLst>
              <a:gs pos="29000">
                <a:schemeClr val="accent2"/>
              </a:gs>
              <a:gs pos="8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1901316" y="3548613"/>
            <a:ext cx="758807" cy="714044"/>
          </a:xfrm>
          <a:prstGeom prst="ellipse">
            <a:avLst/>
          </a:prstGeom>
          <a:gradFill flip="none" rotWithShape="1">
            <a:gsLst>
              <a:gs pos="29000">
                <a:srgbClr val="FFC000"/>
              </a:gs>
              <a:gs pos="8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5796363" y="2237852"/>
            <a:ext cx="615061" cy="2554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627784" y="2785617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Particle size is difficult to measure directly. Measurement instruments measure a quantity which is related to particle size.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439758" y="4323631"/>
            <a:ext cx="1704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400" dirty="0" err="1">
                <a:solidFill>
                  <a:srgbClr val="000000"/>
                </a:solidFill>
              </a:rPr>
              <a:t>Density</a:t>
            </a:r>
            <a:r>
              <a:rPr lang="fi-FI" sz="1400" dirty="0">
                <a:solidFill>
                  <a:srgbClr val="000000"/>
                </a:solidFill>
              </a:rPr>
              <a:t> </a:t>
            </a:r>
            <a:r>
              <a:rPr lang="fi-FI" sz="1400" dirty="0" err="1">
                <a:solidFill>
                  <a:srgbClr val="000000"/>
                </a:solidFill>
              </a:rPr>
              <a:t>increases</a:t>
            </a:r>
            <a:r>
              <a:rPr lang="fi-FI" sz="1400" dirty="0">
                <a:solidFill>
                  <a:srgbClr val="000000"/>
                </a:solidFill>
              </a:rPr>
              <a:t>, d</a:t>
            </a:r>
            <a:r>
              <a:rPr lang="fi-FI" sz="1400" baseline="-25000" dirty="0">
                <a:solidFill>
                  <a:srgbClr val="000000"/>
                </a:solidFill>
              </a:rPr>
              <a:t>a</a:t>
            </a:r>
            <a:r>
              <a:rPr lang="fi-FI" sz="1400" dirty="0">
                <a:solidFill>
                  <a:srgbClr val="000000"/>
                </a:solidFill>
              </a:rPr>
              <a:t> </a:t>
            </a:r>
            <a:r>
              <a:rPr lang="fi-FI" sz="1400" dirty="0" err="1">
                <a:solidFill>
                  <a:srgbClr val="000000"/>
                </a:solidFill>
              </a:rPr>
              <a:t>increases</a:t>
            </a:r>
            <a:r>
              <a:rPr lang="fi-FI" sz="1400" dirty="0">
                <a:solidFill>
                  <a:srgbClr val="000000"/>
                </a:solidFill>
              </a:rPr>
              <a:t>. </a:t>
            </a:r>
            <a:endParaRPr lang="en-US" sz="1400" baseline="30000" dirty="0">
              <a:solidFill>
                <a:srgbClr val="0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56674" y="4295267"/>
            <a:ext cx="1763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400" dirty="0" err="1">
                <a:solidFill>
                  <a:srgbClr val="000000"/>
                </a:solidFill>
              </a:rPr>
              <a:t>Density</a:t>
            </a:r>
            <a:r>
              <a:rPr lang="fi-FI" sz="1400" dirty="0">
                <a:solidFill>
                  <a:srgbClr val="000000"/>
                </a:solidFill>
              </a:rPr>
              <a:t> </a:t>
            </a:r>
            <a:r>
              <a:rPr lang="fi-FI" sz="1400" dirty="0" err="1">
                <a:solidFill>
                  <a:srgbClr val="000000"/>
                </a:solidFill>
              </a:rPr>
              <a:t>decreases</a:t>
            </a:r>
            <a:r>
              <a:rPr lang="fi-FI" sz="1400" dirty="0">
                <a:solidFill>
                  <a:srgbClr val="000000"/>
                </a:solidFill>
              </a:rPr>
              <a:t>, d</a:t>
            </a:r>
            <a:r>
              <a:rPr lang="fi-FI" sz="1400" baseline="-25000" dirty="0">
                <a:solidFill>
                  <a:srgbClr val="000000"/>
                </a:solidFill>
              </a:rPr>
              <a:t>a</a:t>
            </a:r>
            <a:r>
              <a:rPr lang="fi-FI" sz="1400" dirty="0">
                <a:solidFill>
                  <a:srgbClr val="000000"/>
                </a:solidFill>
              </a:rPr>
              <a:t> </a:t>
            </a:r>
            <a:r>
              <a:rPr lang="fi-FI" sz="1400" dirty="0" err="1">
                <a:solidFill>
                  <a:srgbClr val="000000"/>
                </a:solidFill>
              </a:rPr>
              <a:t>decreases</a:t>
            </a:r>
            <a:r>
              <a:rPr lang="fi-FI" sz="1400" dirty="0">
                <a:solidFill>
                  <a:srgbClr val="000000"/>
                </a:solidFill>
              </a:rPr>
              <a:t>. </a:t>
            </a:r>
            <a:endParaRPr lang="en-US" sz="1400" baseline="30000" dirty="0">
              <a:solidFill>
                <a:srgbClr val="000000"/>
              </a:solidFill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7377453" y="3293191"/>
            <a:ext cx="0" cy="143711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933489" y="3579812"/>
            <a:ext cx="8791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i-FI" sz="1600" dirty="0">
                <a:solidFill>
                  <a:srgbClr val="000000"/>
                </a:solidFill>
              </a:rPr>
              <a:t> 1 g/cm</a:t>
            </a:r>
            <a:r>
              <a:rPr lang="fi-FI" sz="1600" baseline="30000" dirty="0">
                <a:solidFill>
                  <a:srgbClr val="000000"/>
                </a:solidFill>
              </a:rPr>
              <a:t>3</a:t>
            </a:r>
            <a:endParaRPr lang="en-US" sz="1600" baseline="30000" dirty="0">
              <a:solidFill>
                <a:srgbClr val="00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45123" y="5229200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dirty="0" err="1">
                <a:solidFill>
                  <a:srgbClr val="C00000"/>
                </a:solidFill>
              </a:rPr>
              <a:t>Different</a:t>
            </a:r>
            <a:r>
              <a:rPr lang="fi-FI" dirty="0">
                <a:solidFill>
                  <a:srgbClr val="C00000"/>
                </a:solidFill>
              </a:rPr>
              <a:t> </a:t>
            </a:r>
            <a:r>
              <a:rPr lang="fi-FI" dirty="0" err="1">
                <a:solidFill>
                  <a:srgbClr val="C00000"/>
                </a:solidFill>
              </a:rPr>
              <a:t>instruments</a:t>
            </a:r>
            <a:r>
              <a:rPr lang="fi-FI" dirty="0">
                <a:solidFill>
                  <a:srgbClr val="C00000"/>
                </a:solidFill>
              </a:rPr>
              <a:t> </a:t>
            </a:r>
            <a:r>
              <a:rPr lang="fi-FI" dirty="0" err="1">
                <a:solidFill>
                  <a:srgbClr val="C00000"/>
                </a:solidFill>
              </a:rPr>
              <a:t>measure</a:t>
            </a:r>
            <a:r>
              <a:rPr lang="fi-FI" dirty="0">
                <a:solidFill>
                  <a:srgbClr val="C00000"/>
                </a:solidFill>
              </a:rPr>
              <a:t> </a:t>
            </a:r>
            <a:r>
              <a:rPr lang="fi-FI" dirty="0" err="1">
                <a:solidFill>
                  <a:srgbClr val="C00000"/>
                </a:solidFill>
              </a:rPr>
              <a:t>different</a:t>
            </a:r>
            <a:r>
              <a:rPr lang="fi-FI" dirty="0">
                <a:solidFill>
                  <a:srgbClr val="C00000"/>
                </a:solidFill>
              </a:rPr>
              <a:t> </a:t>
            </a:r>
            <a:r>
              <a:rPr lang="fi-FI" dirty="0" err="1">
                <a:solidFill>
                  <a:srgbClr val="C00000"/>
                </a:solidFill>
              </a:rPr>
              <a:t>quantity</a:t>
            </a:r>
            <a:r>
              <a:rPr lang="fi-FI" dirty="0">
                <a:solidFill>
                  <a:srgbClr val="C00000"/>
                </a:solidFill>
              </a:rPr>
              <a:t> → </a:t>
            </a:r>
            <a:r>
              <a:rPr lang="fi-FI" dirty="0" err="1">
                <a:solidFill>
                  <a:srgbClr val="C00000"/>
                </a:solidFill>
              </a:rPr>
              <a:t>related</a:t>
            </a:r>
            <a:r>
              <a:rPr lang="fi-FI" dirty="0">
                <a:solidFill>
                  <a:srgbClr val="C00000"/>
                </a:solidFill>
              </a:rPr>
              <a:t> to </a:t>
            </a:r>
            <a:r>
              <a:rPr lang="fi-FI" dirty="0" err="1">
                <a:solidFill>
                  <a:srgbClr val="C00000"/>
                </a:solidFill>
              </a:rPr>
              <a:t>different</a:t>
            </a:r>
            <a:r>
              <a:rPr lang="fi-FI" dirty="0">
                <a:solidFill>
                  <a:srgbClr val="C00000"/>
                </a:solidFill>
              </a:rPr>
              <a:t> </a:t>
            </a:r>
            <a:r>
              <a:rPr lang="fi-FI" dirty="0" err="1">
                <a:solidFill>
                  <a:srgbClr val="C00000"/>
                </a:solidFill>
              </a:rPr>
              <a:t>particle</a:t>
            </a:r>
            <a:r>
              <a:rPr lang="fi-FI" dirty="0">
                <a:solidFill>
                  <a:srgbClr val="C00000"/>
                </a:solidFill>
              </a:rPr>
              <a:t> </a:t>
            </a:r>
            <a:r>
              <a:rPr lang="fi-FI" dirty="0" err="1">
                <a:solidFill>
                  <a:srgbClr val="C00000"/>
                </a:solidFill>
              </a:rPr>
              <a:t>size</a:t>
            </a:r>
            <a:r>
              <a:rPr lang="fi-FI" dirty="0">
                <a:solidFill>
                  <a:srgbClr val="C00000"/>
                </a:solidFill>
              </a:rPr>
              <a:t>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37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 animBg="1"/>
      <p:bldP spid="35" grpId="0" animBg="1"/>
      <p:bldP spid="36" grpId="0" animBg="1"/>
      <p:bldP spid="37" grpId="0" animBg="1"/>
      <p:bldP spid="40" grpId="0" animBg="1"/>
      <p:bldP spid="41" grpId="0" animBg="1"/>
      <p:bldP spid="44" grpId="0"/>
      <p:bldP spid="45" grpId="0"/>
      <p:bldP spid="47" grpId="0"/>
      <p:bldP spid="4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381328"/>
            <a:ext cx="1331912" cy="260350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43" name="Oval 42"/>
          <p:cNvSpPr/>
          <p:nvPr/>
        </p:nvSpPr>
        <p:spPr>
          <a:xfrm>
            <a:off x="2353710" y="2229864"/>
            <a:ext cx="758807" cy="714044"/>
          </a:xfrm>
          <a:prstGeom prst="ellipse">
            <a:avLst/>
          </a:prstGeom>
          <a:gradFill flip="none" rotWithShape="1">
            <a:gsLst>
              <a:gs pos="29000">
                <a:srgbClr val="8064A2">
                  <a:lumMod val="75000"/>
                </a:srgbClr>
              </a:gs>
              <a:gs pos="8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431024" y="2196968"/>
            <a:ext cx="758807" cy="714044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73741" y="1681063"/>
            <a:ext cx="1098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Density </a:t>
            </a:r>
          </a:p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1 g/cm</a:t>
            </a:r>
            <a:r>
              <a:rPr lang="en-US" sz="1400" kern="0" baseline="30000">
                <a:solidFill>
                  <a:sysClr val="windowText" lastClr="000000"/>
                </a:solidFill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00993" y="1705838"/>
            <a:ext cx="1098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Density </a:t>
            </a:r>
          </a:p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2 g/cm</a:t>
            </a:r>
            <a:r>
              <a:rPr lang="en-US" sz="1400" kern="0" baseline="30000">
                <a:solidFill>
                  <a:sysClr val="windowText" lastClr="000000"/>
                </a:solidFill>
              </a:rPr>
              <a:t>3</a:t>
            </a:r>
          </a:p>
        </p:txBody>
      </p:sp>
      <p:sp>
        <p:nvSpPr>
          <p:cNvPr id="47" name="Oval 46"/>
          <p:cNvSpPr/>
          <p:nvPr/>
        </p:nvSpPr>
        <p:spPr>
          <a:xfrm>
            <a:off x="456478" y="2175999"/>
            <a:ext cx="758807" cy="714044"/>
          </a:xfrm>
          <a:prstGeom prst="ellipse">
            <a:avLst/>
          </a:prstGeom>
          <a:gradFill flip="none" rotWithShape="1">
            <a:gsLst>
              <a:gs pos="0">
                <a:srgbClr val="9BBB59">
                  <a:lumMod val="75000"/>
                </a:srgbClr>
              </a:gs>
              <a:gs pos="78000">
                <a:srgbClr val="4F81BD">
                  <a:tint val="44500"/>
                  <a:satMod val="160000"/>
                </a:srgbClr>
              </a:gs>
              <a:gs pos="98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6058" y="1661607"/>
            <a:ext cx="1098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Density </a:t>
            </a:r>
          </a:p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0.85 g/cm</a:t>
            </a:r>
            <a:r>
              <a:rPr lang="en-US" sz="1400" kern="0" baseline="30000">
                <a:solidFill>
                  <a:sysClr val="windowText" lastClr="000000"/>
                </a:solidFill>
              </a:rPr>
              <a:t>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259" y="3073087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</a:rPr>
              <a:t>Effective density takes account shape of particle and cavity</a:t>
            </a:r>
            <a:endParaRPr lang="en-US" sz="1400" kern="0" baseline="30000" dirty="0">
              <a:solidFill>
                <a:sysClr val="windowText" lastClr="00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5482" y="1034014"/>
            <a:ext cx="2919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Different materials can have different density</a:t>
            </a:r>
            <a:endParaRPr lang="en-US" sz="1400" kern="0" baseline="30000">
              <a:solidFill>
                <a:sysClr val="windowText" lastClr="000000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1449276" y="40560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601676" y="42084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754076" y="43608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474428" y="3794633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579759" y="4578373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869070" y="3900712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449276" y="4344099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1618444" y="3937040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</a:srgbClr>
              </a:gs>
              <a:gs pos="6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29940" y="5000066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ysClr val="windowText" lastClr="000000"/>
                </a:solidFill>
              </a:rPr>
              <a:t>The effective density of non-spherical particle is alway smaller than bulk/material density of particle</a:t>
            </a:r>
            <a:endParaRPr lang="en-US" sz="1400" kern="0" baseline="30000">
              <a:solidFill>
                <a:sysClr val="windowText" lastClr="000000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210905" y="12340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kern="0">
                <a:solidFill>
                  <a:sysClr val="windowText" lastClr="000000"/>
                </a:solidFill>
              </a:rPr>
              <a:t>Density of particle can give information about:</a:t>
            </a:r>
          </a:p>
        </p:txBody>
      </p:sp>
      <p:pic>
        <p:nvPicPr>
          <p:cNvPr id="6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337" y="3413052"/>
            <a:ext cx="1281158" cy="938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5579057" y="2369324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kern="0">
                <a:solidFill>
                  <a:sysClr val="windowText" lastClr="000000"/>
                </a:solidFill>
              </a:rPr>
              <a:t>material</a:t>
            </a:r>
          </a:p>
        </p:txBody>
      </p:sp>
      <p:sp>
        <p:nvSpPr>
          <p:cNvPr id="63" name="Rectangle 62"/>
          <p:cNvSpPr/>
          <p:nvPr/>
        </p:nvSpPr>
        <p:spPr>
          <a:xfrm>
            <a:off x="6791158" y="3675415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kern="0">
                <a:solidFill>
                  <a:sysClr val="windowText" lastClr="000000"/>
                </a:solidFill>
              </a:rPr>
              <a:t>shape</a:t>
            </a: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054510" y="3566162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6125957" y="3650874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6189885" y="3803274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6443309" y="3540040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230451" y="3892576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497269" y="3697297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106797" y="3735587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558827" y="3623790"/>
            <a:ext cx="135375" cy="135375"/>
          </a:xfrm>
          <a:prstGeom prst="ellipse">
            <a:avLst/>
          </a:prstGeom>
          <a:gradFill flip="none" rotWithShape="1">
            <a:gsLst>
              <a:gs pos="26000">
                <a:sysClr val="windowText" lastClr="000000"/>
              </a:gs>
              <a:gs pos="88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1F497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169" y="3938649"/>
            <a:ext cx="37147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1F497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72" y="4136602"/>
            <a:ext cx="37147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Oval 73"/>
          <p:cNvSpPr/>
          <p:nvPr/>
        </p:nvSpPr>
        <p:spPr>
          <a:xfrm>
            <a:off x="7336023" y="2041103"/>
            <a:ext cx="475281" cy="512887"/>
          </a:xfrm>
          <a:prstGeom prst="ellipse">
            <a:avLst/>
          </a:prstGeom>
          <a:gradFill flip="none" rotWithShape="1">
            <a:gsLst>
              <a:gs pos="29000">
                <a:srgbClr val="8064A2">
                  <a:lumMod val="75000"/>
                </a:srgbClr>
              </a:gs>
              <a:gs pos="82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6947309" y="2445981"/>
            <a:ext cx="407978" cy="389288"/>
          </a:xfrm>
          <a:prstGeom prst="ellipse">
            <a:avLst/>
          </a:prstGeom>
          <a:gradFill flip="none" rotWithShape="1">
            <a:gsLst>
              <a:gs pos="0">
                <a:srgbClr val="9BBB59">
                  <a:lumMod val="75000"/>
                </a:srgbClr>
              </a:gs>
              <a:gs pos="78000">
                <a:srgbClr val="4F81BD">
                  <a:tint val="44500"/>
                  <a:satMod val="160000"/>
                </a:srgbClr>
              </a:gs>
              <a:gs pos="98000">
                <a:srgbClr val="4F81BD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183393" y="5092399"/>
            <a:ext cx="2621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</a:rPr>
              <a:t>Growth and formation processes of particle</a:t>
            </a:r>
          </a:p>
        </p:txBody>
      </p:sp>
      <p:cxnSp>
        <p:nvCxnSpPr>
          <p:cNvPr id="77" name="Straight Arrow Connector 76"/>
          <p:cNvCxnSpPr/>
          <p:nvPr/>
        </p:nvCxnSpPr>
        <p:spPr>
          <a:xfrm>
            <a:off x="1810427" y="2977207"/>
            <a:ext cx="0" cy="1050744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78" name="TextBox 77"/>
          <p:cNvSpPr txBox="1"/>
          <p:nvPr/>
        </p:nvSpPr>
        <p:spPr>
          <a:xfrm>
            <a:off x="2353710" y="3855740"/>
            <a:ext cx="1294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rgbClr val="0070C0"/>
                </a:solidFill>
              </a:rPr>
              <a:t>Effective density</a:t>
            </a:r>
          </a:p>
          <a:p>
            <a:pPr algn="ctr">
              <a:defRPr/>
            </a:pPr>
            <a:r>
              <a:rPr lang="en-US" sz="1400" kern="0">
                <a:solidFill>
                  <a:srgbClr val="0070C0"/>
                </a:solidFill>
              </a:rPr>
              <a:t>&lt; 1 g/cm</a:t>
            </a:r>
            <a:r>
              <a:rPr lang="en-US" sz="1400" kern="0" baseline="3000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35881" y="180753"/>
            <a:ext cx="6985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  <a:ea typeface="+mj-ea"/>
                <a:cs typeface="ＭＳ Ｐゴシック"/>
              </a:rPr>
              <a:t>Effective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3200" dirty="0">
                <a:latin typeface="+mj-lt"/>
                <a:ea typeface="+mj-ea"/>
                <a:cs typeface="ＭＳ Ｐゴシック"/>
              </a:rPr>
              <a:t>density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3200" dirty="0">
                <a:latin typeface="+mj-lt"/>
                <a:ea typeface="+mj-ea"/>
                <a:cs typeface="ＭＳ Ｐゴシック"/>
              </a:rPr>
              <a:t>of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3200" dirty="0">
                <a:latin typeface="+mj-lt"/>
                <a:ea typeface="+mj-ea"/>
                <a:cs typeface="ＭＳ Ｐゴシック"/>
              </a:rPr>
              <a:t>particle</a:t>
            </a:r>
          </a:p>
        </p:txBody>
      </p:sp>
    </p:spTree>
    <p:extLst>
      <p:ext uri="{BB962C8B-B14F-4D97-AF65-F5344CB8AC3E}">
        <p14:creationId xmlns:p14="http://schemas.microsoft.com/office/powerpoint/2010/main" val="268702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4" grpId="0" animBg="1"/>
      <p:bldP spid="75" grpId="0" animBg="1"/>
      <p:bldP spid="76" grpId="0"/>
      <p:bldP spid="7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ELPI+™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37554"/>
            <a:ext cx="8229600" cy="4497388"/>
          </a:xfrm>
        </p:spPr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</a:rPr>
              <a:t>Real time measurement of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Number concentration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Mass concentration</a:t>
            </a:r>
          </a:p>
          <a:p>
            <a:pPr lvl="1"/>
            <a:r>
              <a:rPr lang="en-US" sz="2000" dirty="0">
                <a:solidFill>
                  <a:schemeClr val="bg2"/>
                </a:solidFill>
              </a:rPr>
              <a:t>Active surface area</a:t>
            </a:r>
          </a:p>
          <a:p>
            <a:pPr lvl="1"/>
            <a:r>
              <a:rPr lang="en-US" sz="2000" dirty="0">
                <a:solidFill>
                  <a:schemeClr val="bg2"/>
                </a:solidFill>
              </a:rPr>
              <a:t>Ion sink</a:t>
            </a:r>
          </a:p>
          <a:p>
            <a:pPr lvl="1"/>
            <a:r>
              <a:rPr lang="en-US" sz="2000" dirty="0">
                <a:solidFill>
                  <a:schemeClr val="bg2"/>
                </a:solidFill>
              </a:rPr>
              <a:t>Condensation sink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chemeClr val="bg2"/>
                </a:solidFill>
              </a:rPr>
              <a:t>→ Describes activity of particle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Particle collection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sz="2000" dirty="0"/>
              <a:t>Chemical and Physical analysis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9" t="31931" r="5116" b="14404"/>
          <a:stretch/>
        </p:blipFill>
        <p:spPr>
          <a:xfrm>
            <a:off x="6588224" y="16923"/>
            <a:ext cx="2304256" cy="2254566"/>
          </a:xfrm>
          <a:prstGeom prst="trapezoid">
            <a:avLst>
              <a:gd name="adj" fmla="val 9398"/>
            </a:avLst>
          </a:prstGeom>
        </p:spPr>
      </p:pic>
      <p:sp>
        <p:nvSpPr>
          <p:cNvPr id="7" name="TextBox 6"/>
          <p:cNvSpPr txBox="1"/>
          <p:nvPr/>
        </p:nvSpPr>
        <p:spPr>
          <a:xfrm>
            <a:off x="4932040" y="2708920"/>
            <a:ext cx="4211960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How particles are growing or changing?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How harmful particles can be?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What kind of particles?</a:t>
            </a:r>
          </a:p>
        </p:txBody>
      </p:sp>
    </p:spTree>
    <p:extLst>
      <p:ext uri="{BB962C8B-B14F-4D97-AF65-F5344CB8AC3E}">
        <p14:creationId xmlns:p14="http://schemas.microsoft.com/office/powerpoint/2010/main" val="204297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61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917" y="1513484"/>
            <a:ext cx="3139048" cy="2785636"/>
          </a:xfrm>
          <a:noFill/>
        </p:spPr>
        <p:txBody>
          <a:bodyPr/>
          <a:lstStyle/>
          <a:p>
            <a:pPr eaLnBrk="1" hangingPunct="1"/>
            <a:r>
              <a:rPr lang="en-GB" sz="2000" dirty="0"/>
              <a:t>Corona charger </a:t>
            </a:r>
          </a:p>
          <a:p>
            <a:pPr lvl="1" eaLnBrk="1" hangingPunct="1"/>
            <a:r>
              <a:rPr lang="en-GB" sz="1600" dirty="0"/>
              <a:t>Unipolar (+)</a:t>
            </a:r>
          </a:p>
          <a:p>
            <a:pPr lvl="1" eaLnBrk="1" hangingPunct="1"/>
            <a:r>
              <a:rPr lang="en-GB" sz="1600" dirty="0"/>
              <a:t>Diode-type</a:t>
            </a:r>
          </a:p>
          <a:p>
            <a:pPr eaLnBrk="1" hangingPunct="1"/>
            <a:r>
              <a:rPr lang="en-GB" sz="2000" dirty="0"/>
              <a:t>Charging</a:t>
            </a:r>
          </a:p>
          <a:p>
            <a:pPr lvl="1" eaLnBrk="1" hangingPunct="1"/>
            <a:r>
              <a:rPr lang="en-GB" sz="1600" dirty="0"/>
              <a:t>Corona discharge</a:t>
            </a:r>
          </a:p>
          <a:p>
            <a:pPr lvl="1" eaLnBrk="1" hangingPunct="1"/>
            <a:r>
              <a:rPr lang="en-GB" sz="1600" dirty="0"/>
              <a:t>Diffusion charging</a:t>
            </a:r>
          </a:p>
        </p:txBody>
      </p:sp>
      <p:grpSp>
        <p:nvGrpSpPr>
          <p:cNvPr id="6160" name="Group 4"/>
          <p:cNvGrpSpPr>
            <a:grpSpLocks noChangeAspect="1"/>
          </p:cNvGrpSpPr>
          <p:nvPr/>
        </p:nvGrpSpPr>
        <p:grpSpPr bwMode="auto">
          <a:xfrm>
            <a:off x="6390324" y="855307"/>
            <a:ext cx="2576828" cy="4786313"/>
            <a:chOff x="4224" y="528"/>
            <a:chExt cx="1955" cy="3633"/>
          </a:xfrm>
        </p:grpSpPr>
        <p:grpSp>
          <p:nvGrpSpPr>
            <p:cNvPr id="6173" name="Group 5"/>
            <p:cNvGrpSpPr>
              <a:grpSpLocks noChangeAspect="1"/>
            </p:cNvGrpSpPr>
            <p:nvPr/>
          </p:nvGrpSpPr>
          <p:grpSpPr bwMode="auto">
            <a:xfrm>
              <a:off x="4224" y="720"/>
              <a:ext cx="1248" cy="3408"/>
              <a:chOff x="4176" y="1008"/>
              <a:chExt cx="1248" cy="2304"/>
            </a:xfrm>
          </p:grpSpPr>
          <p:sp>
            <p:nvSpPr>
              <p:cNvPr id="424966" name="Freeform 6"/>
              <p:cNvSpPr>
                <a:spLocks noChangeAspect="1"/>
              </p:cNvSpPr>
              <p:nvPr/>
            </p:nvSpPr>
            <p:spPr bwMode="auto">
              <a:xfrm>
                <a:off x="4176" y="1008"/>
                <a:ext cx="479" cy="230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480" y="0"/>
                  </a:cxn>
                  <a:cxn ang="0">
                    <a:pos x="480" y="336"/>
                  </a:cxn>
                  <a:cxn ang="0">
                    <a:pos x="48" y="672"/>
                  </a:cxn>
                  <a:cxn ang="0">
                    <a:pos x="48" y="1632"/>
                  </a:cxn>
                  <a:cxn ang="0">
                    <a:pos x="478" y="1906"/>
                  </a:cxn>
                  <a:cxn ang="0">
                    <a:pos x="480" y="2304"/>
                  </a:cxn>
                  <a:cxn ang="0">
                    <a:pos x="288" y="2304"/>
                  </a:cxn>
                  <a:cxn ang="0">
                    <a:pos x="288" y="2256"/>
                  </a:cxn>
                  <a:cxn ang="0">
                    <a:pos x="336" y="2208"/>
                  </a:cxn>
                  <a:cxn ang="0">
                    <a:pos x="432" y="2208"/>
                  </a:cxn>
                  <a:cxn ang="0">
                    <a:pos x="432" y="1968"/>
                  </a:cxn>
                  <a:cxn ang="0">
                    <a:pos x="0" y="1680"/>
                  </a:cxn>
                  <a:cxn ang="0">
                    <a:pos x="0" y="624"/>
                  </a:cxn>
                  <a:cxn ang="0">
                    <a:pos x="432" y="288"/>
                  </a:cxn>
                  <a:cxn ang="0">
                    <a:pos x="432" y="48"/>
                  </a:cxn>
                  <a:cxn ang="0">
                    <a:pos x="336" y="48"/>
                  </a:cxn>
                  <a:cxn ang="0">
                    <a:pos x="288" y="0"/>
                  </a:cxn>
                </a:cxnLst>
                <a:rect l="0" t="0" r="r" b="b"/>
                <a:pathLst>
                  <a:path w="480" h="2304">
                    <a:moveTo>
                      <a:pt x="288" y="0"/>
                    </a:moveTo>
                    <a:lnTo>
                      <a:pt x="480" y="0"/>
                    </a:lnTo>
                    <a:lnTo>
                      <a:pt x="480" y="336"/>
                    </a:lnTo>
                    <a:lnTo>
                      <a:pt x="48" y="672"/>
                    </a:lnTo>
                    <a:lnTo>
                      <a:pt x="48" y="1632"/>
                    </a:lnTo>
                    <a:lnTo>
                      <a:pt x="478" y="1906"/>
                    </a:lnTo>
                    <a:lnTo>
                      <a:pt x="480" y="2304"/>
                    </a:lnTo>
                    <a:lnTo>
                      <a:pt x="288" y="2304"/>
                    </a:lnTo>
                    <a:lnTo>
                      <a:pt x="288" y="2256"/>
                    </a:lnTo>
                    <a:lnTo>
                      <a:pt x="336" y="2208"/>
                    </a:lnTo>
                    <a:lnTo>
                      <a:pt x="432" y="2208"/>
                    </a:lnTo>
                    <a:lnTo>
                      <a:pt x="432" y="1968"/>
                    </a:lnTo>
                    <a:lnTo>
                      <a:pt x="0" y="1680"/>
                    </a:lnTo>
                    <a:lnTo>
                      <a:pt x="0" y="624"/>
                    </a:lnTo>
                    <a:lnTo>
                      <a:pt x="432" y="288"/>
                    </a:lnTo>
                    <a:lnTo>
                      <a:pt x="432" y="48"/>
                    </a:lnTo>
                    <a:lnTo>
                      <a:pt x="336" y="48"/>
                    </a:lnTo>
                    <a:lnTo>
                      <a:pt x="28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rgbClr val="FFFFFF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67" name="Freeform 7"/>
              <p:cNvSpPr>
                <a:spLocks noChangeAspect="1"/>
              </p:cNvSpPr>
              <p:nvPr/>
            </p:nvSpPr>
            <p:spPr bwMode="auto">
              <a:xfrm flipH="1">
                <a:off x="4945" y="1008"/>
                <a:ext cx="479" cy="230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480" y="0"/>
                  </a:cxn>
                  <a:cxn ang="0">
                    <a:pos x="480" y="336"/>
                  </a:cxn>
                  <a:cxn ang="0">
                    <a:pos x="48" y="672"/>
                  </a:cxn>
                  <a:cxn ang="0">
                    <a:pos x="48" y="1632"/>
                  </a:cxn>
                  <a:cxn ang="0">
                    <a:pos x="478" y="1906"/>
                  </a:cxn>
                  <a:cxn ang="0">
                    <a:pos x="480" y="2304"/>
                  </a:cxn>
                  <a:cxn ang="0">
                    <a:pos x="288" y="2304"/>
                  </a:cxn>
                  <a:cxn ang="0">
                    <a:pos x="288" y="2256"/>
                  </a:cxn>
                  <a:cxn ang="0">
                    <a:pos x="336" y="2208"/>
                  </a:cxn>
                  <a:cxn ang="0">
                    <a:pos x="432" y="2208"/>
                  </a:cxn>
                  <a:cxn ang="0">
                    <a:pos x="432" y="1968"/>
                  </a:cxn>
                  <a:cxn ang="0">
                    <a:pos x="0" y="1680"/>
                  </a:cxn>
                  <a:cxn ang="0">
                    <a:pos x="0" y="624"/>
                  </a:cxn>
                  <a:cxn ang="0">
                    <a:pos x="432" y="288"/>
                  </a:cxn>
                  <a:cxn ang="0">
                    <a:pos x="432" y="48"/>
                  </a:cxn>
                  <a:cxn ang="0">
                    <a:pos x="336" y="48"/>
                  </a:cxn>
                  <a:cxn ang="0">
                    <a:pos x="288" y="0"/>
                  </a:cxn>
                </a:cxnLst>
                <a:rect l="0" t="0" r="r" b="b"/>
                <a:pathLst>
                  <a:path w="480" h="2304">
                    <a:moveTo>
                      <a:pt x="288" y="0"/>
                    </a:moveTo>
                    <a:lnTo>
                      <a:pt x="480" y="0"/>
                    </a:lnTo>
                    <a:lnTo>
                      <a:pt x="480" y="336"/>
                    </a:lnTo>
                    <a:lnTo>
                      <a:pt x="48" y="672"/>
                    </a:lnTo>
                    <a:lnTo>
                      <a:pt x="48" y="1632"/>
                    </a:lnTo>
                    <a:lnTo>
                      <a:pt x="478" y="1906"/>
                    </a:lnTo>
                    <a:lnTo>
                      <a:pt x="480" y="2304"/>
                    </a:lnTo>
                    <a:lnTo>
                      <a:pt x="288" y="2304"/>
                    </a:lnTo>
                    <a:lnTo>
                      <a:pt x="288" y="2256"/>
                    </a:lnTo>
                    <a:lnTo>
                      <a:pt x="336" y="2208"/>
                    </a:lnTo>
                    <a:lnTo>
                      <a:pt x="432" y="2208"/>
                    </a:lnTo>
                    <a:lnTo>
                      <a:pt x="432" y="1968"/>
                    </a:lnTo>
                    <a:lnTo>
                      <a:pt x="0" y="1680"/>
                    </a:lnTo>
                    <a:lnTo>
                      <a:pt x="0" y="624"/>
                    </a:lnTo>
                    <a:lnTo>
                      <a:pt x="432" y="288"/>
                    </a:lnTo>
                    <a:lnTo>
                      <a:pt x="432" y="48"/>
                    </a:lnTo>
                    <a:lnTo>
                      <a:pt x="336" y="48"/>
                    </a:lnTo>
                    <a:lnTo>
                      <a:pt x="28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rgbClr val="FFFFFF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74" name="Group 8"/>
            <p:cNvGrpSpPr>
              <a:grpSpLocks noChangeAspect="1"/>
            </p:cNvGrpSpPr>
            <p:nvPr/>
          </p:nvGrpSpPr>
          <p:grpSpPr bwMode="auto">
            <a:xfrm>
              <a:off x="4416" y="1920"/>
              <a:ext cx="864" cy="1200"/>
              <a:chOff x="4512" y="1488"/>
              <a:chExt cx="576" cy="1200"/>
            </a:xfrm>
          </p:grpSpPr>
          <p:sp>
            <p:nvSpPr>
              <p:cNvPr id="6210" name="AutoShape 9"/>
              <p:cNvSpPr>
                <a:spLocks noChangeAspect="1" noChangeArrowheads="1"/>
              </p:cNvSpPr>
              <p:nvPr/>
            </p:nvSpPr>
            <p:spPr bwMode="auto">
              <a:xfrm rot="-5400000">
                <a:off x="4296" y="1896"/>
                <a:ext cx="1008" cy="576"/>
              </a:xfrm>
              <a:prstGeom prst="homePlate">
                <a:avLst>
                  <a:gd name="adj" fmla="val 58787"/>
                </a:avLst>
              </a:prstGeom>
              <a:solidFill>
                <a:srgbClr val="DDDDDD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70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4512" y="2016"/>
                <a:ext cx="577" cy="193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71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4512" y="2255"/>
                <a:ext cx="577" cy="193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4972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4512" y="2496"/>
                <a:ext cx="577" cy="192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4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4800" y="148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75" name="AutoShape 14"/>
            <p:cNvSpPr>
              <a:spLocks noChangeAspect="1" noChangeArrowheads="1"/>
            </p:cNvSpPr>
            <p:nvPr/>
          </p:nvSpPr>
          <p:spPr bwMode="auto">
            <a:xfrm>
              <a:off x="4752" y="1776"/>
              <a:ext cx="192" cy="288"/>
            </a:xfrm>
            <a:prstGeom prst="irregularSeal1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6" name="Freeform 15"/>
            <p:cNvSpPr>
              <a:spLocks noChangeAspect="1"/>
            </p:cNvSpPr>
            <p:nvPr/>
          </p:nvSpPr>
          <p:spPr bwMode="auto">
            <a:xfrm>
              <a:off x="4848" y="2112"/>
              <a:ext cx="960" cy="912"/>
            </a:xfrm>
            <a:custGeom>
              <a:avLst/>
              <a:gdLst>
                <a:gd name="T0" fmla="*/ 960 w 960"/>
                <a:gd name="T1" fmla="*/ 912 h 912"/>
                <a:gd name="T2" fmla="*/ 0 w 960"/>
                <a:gd name="T3" fmla="*/ 912 h 912"/>
                <a:gd name="T4" fmla="*/ 0 w 960"/>
                <a:gd name="T5" fmla="*/ 0 h 912"/>
                <a:gd name="T6" fmla="*/ 0 60000 65536"/>
                <a:gd name="T7" fmla="*/ 0 60000 65536"/>
                <a:gd name="T8" fmla="*/ 0 60000 65536"/>
                <a:gd name="T9" fmla="*/ 0 w 960"/>
                <a:gd name="T10" fmla="*/ 0 h 912"/>
                <a:gd name="T11" fmla="*/ 960 w 960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0" h="912">
                  <a:moveTo>
                    <a:pt x="960" y="912"/>
                  </a:moveTo>
                  <a:lnTo>
                    <a:pt x="0" y="912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tx2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8" name="Line 17"/>
            <p:cNvSpPr>
              <a:spLocks noChangeAspect="1" noChangeShapeType="1"/>
            </p:cNvSpPr>
            <p:nvPr/>
          </p:nvSpPr>
          <p:spPr bwMode="auto">
            <a:xfrm flipV="1">
              <a:off x="4320" y="1968"/>
              <a:ext cx="432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9" name="Line 18"/>
            <p:cNvSpPr>
              <a:spLocks noChangeAspect="1" noChangeShapeType="1"/>
            </p:cNvSpPr>
            <p:nvPr/>
          </p:nvSpPr>
          <p:spPr bwMode="auto">
            <a:xfrm>
              <a:off x="4320" y="1920"/>
              <a:ext cx="384" cy="0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0" name="Line 19"/>
            <p:cNvSpPr>
              <a:spLocks noChangeAspect="1" noChangeShapeType="1"/>
            </p:cNvSpPr>
            <p:nvPr/>
          </p:nvSpPr>
          <p:spPr bwMode="auto">
            <a:xfrm>
              <a:off x="4368" y="1776"/>
              <a:ext cx="336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1" name="Line 20"/>
            <p:cNvSpPr>
              <a:spLocks noChangeAspect="1" noChangeShapeType="1"/>
            </p:cNvSpPr>
            <p:nvPr/>
          </p:nvSpPr>
          <p:spPr bwMode="auto">
            <a:xfrm flipV="1">
              <a:off x="4992" y="1728"/>
              <a:ext cx="384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2" name="Line 21"/>
            <p:cNvSpPr>
              <a:spLocks noChangeAspect="1" noChangeShapeType="1"/>
            </p:cNvSpPr>
            <p:nvPr/>
          </p:nvSpPr>
          <p:spPr bwMode="auto">
            <a:xfrm>
              <a:off x="4992" y="1872"/>
              <a:ext cx="384" cy="0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3" name="Line 22"/>
            <p:cNvSpPr>
              <a:spLocks noChangeAspect="1" noChangeShapeType="1"/>
            </p:cNvSpPr>
            <p:nvPr/>
          </p:nvSpPr>
          <p:spPr bwMode="auto">
            <a:xfrm>
              <a:off x="4992" y="1968"/>
              <a:ext cx="336" cy="96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4" name="Line 23"/>
            <p:cNvSpPr>
              <a:spLocks noChangeAspect="1" noChangeShapeType="1"/>
            </p:cNvSpPr>
            <p:nvPr/>
          </p:nvSpPr>
          <p:spPr bwMode="auto">
            <a:xfrm>
              <a:off x="4992" y="1920"/>
              <a:ext cx="384" cy="48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7" name="Line 26"/>
            <p:cNvSpPr>
              <a:spLocks noChangeAspect="1" noChangeShapeType="1"/>
            </p:cNvSpPr>
            <p:nvPr/>
          </p:nvSpPr>
          <p:spPr bwMode="auto">
            <a:xfrm>
              <a:off x="4272" y="2688"/>
              <a:ext cx="144" cy="48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8" name="Line 27"/>
            <p:cNvSpPr>
              <a:spLocks noChangeAspect="1" noChangeShapeType="1"/>
            </p:cNvSpPr>
            <p:nvPr/>
          </p:nvSpPr>
          <p:spPr bwMode="auto">
            <a:xfrm>
              <a:off x="4272" y="2784"/>
              <a:ext cx="144" cy="0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9" name="Line 28"/>
            <p:cNvSpPr>
              <a:spLocks noChangeAspect="1" noChangeShapeType="1"/>
            </p:cNvSpPr>
            <p:nvPr/>
          </p:nvSpPr>
          <p:spPr bwMode="auto">
            <a:xfrm flipV="1">
              <a:off x="4272" y="2832"/>
              <a:ext cx="144" cy="48"/>
            </a:xfrm>
            <a:prstGeom prst="line">
              <a:avLst/>
            </a:prstGeom>
            <a:noFill/>
            <a:ln w="9525">
              <a:solidFill>
                <a:srgbClr val="FFCC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0" name="AutoShape 29"/>
            <p:cNvSpPr>
              <a:spLocks noChangeAspect="1" noChangeArrowheads="1"/>
            </p:cNvSpPr>
            <p:nvPr/>
          </p:nvSpPr>
          <p:spPr bwMode="auto">
            <a:xfrm>
              <a:off x="4800" y="912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1" name="AutoShape 30"/>
            <p:cNvSpPr>
              <a:spLocks noChangeAspect="1" noChangeArrowheads="1"/>
            </p:cNvSpPr>
            <p:nvPr/>
          </p:nvSpPr>
          <p:spPr bwMode="auto">
            <a:xfrm>
              <a:off x="4800" y="3648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2" name="Line 31"/>
            <p:cNvSpPr>
              <a:spLocks noChangeAspect="1" noChangeShapeType="1"/>
            </p:cNvSpPr>
            <p:nvPr/>
          </p:nvSpPr>
          <p:spPr bwMode="auto">
            <a:xfrm>
              <a:off x="4704" y="412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3" name="Line 32"/>
            <p:cNvSpPr>
              <a:spLocks noChangeAspect="1" noChangeShapeType="1"/>
            </p:cNvSpPr>
            <p:nvPr/>
          </p:nvSpPr>
          <p:spPr bwMode="auto">
            <a:xfrm>
              <a:off x="4704" y="72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4" name="Line 33"/>
            <p:cNvSpPr>
              <a:spLocks noChangeAspect="1" noChangeShapeType="1"/>
            </p:cNvSpPr>
            <p:nvPr/>
          </p:nvSpPr>
          <p:spPr bwMode="auto">
            <a:xfrm>
              <a:off x="4704" y="35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5" name="Line 34"/>
            <p:cNvSpPr>
              <a:spLocks noChangeAspect="1" noChangeShapeType="1"/>
            </p:cNvSpPr>
            <p:nvPr/>
          </p:nvSpPr>
          <p:spPr bwMode="auto">
            <a:xfrm>
              <a:off x="4704" y="120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9" name="Text Box 41"/>
            <p:cNvSpPr txBox="1">
              <a:spLocks noChangeAspect="1" noChangeArrowheads="1"/>
            </p:cNvSpPr>
            <p:nvPr/>
          </p:nvSpPr>
          <p:spPr bwMode="auto">
            <a:xfrm>
              <a:off x="5654" y="3079"/>
              <a:ext cx="525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sz="2000">
                  <a:solidFill>
                    <a:srgbClr val="000000"/>
                  </a:solidFill>
                </a:rPr>
                <a:t>5 kV</a:t>
              </a:r>
              <a:endParaRPr lang="en-GB" sz="2400">
                <a:solidFill>
                  <a:srgbClr val="000000"/>
                </a:solidFill>
                <a:latin typeface="Arial Black" pitchFamily="34" charset="0"/>
              </a:endParaRPr>
            </a:p>
          </p:txBody>
        </p:sp>
        <p:sp>
          <p:nvSpPr>
            <p:cNvPr id="6204" name="Line 46"/>
            <p:cNvSpPr>
              <a:spLocks noChangeAspect="1" noChangeShapeType="1"/>
            </p:cNvSpPr>
            <p:nvPr/>
          </p:nvSpPr>
          <p:spPr bwMode="auto">
            <a:xfrm flipH="1">
              <a:off x="4992" y="1872"/>
              <a:ext cx="576" cy="48"/>
            </a:xfrm>
            <a:prstGeom prst="line">
              <a:avLst/>
            </a:prstGeom>
            <a:noFill/>
            <a:ln w="158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05" name="Freeform 47"/>
            <p:cNvSpPr>
              <a:spLocks noChangeAspect="1"/>
            </p:cNvSpPr>
            <p:nvPr/>
          </p:nvSpPr>
          <p:spPr bwMode="auto">
            <a:xfrm>
              <a:off x="4336" y="528"/>
              <a:ext cx="459" cy="3633"/>
            </a:xfrm>
            <a:custGeom>
              <a:avLst/>
              <a:gdLst>
                <a:gd name="T0" fmla="*/ 416 w 459"/>
                <a:gd name="T1" fmla="*/ 0 h 3633"/>
                <a:gd name="T2" fmla="*/ 416 w 459"/>
                <a:gd name="T3" fmla="*/ 768 h 3633"/>
                <a:gd name="T4" fmla="*/ 224 w 459"/>
                <a:gd name="T5" fmla="*/ 1104 h 3633"/>
                <a:gd name="T6" fmla="*/ 80 w 459"/>
                <a:gd name="T7" fmla="*/ 1440 h 3633"/>
                <a:gd name="T8" fmla="*/ 32 w 459"/>
                <a:gd name="T9" fmla="*/ 1968 h 3633"/>
                <a:gd name="T10" fmla="*/ 36 w 459"/>
                <a:gd name="T11" fmla="*/ 2584 h 3633"/>
                <a:gd name="T12" fmla="*/ 247 w 459"/>
                <a:gd name="T13" fmla="*/ 2782 h 3633"/>
                <a:gd name="T14" fmla="*/ 425 w 459"/>
                <a:gd name="T15" fmla="*/ 2967 h 3633"/>
                <a:gd name="T16" fmla="*/ 451 w 459"/>
                <a:gd name="T17" fmla="*/ 3158 h 3633"/>
                <a:gd name="T18" fmla="*/ 451 w 459"/>
                <a:gd name="T19" fmla="*/ 3633 h 36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9"/>
                <a:gd name="T31" fmla="*/ 0 h 3633"/>
                <a:gd name="T32" fmla="*/ 459 w 459"/>
                <a:gd name="T33" fmla="*/ 3633 h 36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9" h="3633">
                  <a:moveTo>
                    <a:pt x="416" y="0"/>
                  </a:moveTo>
                  <a:cubicBezTo>
                    <a:pt x="432" y="292"/>
                    <a:pt x="448" y="584"/>
                    <a:pt x="416" y="768"/>
                  </a:cubicBezTo>
                  <a:cubicBezTo>
                    <a:pt x="384" y="952"/>
                    <a:pt x="280" y="992"/>
                    <a:pt x="224" y="1104"/>
                  </a:cubicBezTo>
                  <a:cubicBezTo>
                    <a:pt x="168" y="1216"/>
                    <a:pt x="112" y="1296"/>
                    <a:pt x="80" y="1440"/>
                  </a:cubicBezTo>
                  <a:cubicBezTo>
                    <a:pt x="48" y="1584"/>
                    <a:pt x="39" y="1777"/>
                    <a:pt x="32" y="1968"/>
                  </a:cubicBezTo>
                  <a:cubicBezTo>
                    <a:pt x="25" y="2159"/>
                    <a:pt x="0" y="2448"/>
                    <a:pt x="36" y="2584"/>
                  </a:cubicBezTo>
                  <a:cubicBezTo>
                    <a:pt x="72" y="2720"/>
                    <a:pt x="182" y="2718"/>
                    <a:pt x="247" y="2782"/>
                  </a:cubicBezTo>
                  <a:cubicBezTo>
                    <a:pt x="312" y="2846"/>
                    <a:pt x="391" y="2904"/>
                    <a:pt x="425" y="2967"/>
                  </a:cubicBezTo>
                  <a:cubicBezTo>
                    <a:pt x="459" y="3030"/>
                    <a:pt x="447" y="3047"/>
                    <a:pt x="451" y="3158"/>
                  </a:cubicBezTo>
                  <a:cubicBezTo>
                    <a:pt x="455" y="3269"/>
                    <a:pt x="451" y="3534"/>
                    <a:pt x="451" y="3633"/>
                  </a:cubicBezTo>
                </a:path>
              </a:pathLst>
            </a:custGeom>
            <a:noFill/>
            <a:ln w="12700">
              <a:solidFill>
                <a:srgbClr val="99CC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06" name="Freeform 48"/>
            <p:cNvSpPr>
              <a:spLocks noChangeAspect="1"/>
            </p:cNvSpPr>
            <p:nvPr/>
          </p:nvSpPr>
          <p:spPr bwMode="auto">
            <a:xfrm flipH="1">
              <a:off x="4896" y="528"/>
              <a:ext cx="459" cy="3633"/>
            </a:xfrm>
            <a:custGeom>
              <a:avLst/>
              <a:gdLst>
                <a:gd name="T0" fmla="*/ 416 w 459"/>
                <a:gd name="T1" fmla="*/ 0 h 3633"/>
                <a:gd name="T2" fmla="*/ 416 w 459"/>
                <a:gd name="T3" fmla="*/ 768 h 3633"/>
                <a:gd name="T4" fmla="*/ 224 w 459"/>
                <a:gd name="T5" fmla="*/ 1104 h 3633"/>
                <a:gd name="T6" fmla="*/ 80 w 459"/>
                <a:gd name="T7" fmla="*/ 1440 h 3633"/>
                <a:gd name="T8" fmla="*/ 32 w 459"/>
                <a:gd name="T9" fmla="*/ 1968 h 3633"/>
                <a:gd name="T10" fmla="*/ 36 w 459"/>
                <a:gd name="T11" fmla="*/ 2584 h 3633"/>
                <a:gd name="T12" fmla="*/ 247 w 459"/>
                <a:gd name="T13" fmla="*/ 2782 h 3633"/>
                <a:gd name="T14" fmla="*/ 425 w 459"/>
                <a:gd name="T15" fmla="*/ 2967 h 3633"/>
                <a:gd name="T16" fmla="*/ 451 w 459"/>
                <a:gd name="T17" fmla="*/ 3158 h 3633"/>
                <a:gd name="T18" fmla="*/ 451 w 459"/>
                <a:gd name="T19" fmla="*/ 3633 h 36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9"/>
                <a:gd name="T31" fmla="*/ 0 h 3633"/>
                <a:gd name="T32" fmla="*/ 459 w 459"/>
                <a:gd name="T33" fmla="*/ 3633 h 36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9" h="3633">
                  <a:moveTo>
                    <a:pt x="416" y="0"/>
                  </a:moveTo>
                  <a:cubicBezTo>
                    <a:pt x="432" y="292"/>
                    <a:pt x="448" y="584"/>
                    <a:pt x="416" y="768"/>
                  </a:cubicBezTo>
                  <a:cubicBezTo>
                    <a:pt x="384" y="952"/>
                    <a:pt x="280" y="992"/>
                    <a:pt x="224" y="1104"/>
                  </a:cubicBezTo>
                  <a:cubicBezTo>
                    <a:pt x="168" y="1216"/>
                    <a:pt x="112" y="1296"/>
                    <a:pt x="80" y="1440"/>
                  </a:cubicBezTo>
                  <a:cubicBezTo>
                    <a:pt x="48" y="1584"/>
                    <a:pt x="39" y="1777"/>
                    <a:pt x="32" y="1968"/>
                  </a:cubicBezTo>
                  <a:cubicBezTo>
                    <a:pt x="25" y="2159"/>
                    <a:pt x="0" y="2448"/>
                    <a:pt x="36" y="2584"/>
                  </a:cubicBezTo>
                  <a:cubicBezTo>
                    <a:pt x="72" y="2720"/>
                    <a:pt x="182" y="2718"/>
                    <a:pt x="247" y="2782"/>
                  </a:cubicBezTo>
                  <a:cubicBezTo>
                    <a:pt x="312" y="2846"/>
                    <a:pt x="391" y="2904"/>
                    <a:pt x="425" y="2967"/>
                  </a:cubicBezTo>
                  <a:cubicBezTo>
                    <a:pt x="459" y="3030"/>
                    <a:pt x="447" y="3047"/>
                    <a:pt x="451" y="3158"/>
                  </a:cubicBezTo>
                  <a:cubicBezTo>
                    <a:pt x="455" y="3269"/>
                    <a:pt x="451" y="3534"/>
                    <a:pt x="451" y="3633"/>
                  </a:cubicBezTo>
                </a:path>
              </a:pathLst>
            </a:custGeom>
            <a:noFill/>
            <a:ln w="9525">
              <a:solidFill>
                <a:srgbClr val="99CC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161" name="Group 49"/>
          <p:cNvGrpSpPr>
            <a:grpSpLocks noChangeAspect="1"/>
          </p:cNvGrpSpPr>
          <p:nvPr/>
        </p:nvGrpSpPr>
        <p:grpSpPr bwMode="auto">
          <a:xfrm>
            <a:off x="3094230" y="1648205"/>
            <a:ext cx="2795587" cy="1398587"/>
            <a:chOff x="3123" y="2784"/>
            <a:chExt cx="2592" cy="1296"/>
          </a:xfrm>
        </p:grpSpPr>
        <p:graphicFrame>
          <p:nvGraphicFramePr>
            <p:cNvPr id="6146" name="Object 50"/>
            <p:cNvGraphicFramePr>
              <a:graphicFrameLocks noChangeAspect="1"/>
            </p:cNvGraphicFramePr>
            <p:nvPr/>
          </p:nvGraphicFramePr>
          <p:xfrm>
            <a:off x="3939" y="3168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5" name="CorelDRAW" r:id="rId4" imgW="2181225" imgH="2181225" progId="">
                    <p:embed/>
                  </p:oleObj>
                </mc:Choice>
                <mc:Fallback>
                  <p:oleObj name="CorelDRAW" r:id="rId4" imgW="2181225" imgH="2181225" progId="">
                    <p:embed/>
                    <p:pic>
                      <p:nvPicPr>
                        <p:cNvPr id="0" name="Picture 1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9" y="3168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7" name="Object 51"/>
            <p:cNvGraphicFramePr>
              <a:graphicFrameLocks noChangeAspect="1"/>
            </p:cNvGraphicFramePr>
            <p:nvPr/>
          </p:nvGraphicFramePr>
          <p:xfrm>
            <a:off x="4659" y="3456"/>
            <a:ext cx="240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6" name="CorelDRAW" r:id="rId6" imgW="2181225" imgH="2181225" progId="">
                    <p:embed/>
                  </p:oleObj>
                </mc:Choice>
                <mc:Fallback>
                  <p:oleObj name="CorelDRAW" r:id="rId6" imgW="2181225" imgH="2181225" progId="">
                    <p:embed/>
                    <p:pic>
                      <p:nvPicPr>
                        <p:cNvPr id="0" name="Picture 1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" y="3456"/>
                          <a:ext cx="240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8" name="Object 52"/>
            <p:cNvGraphicFramePr>
              <a:graphicFrameLocks noChangeAspect="1"/>
            </p:cNvGraphicFramePr>
            <p:nvPr/>
          </p:nvGraphicFramePr>
          <p:xfrm>
            <a:off x="4227" y="3120"/>
            <a:ext cx="336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7" name="CorelDRAW" r:id="rId7" imgW="2181225" imgH="2181225" progId="">
                    <p:embed/>
                  </p:oleObj>
                </mc:Choice>
                <mc:Fallback>
                  <p:oleObj name="CorelDRAW" r:id="rId7" imgW="2181225" imgH="2181225" progId="">
                    <p:embed/>
                    <p:pic>
                      <p:nvPicPr>
                        <p:cNvPr id="0" name="Picture 1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7" y="3120"/>
                          <a:ext cx="336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9" name="Object 53"/>
            <p:cNvGraphicFramePr>
              <a:graphicFrameLocks noChangeAspect="1"/>
            </p:cNvGraphicFramePr>
            <p:nvPr/>
          </p:nvGraphicFramePr>
          <p:xfrm>
            <a:off x="4323" y="3216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8" name="CorelDRAW" r:id="rId8" imgW="2181225" imgH="2181225" progId="">
                    <p:embed/>
                  </p:oleObj>
                </mc:Choice>
                <mc:Fallback>
                  <p:oleObj name="CorelDRAW" r:id="rId8" imgW="2181225" imgH="2181225" progId="">
                    <p:embed/>
                    <p:pic>
                      <p:nvPicPr>
                        <p:cNvPr id="0" name="Picture 1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3" y="3216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0" name="Object 54"/>
            <p:cNvGraphicFramePr>
              <a:graphicFrameLocks noChangeAspect="1"/>
            </p:cNvGraphicFramePr>
            <p:nvPr/>
          </p:nvGraphicFramePr>
          <p:xfrm>
            <a:off x="4611" y="3024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9" name="CorelDRAW" r:id="rId9" imgW="2181225" imgH="2181225" progId="">
                    <p:embed/>
                  </p:oleObj>
                </mc:Choice>
                <mc:Fallback>
                  <p:oleObj name="CorelDRAW" r:id="rId9" imgW="2181225" imgH="2181225" progId="">
                    <p:embed/>
                    <p:pic>
                      <p:nvPicPr>
                        <p:cNvPr id="0" name="Picture 1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11" y="3024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1" name="Object 55"/>
            <p:cNvGraphicFramePr>
              <a:graphicFrameLocks noChangeAspect="1"/>
            </p:cNvGraphicFramePr>
            <p:nvPr/>
          </p:nvGraphicFramePr>
          <p:xfrm>
            <a:off x="4083" y="2928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80" name="CorelDRAW" r:id="rId10" imgW="2181225" imgH="2181225" progId="">
                    <p:embed/>
                  </p:oleObj>
                </mc:Choice>
                <mc:Fallback>
                  <p:oleObj name="CorelDRAW" r:id="rId10" imgW="2181225" imgH="2181225" progId="">
                    <p:embed/>
                    <p:pic>
                      <p:nvPicPr>
                        <p:cNvPr id="0" name="Picture 1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3" y="2928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2" name="Object 56"/>
            <p:cNvGraphicFramePr>
              <a:graphicFrameLocks noChangeAspect="1"/>
            </p:cNvGraphicFramePr>
            <p:nvPr/>
          </p:nvGraphicFramePr>
          <p:xfrm>
            <a:off x="3843" y="3120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81" name="CorelDRAW" r:id="rId11" imgW="2181225" imgH="2181225" progId="">
                    <p:embed/>
                  </p:oleObj>
                </mc:Choice>
                <mc:Fallback>
                  <p:oleObj name="CorelDRAW" r:id="rId11" imgW="2181225" imgH="2181225" progId="">
                    <p:embed/>
                    <p:pic>
                      <p:nvPicPr>
                        <p:cNvPr id="0" name="Picture 1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3" y="3120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3" name="Object 57"/>
            <p:cNvGraphicFramePr>
              <a:graphicFrameLocks noChangeAspect="1"/>
            </p:cNvGraphicFramePr>
            <p:nvPr/>
          </p:nvGraphicFramePr>
          <p:xfrm>
            <a:off x="4755" y="3024"/>
            <a:ext cx="38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82" name="CorelDRAW" r:id="rId12" imgW="2181225" imgH="2181225" progId="">
                    <p:embed/>
                  </p:oleObj>
                </mc:Choice>
                <mc:Fallback>
                  <p:oleObj name="CorelDRAW" r:id="rId12" imgW="2181225" imgH="2181225" progId="">
                    <p:embed/>
                    <p:pic>
                      <p:nvPicPr>
                        <p:cNvPr id="0" name="Picture 1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5" y="3024"/>
                          <a:ext cx="38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2" name="Freeform 58"/>
            <p:cNvSpPr>
              <a:spLocks noChangeAspect="1"/>
            </p:cNvSpPr>
            <p:nvPr/>
          </p:nvSpPr>
          <p:spPr bwMode="auto">
            <a:xfrm>
              <a:off x="3840" y="2928"/>
              <a:ext cx="1310" cy="762"/>
            </a:xfrm>
            <a:custGeom>
              <a:avLst/>
              <a:gdLst>
                <a:gd name="T0" fmla="*/ 841 w 1310"/>
                <a:gd name="T1" fmla="*/ 707 h 762"/>
                <a:gd name="T2" fmla="*/ 880 w 1310"/>
                <a:gd name="T3" fmla="*/ 762 h 762"/>
                <a:gd name="T4" fmla="*/ 983 w 1310"/>
                <a:gd name="T5" fmla="*/ 762 h 762"/>
                <a:gd name="T6" fmla="*/ 1070 w 1310"/>
                <a:gd name="T7" fmla="*/ 699 h 762"/>
                <a:gd name="T8" fmla="*/ 1072 w 1310"/>
                <a:gd name="T9" fmla="*/ 601 h 762"/>
                <a:gd name="T10" fmla="*/ 1156 w 1310"/>
                <a:gd name="T11" fmla="*/ 493 h 762"/>
                <a:gd name="T12" fmla="*/ 1252 w 1310"/>
                <a:gd name="T13" fmla="*/ 445 h 762"/>
                <a:gd name="T14" fmla="*/ 1310 w 1310"/>
                <a:gd name="T15" fmla="*/ 307 h 762"/>
                <a:gd name="T16" fmla="*/ 1268 w 1310"/>
                <a:gd name="T17" fmla="*/ 163 h 762"/>
                <a:gd name="T18" fmla="*/ 1166 w 1310"/>
                <a:gd name="T19" fmla="*/ 121 h 762"/>
                <a:gd name="T20" fmla="*/ 1100 w 1310"/>
                <a:gd name="T21" fmla="*/ 103 h 762"/>
                <a:gd name="T22" fmla="*/ 1012 w 1310"/>
                <a:gd name="T23" fmla="*/ 109 h 762"/>
                <a:gd name="T24" fmla="*/ 967 w 1310"/>
                <a:gd name="T25" fmla="*/ 99 h 762"/>
                <a:gd name="T26" fmla="*/ 888 w 1310"/>
                <a:gd name="T27" fmla="*/ 115 h 762"/>
                <a:gd name="T28" fmla="*/ 890 w 1310"/>
                <a:gd name="T29" fmla="*/ 135 h 762"/>
                <a:gd name="T30" fmla="*/ 804 w 1310"/>
                <a:gd name="T31" fmla="*/ 143 h 762"/>
                <a:gd name="T32" fmla="*/ 922 w 1310"/>
                <a:gd name="T33" fmla="*/ 206 h 762"/>
                <a:gd name="T34" fmla="*/ 1135 w 1310"/>
                <a:gd name="T35" fmla="*/ 238 h 762"/>
                <a:gd name="T36" fmla="*/ 1024 w 1310"/>
                <a:gd name="T37" fmla="*/ 546 h 762"/>
                <a:gd name="T38" fmla="*/ 820 w 1310"/>
                <a:gd name="T39" fmla="*/ 541 h 762"/>
                <a:gd name="T40" fmla="*/ 724 w 1310"/>
                <a:gd name="T41" fmla="*/ 541 h 762"/>
                <a:gd name="T42" fmla="*/ 626 w 1310"/>
                <a:gd name="T43" fmla="*/ 505 h 762"/>
                <a:gd name="T44" fmla="*/ 580 w 1310"/>
                <a:gd name="T45" fmla="*/ 253 h 762"/>
                <a:gd name="T46" fmla="*/ 480 w 1310"/>
                <a:gd name="T47" fmla="*/ 183 h 762"/>
                <a:gd name="T48" fmla="*/ 543 w 1310"/>
                <a:gd name="T49" fmla="*/ 72 h 762"/>
                <a:gd name="T50" fmla="*/ 512 w 1310"/>
                <a:gd name="T51" fmla="*/ 1 h 762"/>
                <a:gd name="T52" fmla="*/ 454 w 1310"/>
                <a:gd name="T53" fmla="*/ 50 h 762"/>
                <a:gd name="T54" fmla="*/ 344 w 1310"/>
                <a:gd name="T55" fmla="*/ 76 h 762"/>
                <a:gd name="T56" fmla="*/ 265 w 1310"/>
                <a:gd name="T57" fmla="*/ 108 h 762"/>
                <a:gd name="T58" fmla="*/ 170 w 1310"/>
                <a:gd name="T59" fmla="*/ 186 h 762"/>
                <a:gd name="T60" fmla="*/ 36 w 1310"/>
                <a:gd name="T61" fmla="*/ 289 h 762"/>
                <a:gd name="T62" fmla="*/ 2 w 1310"/>
                <a:gd name="T63" fmla="*/ 379 h 762"/>
                <a:gd name="T64" fmla="*/ 60 w 1310"/>
                <a:gd name="T65" fmla="*/ 517 h 762"/>
                <a:gd name="T66" fmla="*/ 146 w 1310"/>
                <a:gd name="T67" fmla="*/ 573 h 762"/>
                <a:gd name="T68" fmla="*/ 322 w 1310"/>
                <a:gd name="T69" fmla="*/ 643 h 762"/>
                <a:gd name="T70" fmla="*/ 266 w 1310"/>
                <a:gd name="T71" fmla="*/ 649 h 762"/>
                <a:gd name="T72" fmla="*/ 436 w 1310"/>
                <a:gd name="T73" fmla="*/ 583 h 762"/>
                <a:gd name="T74" fmla="*/ 479 w 1310"/>
                <a:gd name="T75" fmla="*/ 502 h 762"/>
                <a:gd name="T76" fmla="*/ 506 w 1310"/>
                <a:gd name="T77" fmla="*/ 601 h 762"/>
                <a:gd name="T78" fmla="*/ 588 w 1310"/>
                <a:gd name="T79" fmla="*/ 644 h 762"/>
                <a:gd name="T80" fmla="*/ 675 w 1310"/>
                <a:gd name="T81" fmla="*/ 667 h 762"/>
                <a:gd name="T82" fmla="*/ 770 w 1310"/>
                <a:gd name="T83" fmla="*/ 660 h 762"/>
                <a:gd name="T84" fmla="*/ 841 w 1310"/>
                <a:gd name="T85" fmla="*/ 707 h 7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10"/>
                <a:gd name="T130" fmla="*/ 0 h 762"/>
                <a:gd name="T131" fmla="*/ 1310 w 1310"/>
                <a:gd name="T132" fmla="*/ 762 h 7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10" h="762">
                  <a:moveTo>
                    <a:pt x="841" y="707"/>
                  </a:moveTo>
                  <a:lnTo>
                    <a:pt x="880" y="762"/>
                  </a:lnTo>
                  <a:lnTo>
                    <a:pt x="983" y="762"/>
                  </a:lnTo>
                  <a:lnTo>
                    <a:pt x="1070" y="699"/>
                  </a:lnTo>
                  <a:lnTo>
                    <a:pt x="1072" y="601"/>
                  </a:lnTo>
                  <a:lnTo>
                    <a:pt x="1156" y="493"/>
                  </a:lnTo>
                  <a:lnTo>
                    <a:pt x="1252" y="445"/>
                  </a:lnTo>
                  <a:lnTo>
                    <a:pt x="1310" y="307"/>
                  </a:lnTo>
                  <a:lnTo>
                    <a:pt x="1268" y="163"/>
                  </a:lnTo>
                  <a:lnTo>
                    <a:pt x="1166" y="121"/>
                  </a:lnTo>
                  <a:lnTo>
                    <a:pt x="1100" y="103"/>
                  </a:lnTo>
                  <a:lnTo>
                    <a:pt x="1012" y="109"/>
                  </a:lnTo>
                  <a:lnTo>
                    <a:pt x="967" y="99"/>
                  </a:lnTo>
                  <a:lnTo>
                    <a:pt x="888" y="115"/>
                  </a:lnTo>
                  <a:lnTo>
                    <a:pt x="890" y="135"/>
                  </a:lnTo>
                  <a:lnTo>
                    <a:pt x="804" y="143"/>
                  </a:lnTo>
                  <a:lnTo>
                    <a:pt x="922" y="206"/>
                  </a:lnTo>
                  <a:lnTo>
                    <a:pt x="1135" y="238"/>
                  </a:lnTo>
                  <a:lnTo>
                    <a:pt x="1024" y="546"/>
                  </a:lnTo>
                  <a:lnTo>
                    <a:pt x="820" y="541"/>
                  </a:lnTo>
                  <a:lnTo>
                    <a:pt x="724" y="541"/>
                  </a:lnTo>
                  <a:lnTo>
                    <a:pt x="626" y="505"/>
                  </a:lnTo>
                  <a:lnTo>
                    <a:pt x="580" y="253"/>
                  </a:lnTo>
                  <a:lnTo>
                    <a:pt x="480" y="183"/>
                  </a:lnTo>
                  <a:lnTo>
                    <a:pt x="543" y="72"/>
                  </a:lnTo>
                  <a:cubicBezTo>
                    <a:pt x="542" y="71"/>
                    <a:pt x="525" y="0"/>
                    <a:pt x="512" y="1"/>
                  </a:cubicBezTo>
                  <a:cubicBezTo>
                    <a:pt x="509" y="1"/>
                    <a:pt x="460" y="44"/>
                    <a:pt x="454" y="50"/>
                  </a:cubicBezTo>
                  <a:cubicBezTo>
                    <a:pt x="443" y="85"/>
                    <a:pt x="380" y="64"/>
                    <a:pt x="344" y="76"/>
                  </a:cubicBezTo>
                  <a:cubicBezTo>
                    <a:pt x="249" y="139"/>
                    <a:pt x="331" y="119"/>
                    <a:pt x="265" y="108"/>
                  </a:cubicBezTo>
                  <a:cubicBezTo>
                    <a:pt x="203" y="114"/>
                    <a:pt x="226" y="165"/>
                    <a:pt x="170" y="186"/>
                  </a:cubicBezTo>
                  <a:cubicBezTo>
                    <a:pt x="114" y="239"/>
                    <a:pt x="62" y="217"/>
                    <a:pt x="36" y="289"/>
                  </a:cubicBezTo>
                  <a:cubicBezTo>
                    <a:pt x="33" y="319"/>
                    <a:pt x="2" y="349"/>
                    <a:pt x="2" y="379"/>
                  </a:cubicBezTo>
                  <a:cubicBezTo>
                    <a:pt x="2" y="448"/>
                    <a:pt x="0" y="445"/>
                    <a:pt x="60" y="517"/>
                  </a:cubicBezTo>
                  <a:cubicBezTo>
                    <a:pt x="92" y="542"/>
                    <a:pt x="152" y="561"/>
                    <a:pt x="146" y="573"/>
                  </a:cubicBezTo>
                  <a:cubicBezTo>
                    <a:pt x="174" y="603"/>
                    <a:pt x="265" y="624"/>
                    <a:pt x="322" y="643"/>
                  </a:cubicBezTo>
                  <a:cubicBezTo>
                    <a:pt x="396" y="626"/>
                    <a:pt x="266" y="649"/>
                    <a:pt x="266" y="649"/>
                  </a:cubicBezTo>
                  <a:cubicBezTo>
                    <a:pt x="309" y="637"/>
                    <a:pt x="388" y="631"/>
                    <a:pt x="436" y="583"/>
                  </a:cubicBezTo>
                  <a:cubicBezTo>
                    <a:pt x="480" y="549"/>
                    <a:pt x="420" y="521"/>
                    <a:pt x="479" y="502"/>
                  </a:cubicBezTo>
                  <a:cubicBezTo>
                    <a:pt x="487" y="505"/>
                    <a:pt x="501" y="594"/>
                    <a:pt x="506" y="601"/>
                  </a:cubicBezTo>
                  <a:cubicBezTo>
                    <a:pt x="546" y="657"/>
                    <a:pt x="523" y="602"/>
                    <a:pt x="588" y="644"/>
                  </a:cubicBezTo>
                  <a:cubicBezTo>
                    <a:pt x="614" y="667"/>
                    <a:pt x="645" y="664"/>
                    <a:pt x="675" y="667"/>
                  </a:cubicBezTo>
                  <a:cubicBezTo>
                    <a:pt x="705" y="670"/>
                    <a:pt x="742" y="653"/>
                    <a:pt x="770" y="660"/>
                  </a:cubicBezTo>
                  <a:cubicBezTo>
                    <a:pt x="798" y="669"/>
                    <a:pt x="841" y="707"/>
                    <a:pt x="841" y="707"/>
                  </a:cubicBezTo>
                  <a:close/>
                </a:path>
              </a:pathLst>
            </a:custGeom>
            <a:solidFill>
              <a:srgbClr val="FFCC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aphicFrame>
          <p:nvGraphicFramePr>
            <p:cNvPr id="6154" name="Object 59"/>
            <p:cNvGraphicFramePr>
              <a:graphicFrameLocks noChangeAspect="1"/>
            </p:cNvGraphicFramePr>
            <p:nvPr/>
          </p:nvGraphicFramePr>
          <p:xfrm>
            <a:off x="4371" y="2784"/>
            <a:ext cx="336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83" name="CorelDRAW" r:id="rId13" imgW="2181225" imgH="2181225" progId="">
                    <p:embed/>
                  </p:oleObj>
                </mc:Choice>
                <mc:Fallback>
                  <p:oleObj name="CorelDRAW" r:id="rId13" imgW="2181225" imgH="2181225" progId="">
                    <p:embed/>
                    <p:pic>
                      <p:nvPicPr>
                        <p:cNvPr id="0" name="Picture 1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1" y="2784"/>
                          <a:ext cx="336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3" name="Oval 60"/>
            <p:cNvSpPr>
              <a:spLocks noChangeAspect="1" noChangeArrowheads="1"/>
            </p:cNvSpPr>
            <p:nvPr/>
          </p:nvSpPr>
          <p:spPr bwMode="auto">
            <a:xfrm rot="4663974">
              <a:off x="4413" y="2742"/>
              <a:ext cx="252" cy="336"/>
            </a:xfrm>
            <a:prstGeom prst="ellipse">
              <a:avLst/>
            </a:prstGeom>
            <a:solidFill>
              <a:srgbClr val="FFCC99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6164" name="Group 61"/>
            <p:cNvGrpSpPr>
              <a:grpSpLocks noChangeAspect="1"/>
            </p:cNvGrpSpPr>
            <p:nvPr/>
          </p:nvGrpSpPr>
          <p:grpSpPr bwMode="auto">
            <a:xfrm>
              <a:off x="3699" y="3264"/>
              <a:ext cx="192" cy="192"/>
              <a:chOff x="3936" y="2784"/>
              <a:chExt cx="192" cy="192"/>
            </a:xfrm>
          </p:grpSpPr>
          <p:graphicFrame>
            <p:nvGraphicFramePr>
              <p:cNvPr id="6156" name="Object 62"/>
              <p:cNvGraphicFramePr>
                <a:graphicFrameLocks noChangeAspect="1"/>
              </p:cNvGraphicFramePr>
              <p:nvPr/>
            </p:nvGraphicFramePr>
            <p:xfrm>
              <a:off x="3936" y="2784"/>
              <a:ext cx="192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84" name="CorelDRAW" r:id="rId14" imgW="2181225" imgH="2181225" progId="">
                      <p:embed/>
                    </p:oleObj>
                  </mc:Choice>
                  <mc:Fallback>
                    <p:oleObj name="CorelDRAW" r:id="rId14" imgW="2181225" imgH="2181225" progId="">
                      <p:embed/>
                      <p:pic>
                        <p:nvPicPr>
                          <p:cNvPr id="0" name="Picture 18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2784"/>
                            <a:ext cx="192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72" name="Oval 63"/>
              <p:cNvSpPr>
                <a:spLocks noChangeAspect="1" noChangeArrowheads="1"/>
              </p:cNvSpPr>
              <p:nvPr/>
            </p:nvSpPr>
            <p:spPr bwMode="auto">
              <a:xfrm>
                <a:off x="3936" y="2832"/>
                <a:ext cx="192" cy="144"/>
              </a:xfrm>
              <a:prstGeom prst="ellipse">
                <a:avLst/>
              </a:prstGeom>
              <a:solidFill>
                <a:srgbClr val="FFCC9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65" name="Freeform 64"/>
            <p:cNvSpPr>
              <a:spLocks noChangeAspect="1"/>
            </p:cNvSpPr>
            <p:nvPr/>
          </p:nvSpPr>
          <p:spPr bwMode="auto">
            <a:xfrm>
              <a:off x="3123" y="3312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6" name="Freeform 65"/>
            <p:cNvSpPr>
              <a:spLocks noChangeAspect="1"/>
            </p:cNvSpPr>
            <p:nvPr/>
          </p:nvSpPr>
          <p:spPr bwMode="auto">
            <a:xfrm rot="-2895329">
              <a:off x="3672" y="3768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7" name="Freeform 66"/>
            <p:cNvSpPr>
              <a:spLocks noChangeAspect="1"/>
            </p:cNvSpPr>
            <p:nvPr/>
          </p:nvSpPr>
          <p:spPr bwMode="auto">
            <a:xfrm rot="-10071984">
              <a:off x="5043" y="3504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8" name="Freeform 67"/>
            <p:cNvSpPr>
              <a:spLocks noChangeAspect="1"/>
            </p:cNvSpPr>
            <p:nvPr/>
          </p:nvSpPr>
          <p:spPr bwMode="auto">
            <a:xfrm rot="10255443">
              <a:off x="5187" y="3120"/>
              <a:ext cx="528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1 w 2488"/>
                <a:gd name="T9" fmla="*/ 0 h 507"/>
                <a:gd name="T10" fmla="*/ 1 w 2488"/>
                <a:gd name="T11" fmla="*/ 0 h 507"/>
                <a:gd name="T12" fmla="*/ 1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2 w 2488"/>
                <a:gd name="T23" fmla="*/ 0 h 507"/>
                <a:gd name="T24" fmla="*/ 2 w 2488"/>
                <a:gd name="T25" fmla="*/ 0 h 507"/>
                <a:gd name="T26" fmla="*/ 2 w 2488"/>
                <a:gd name="T27" fmla="*/ 0 h 507"/>
                <a:gd name="T28" fmla="*/ 2 w 2488"/>
                <a:gd name="T29" fmla="*/ 0 h 507"/>
                <a:gd name="T30" fmla="*/ 2 w 2488"/>
                <a:gd name="T31" fmla="*/ 1 h 507"/>
                <a:gd name="T32" fmla="*/ 3 w 2488"/>
                <a:gd name="T33" fmla="*/ 1 h 507"/>
                <a:gd name="T34" fmla="*/ 3 w 2488"/>
                <a:gd name="T35" fmla="*/ 0 h 507"/>
                <a:gd name="T36" fmla="*/ 3 w 2488"/>
                <a:gd name="T37" fmla="*/ 0 h 507"/>
                <a:gd name="T38" fmla="*/ 3 w 2488"/>
                <a:gd name="T39" fmla="*/ 0 h 507"/>
                <a:gd name="T40" fmla="*/ 4 w 2488"/>
                <a:gd name="T41" fmla="*/ 0 h 507"/>
                <a:gd name="T42" fmla="*/ 4 w 2488"/>
                <a:gd name="T43" fmla="*/ 0 h 507"/>
                <a:gd name="T44" fmla="*/ 4 w 2488"/>
                <a:gd name="T45" fmla="*/ 0 h 507"/>
                <a:gd name="T46" fmla="*/ 4 w 2488"/>
                <a:gd name="T47" fmla="*/ 1 h 507"/>
                <a:gd name="T48" fmla="*/ 4 w 2488"/>
                <a:gd name="T49" fmla="*/ 1 h 507"/>
                <a:gd name="T50" fmla="*/ 4 w 2488"/>
                <a:gd name="T51" fmla="*/ 1 h 507"/>
                <a:gd name="T52" fmla="*/ 4 w 2488"/>
                <a:gd name="T53" fmla="*/ 1 h 507"/>
                <a:gd name="T54" fmla="*/ 4 w 2488"/>
                <a:gd name="T55" fmla="*/ 0 h 507"/>
                <a:gd name="T56" fmla="*/ 4 w 2488"/>
                <a:gd name="T57" fmla="*/ 0 h 507"/>
                <a:gd name="T58" fmla="*/ 5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9" name="Freeform 68"/>
            <p:cNvSpPr>
              <a:spLocks noChangeAspect="1"/>
            </p:cNvSpPr>
            <p:nvPr/>
          </p:nvSpPr>
          <p:spPr bwMode="auto">
            <a:xfrm rot="-8452521">
              <a:off x="4755" y="3792"/>
              <a:ext cx="432" cy="96"/>
            </a:xfrm>
            <a:custGeom>
              <a:avLst/>
              <a:gdLst>
                <a:gd name="T0" fmla="*/ 0 w 2488"/>
                <a:gd name="T1" fmla="*/ 0 h 507"/>
                <a:gd name="T2" fmla="*/ 0 w 2488"/>
                <a:gd name="T3" fmla="*/ 0 h 507"/>
                <a:gd name="T4" fmla="*/ 0 w 2488"/>
                <a:gd name="T5" fmla="*/ 0 h 507"/>
                <a:gd name="T6" fmla="*/ 0 w 2488"/>
                <a:gd name="T7" fmla="*/ 0 h 507"/>
                <a:gd name="T8" fmla="*/ 0 w 2488"/>
                <a:gd name="T9" fmla="*/ 0 h 507"/>
                <a:gd name="T10" fmla="*/ 0 w 2488"/>
                <a:gd name="T11" fmla="*/ 0 h 507"/>
                <a:gd name="T12" fmla="*/ 0 w 2488"/>
                <a:gd name="T13" fmla="*/ 1 h 507"/>
                <a:gd name="T14" fmla="*/ 1 w 2488"/>
                <a:gd name="T15" fmla="*/ 1 h 507"/>
                <a:gd name="T16" fmla="*/ 1 w 2488"/>
                <a:gd name="T17" fmla="*/ 1 h 507"/>
                <a:gd name="T18" fmla="*/ 1 w 2488"/>
                <a:gd name="T19" fmla="*/ 0 h 507"/>
                <a:gd name="T20" fmla="*/ 1 w 2488"/>
                <a:gd name="T21" fmla="*/ 0 h 507"/>
                <a:gd name="T22" fmla="*/ 1 w 2488"/>
                <a:gd name="T23" fmla="*/ 0 h 507"/>
                <a:gd name="T24" fmla="*/ 1 w 2488"/>
                <a:gd name="T25" fmla="*/ 0 h 507"/>
                <a:gd name="T26" fmla="*/ 1 w 2488"/>
                <a:gd name="T27" fmla="*/ 0 h 507"/>
                <a:gd name="T28" fmla="*/ 1 w 2488"/>
                <a:gd name="T29" fmla="*/ 0 h 507"/>
                <a:gd name="T30" fmla="*/ 1 w 2488"/>
                <a:gd name="T31" fmla="*/ 1 h 507"/>
                <a:gd name="T32" fmla="*/ 1 w 2488"/>
                <a:gd name="T33" fmla="*/ 1 h 507"/>
                <a:gd name="T34" fmla="*/ 1 w 2488"/>
                <a:gd name="T35" fmla="*/ 0 h 507"/>
                <a:gd name="T36" fmla="*/ 1 w 2488"/>
                <a:gd name="T37" fmla="*/ 0 h 507"/>
                <a:gd name="T38" fmla="*/ 2 w 2488"/>
                <a:gd name="T39" fmla="*/ 0 h 507"/>
                <a:gd name="T40" fmla="*/ 2 w 2488"/>
                <a:gd name="T41" fmla="*/ 0 h 507"/>
                <a:gd name="T42" fmla="*/ 2 w 2488"/>
                <a:gd name="T43" fmla="*/ 0 h 507"/>
                <a:gd name="T44" fmla="*/ 2 w 2488"/>
                <a:gd name="T45" fmla="*/ 0 h 507"/>
                <a:gd name="T46" fmla="*/ 2 w 2488"/>
                <a:gd name="T47" fmla="*/ 1 h 507"/>
                <a:gd name="T48" fmla="*/ 2 w 2488"/>
                <a:gd name="T49" fmla="*/ 1 h 507"/>
                <a:gd name="T50" fmla="*/ 2 w 2488"/>
                <a:gd name="T51" fmla="*/ 1 h 507"/>
                <a:gd name="T52" fmla="*/ 2 w 2488"/>
                <a:gd name="T53" fmla="*/ 1 h 507"/>
                <a:gd name="T54" fmla="*/ 2 w 2488"/>
                <a:gd name="T55" fmla="*/ 0 h 507"/>
                <a:gd name="T56" fmla="*/ 2 w 2488"/>
                <a:gd name="T57" fmla="*/ 0 h 507"/>
                <a:gd name="T58" fmla="*/ 2 w 2488"/>
                <a:gd name="T59" fmla="*/ 0 h 5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88"/>
                <a:gd name="T91" fmla="*/ 0 h 507"/>
                <a:gd name="T92" fmla="*/ 2488 w 2488"/>
                <a:gd name="T93" fmla="*/ 507 h 5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88" h="507">
                  <a:moveTo>
                    <a:pt x="0" y="347"/>
                  </a:moveTo>
                  <a:cubicBezTo>
                    <a:pt x="7" y="293"/>
                    <a:pt x="9" y="272"/>
                    <a:pt x="32" y="227"/>
                  </a:cubicBezTo>
                  <a:cubicBezTo>
                    <a:pt x="40" y="186"/>
                    <a:pt x="54" y="95"/>
                    <a:pt x="96" y="67"/>
                  </a:cubicBezTo>
                  <a:cubicBezTo>
                    <a:pt x="112" y="56"/>
                    <a:pt x="144" y="35"/>
                    <a:pt x="144" y="35"/>
                  </a:cubicBezTo>
                  <a:cubicBezTo>
                    <a:pt x="203" y="42"/>
                    <a:pt x="278" y="25"/>
                    <a:pt x="320" y="67"/>
                  </a:cubicBezTo>
                  <a:cubicBezTo>
                    <a:pt x="340" y="87"/>
                    <a:pt x="348" y="138"/>
                    <a:pt x="352" y="163"/>
                  </a:cubicBezTo>
                  <a:cubicBezTo>
                    <a:pt x="366" y="262"/>
                    <a:pt x="347" y="468"/>
                    <a:pt x="464" y="507"/>
                  </a:cubicBezTo>
                  <a:cubicBezTo>
                    <a:pt x="568" y="481"/>
                    <a:pt x="529" y="493"/>
                    <a:pt x="584" y="475"/>
                  </a:cubicBezTo>
                  <a:cubicBezTo>
                    <a:pt x="595" y="467"/>
                    <a:pt x="656" y="426"/>
                    <a:pt x="672" y="403"/>
                  </a:cubicBezTo>
                  <a:cubicBezTo>
                    <a:pt x="690" y="378"/>
                    <a:pt x="695" y="349"/>
                    <a:pt x="712" y="323"/>
                  </a:cubicBezTo>
                  <a:cubicBezTo>
                    <a:pt x="730" y="252"/>
                    <a:pt x="724" y="160"/>
                    <a:pt x="768" y="99"/>
                  </a:cubicBezTo>
                  <a:cubicBezTo>
                    <a:pt x="794" y="63"/>
                    <a:pt x="864" y="31"/>
                    <a:pt x="904" y="11"/>
                  </a:cubicBezTo>
                  <a:cubicBezTo>
                    <a:pt x="939" y="14"/>
                    <a:pt x="974" y="13"/>
                    <a:pt x="1008" y="19"/>
                  </a:cubicBezTo>
                  <a:cubicBezTo>
                    <a:pt x="1046" y="26"/>
                    <a:pt x="1065" y="92"/>
                    <a:pt x="1096" y="123"/>
                  </a:cubicBezTo>
                  <a:cubicBezTo>
                    <a:pt x="1112" y="171"/>
                    <a:pt x="1127" y="189"/>
                    <a:pt x="1136" y="243"/>
                  </a:cubicBezTo>
                  <a:cubicBezTo>
                    <a:pt x="1141" y="321"/>
                    <a:pt x="1125" y="409"/>
                    <a:pt x="1200" y="459"/>
                  </a:cubicBezTo>
                  <a:cubicBezTo>
                    <a:pt x="1215" y="469"/>
                    <a:pt x="1233" y="473"/>
                    <a:pt x="1248" y="483"/>
                  </a:cubicBezTo>
                  <a:cubicBezTo>
                    <a:pt x="1324" y="468"/>
                    <a:pt x="1397" y="396"/>
                    <a:pt x="1424" y="323"/>
                  </a:cubicBezTo>
                  <a:cubicBezTo>
                    <a:pt x="1450" y="253"/>
                    <a:pt x="1441" y="153"/>
                    <a:pt x="1488" y="91"/>
                  </a:cubicBezTo>
                  <a:cubicBezTo>
                    <a:pt x="1532" y="33"/>
                    <a:pt x="1604" y="14"/>
                    <a:pt x="1672" y="3"/>
                  </a:cubicBezTo>
                  <a:cubicBezTo>
                    <a:pt x="1812" y="12"/>
                    <a:pt x="1763" y="0"/>
                    <a:pt x="1840" y="51"/>
                  </a:cubicBezTo>
                  <a:cubicBezTo>
                    <a:pt x="1876" y="105"/>
                    <a:pt x="1892" y="158"/>
                    <a:pt x="1912" y="219"/>
                  </a:cubicBezTo>
                  <a:cubicBezTo>
                    <a:pt x="1934" y="286"/>
                    <a:pt x="1924" y="217"/>
                    <a:pt x="1936" y="283"/>
                  </a:cubicBezTo>
                  <a:cubicBezTo>
                    <a:pt x="1939" y="302"/>
                    <a:pt x="1941" y="376"/>
                    <a:pt x="1960" y="395"/>
                  </a:cubicBezTo>
                  <a:cubicBezTo>
                    <a:pt x="1977" y="412"/>
                    <a:pt x="2012" y="415"/>
                    <a:pt x="2032" y="419"/>
                  </a:cubicBezTo>
                  <a:cubicBezTo>
                    <a:pt x="2051" y="416"/>
                    <a:pt x="2070" y="418"/>
                    <a:pt x="2088" y="411"/>
                  </a:cubicBezTo>
                  <a:cubicBezTo>
                    <a:pt x="2106" y="404"/>
                    <a:pt x="2118" y="385"/>
                    <a:pt x="2136" y="379"/>
                  </a:cubicBezTo>
                  <a:cubicBezTo>
                    <a:pt x="2144" y="376"/>
                    <a:pt x="2152" y="374"/>
                    <a:pt x="2160" y="371"/>
                  </a:cubicBezTo>
                  <a:cubicBezTo>
                    <a:pt x="2183" y="348"/>
                    <a:pt x="2197" y="325"/>
                    <a:pt x="2224" y="307"/>
                  </a:cubicBezTo>
                  <a:cubicBezTo>
                    <a:pt x="2263" y="189"/>
                    <a:pt x="2381" y="179"/>
                    <a:pt x="2488" y="17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6170" name="Group 69"/>
            <p:cNvGrpSpPr>
              <a:grpSpLocks noChangeAspect="1"/>
            </p:cNvGrpSpPr>
            <p:nvPr/>
          </p:nvGrpSpPr>
          <p:grpSpPr bwMode="auto">
            <a:xfrm>
              <a:off x="4803" y="3360"/>
              <a:ext cx="192" cy="192"/>
              <a:chOff x="3936" y="2784"/>
              <a:chExt cx="192" cy="192"/>
            </a:xfrm>
          </p:grpSpPr>
          <p:graphicFrame>
            <p:nvGraphicFramePr>
              <p:cNvPr id="6155" name="Object 70"/>
              <p:cNvGraphicFramePr>
                <a:graphicFrameLocks noChangeAspect="1"/>
              </p:cNvGraphicFramePr>
              <p:nvPr/>
            </p:nvGraphicFramePr>
            <p:xfrm>
              <a:off x="3936" y="2784"/>
              <a:ext cx="192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85" name="CorelDRAW" r:id="rId15" imgW="2181225" imgH="2181225" progId="">
                      <p:embed/>
                    </p:oleObj>
                  </mc:Choice>
                  <mc:Fallback>
                    <p:oleObj name="CorelDRAW" r:id="rId15" imgW="2181225" imgH="2181225" progId="">
                      <p:embed/>
                      <p:pic>
                        <p:nvPicPr>
                          <p:cNvPr id="0" name="Picture 18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2784"/>
                            <a:ext cx="192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71" name="Oval 71"/>
              <p:cNvSpPr>
                <a:spLocks noChangeAspect="1" noChangeArrowheads="1"/>
              </p:cNvSpPr>
              <p:nvPr/>
            </p:nvSpPr>
            <p:spPr bwMode="auto">
              <a:xfrm>
                <a:off x="3936" y="2832"/>
                <a:ext cx="192" cy="144"/>
              </a:xfrm>
              <a:prstGeom prst="ellipse">
                <a:avLst/>
              </a:prstGeom>
              <a:solidFill>
                <a:srgbClr val="FFCC9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00956" y="3764247"/>
            <a:ext cx="53865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ELPI+™ charger generates ion plume and particles are charged based on (mainly) diffusion charging.</a:t>
            </a:r>
          </a:p>
          <a:p>
            <a:pPr lvl="1">
              <a:buFont typeface="Arial" pitchFamily="34" charset="0"/>
              <a:buChar char="→"/>
            </a:pPr>
            <a:r>
              <a:rPr lang="en-US" dirty="0">
                <a:solidFill>
                  <a:srgbClr val="000000"/>
                </a:solidFill>
              </a:rPr>
              <a:t>Charge of particles is directly related to ion- and condensation sinks and active surface</a:t>
            </a:r>
          </a:p>
          <a:p>
            <a:pPr lvl="1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r>
              <a:rPr lang="fi-FI" dirty="0"/>
              <a:t>ELPI+™ Charger</a:t>
            </a:r>
          </a:p>
        </p:txBody>
      </p:sp>
    </p:spTree>
    <p:extLst>
      <p:ext uri="{BB962C8B-B14F-4D97-AF65-F5344CB8AC3E}">
        <p14:creationId xmlns:p14="http://schemas.microsoft.com/office/powerpoint/2010/main" val="4054362743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916832"/>
            <a:ext cx="6945313" cy="1470025"/>
          </a:xfrm>
        </p:spPr>
        <p:txBody>
          <a:bodyPr/>
          <a:lstStyle/>
          <a:p>
            <a:r>
              <a:rPr lang="en-US" dirty="0"/>
              <a:t>Air Quality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Outdoor – Indoor –  Workplace</a:t>
            </a:r>
          </a:p>
        </p:txBody>
      </p:sp>
    </p:spTree>
    <p:extLst>
      <p:ext uri="{BB962C8B-B14F-4D97-AF65-F5344CB8AC3E}">
        <p14:creationId xmlns:p14="http://schemas.microsoft.com/office/powerpoint/2010/main" val="6598182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4"/>
          <a:stretch/>
        </p:blipFill>
        <p:spPr bwMode="auto">
          <a:xfrm>
            <a:off x="-47398" y="0"/>
            <a:ext cx="9191398" cy="526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50874" y="-1"/>
            <a:ext cx="2243470" cy="9262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Air Quality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73066" y="107448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Visibility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58967" y="2404867"/>
            <a:ext cx="218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Climate change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7953" y="1654673"/>
            <a:ext cx="2679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Atmospheric 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27898" y="1066982"/>
            <a:ext cx="2679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Weather forecast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99098" y="27843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Health effects</a:t>
            </a:r>
          </a:p>
        </p:txBody>
      </p:sp>
    </p:spTree>
    <p:extLst>
      <p:ext uri="{BB962C8B-B14F-4D97-AF65-F5344CB8AC3E}">
        <p14:creationId xmlns:p14="http://schemas.microsoft.com/office/powerpoint/2010/main" val="274713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31632 0.1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16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88" name="Picture 56" descr="C:\Users\jonna\Documents\Markkinointi\kopiokoneella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57" y="1"/>
            <a:ext cx="7939291" cy="556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676" y="-118754"/>
            <a:ext cx="2523898" cy="1034421"/>
          </a:xfrm>
        </p:spPr>
        <p:txBody>
          <a:bodyPr/>
          <a:lstStyle/>
          <a:p>
            <a:r>
              <a:rPr lang="en-US" b="1" dirty="0"/>
              <a:t>Air Quality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10445" y="951293"/>
            <a:ext cx="2169618" cy="83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rgbClr val="FFC000"/>
                </a:solidFill>
                <a:latin typeface="+mn-lt"/>
              </a:rPr>
              <a:t>Cooking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062948" y="85661"/>
            <a:ext cx="2169618" cy="83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rgbClr val="00B0F0"/>
                </a:solidFill>
              </a:rPr>
              <a:t>Bacteria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690168" y="915667"/>
            <a:ext cx="2169618" cy="83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rgbClr val="92D050"/>
                </a:solidFill>
              </a:rPr>
              <a:t>Viruses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84616" y="2161478"/>
            <a:ext cx="2169618" cy="83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chemeClr val="accent3">
                    <a:lumMod val="65000"/>
                  </a:schemeClr>
                </a:solidFill>
              </a:rPr>
              <a:t>Emissions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3192092" y="2997205"/>
            <a:ext cx="2169618" cy="83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rgbClr val="FF0000"/>
                </a:solidFill>
              </a:rPr>
              <a:t>Mold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6440117" y="2319599"/>
            <a:ext cx="2169618" cy="83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chemeClr val="tx1"/>
                </a:solidFill>
              </a:rPr>
              <a:t>Smoke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284616" y="3827211"/>
            <a:ext cx="4581525" cy="133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/>
              <a:t>Asthma / Allergy Trigger</a:t>
            </a:r>
          </a:p>
        </p:txBody>
      </p:sp>
    </p:spTree>
    <p:extLst>
      <p:ext uri="{BB962C8B-B14F-4D97-AF65-F5344CB8AC3E}">
        <p14:creationId xmlns:p14="http://schemas.microsoft.com/office/powerpoint/2010/main" val="68475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59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649" y="244548"/>
            <a:ext cx="5059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Air Quality:</a:t>
            </a:r>
            <a:r>
              <a:rPr lang="en-US" dirty="0"/>
              <a:t> </a:t>
            </a:r>
            <a:r>
              <a:rPr lang="en-US" sz="2000" b="1" dirty="0"/>
              <a:t>Indoor and workplace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2160" y="1288995"/>
            <a:ext cx="1839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Exposure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40102" y="273468"/>
            <a:ext cx="1931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Legislation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69100" y="734997"/>
            <a:ext cx="23586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Particle limits for:</a:t>
            </a:r>
          </a:p>
          <a:p>
            <a:r>
              <a:rPr lang="en-US" sz="2000" dirty="0">
                <a:solidFill>
                  <a:schemeClr val="bg1"/>
                </a:solidFill>
              </a:rPr>
              <a:t>Number?</a:t>
            </a:r>
          </a:p>
          <a:p>
            <a:r>
              <a:rPr lang="en-US" sz="2000" dirty="0">
                <a:solidFill>
                  <a:schemeClr val="bg1"/>
                </a:solidFill>
              </a:rPr>
              <a:t>Mass?</a:t>
            </a:r>
          </a:p>
          <a:p>
            <a:r>
              <a:rPr lang="en-US" sz="2000" dirty="0">
                <a:solidFill>
                  <a:schemeClr val="bg1"/>
                </a:solidFill>
              </a:rPr>
              <a:t>Surface?</a:t>
            </a:r>
          </a:p>
          <a:p>
            <a:r>
              <a:rPr lang="en-US" sz="2000" dirty="0">
                <a:solidFill>
                  <a:schemeClr val="bg1"/>
                </a:solidFill>
              </a:rPr>
              <a:t>Composition?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819" y="2418347"/>
            <a:ext cx="1931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Safety issues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37518" y="4206609"/>
            <a:ext cx="1931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Health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2283" y="1992416"/>
            <a:ext cx="1839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Dose</a:t>
            </a:r>
          </a:p>
        </p:txBody>
      </p:sp>
    </p:spTree>
    <p:extLst>
      <p:ext uri="{BB962C8B-B14F-4D97-AF65-F5344CB8AC3E}">
        <p14:creationId xmlns:p14="http://schemas.microsoft.com/office/powerpoint/2010/main" val="81352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jonna\Documents\Markkinointi\automaalarismal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63"/>
          <a:stretch/>
        </p:blipFill>
        <p:spPr bwMode="auto">
          <a:xfrm>
            <a:off x="1" y="332510"/>
            <a:ext cx="9225268" cy="467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213" y="-133350"/>
            <a:ext cx="8229600" cy="1341438"/>
          </a:xfrm>
        </p:spPr>
        <p:txBody>
          <a:bodyPr/>
          <a:lstStyle/>
          <a:p>
            <a:r>
              <a:rPr lang="en-US" dirty="0"/>
              <a:t>Nanotechnology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sp>
        <p:nvSpPr>
          <p:cNvPr id="4" name="Rectangle 3"/>
          <p:cNvSpPr/>
          <p:nvPr/>
        </p:nvSpPr>
        <p:spPr>
          <a:xfrm>
            <a:off x="594631" y="1715738"/>
            <a:ext cx="5600701" cy="3046988"/>
          </a:xfrm>
          <a:prstGeom prst="rect">
            <a:avLst/>
          </a:prstGeom>
          <a:solidFill>
            <a:srgbClr val="FFFFFF">
              <a:alpha val="49020"/>
            </a:srgb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It is everywhere</a:t>
            </a:r>
          </a:p>
          <a:p>
            <a:r>
              <a:rPr lang="en-US" sz="2400" dirty="0"/>
              <a:t>But…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Are nanoparticles </a:t>
            </a:r>
            <a:r>
              <a:rPr lang="en-US" b="1" dirty="0"/>
              <a:t>harmful</a:t>
            </a:r>
            <a:r>
              <a:rPr lang="en-US" dirty="0"/>
              <a:t> and how harmful?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What are the main </a:t>
            </a:r>
            <a:r>
              <a:rPr lang="en-US" b="1" dirty="0"/>
              <a:t>sources</a:t>
            </a:r>
            <a:r>
              <a:rPr lang="en-US" dirty="0"/>
              <a:t> and </a:t>
            </a:r>
            <a:r>
              <a:rPr lang="en-US" b="1" dirty="0"/>
              <a:t>emissions</a:t>
            </a:r>
            <a:r>
              <a:rPr lang="en-US" dirty="0"/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What are health relevant properties?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Number? Mass? Active surface area?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/>
              <a:t>What needs to be known:</a:t>
            </a:r>
          </a:p>
          <a:p>
            <a:r>
              <a:rPr lang="en-US" dirty="0"/>
              <a:t>emission-concentration-exposure-dose-effect </a:t>
            </a:r>
          </a:p>
        </p:txBody>
      </p:sp>
    </p:spTree>
    <p:extLst>
      <p:ext uri="{BB962C8B-B14F-4D97-AF65-F5344CB8AC3E}">
        <p14:creationId xmlns:p14="http://schemas.microsoft.com/office/powerpoint/2010/main" val="25232709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21" y="-138224"/>
            <a:ext cx="8229600" cy="1341438"/>
          </a:xfrm>
        </p:spPr>
        <p:txBody>
          <a:bodyPr/>
          <a:lstStyle/>
          <a:p>
            <a:r>
              <a:rPr lang="en-US" dirty="0"/>
              <a:t>Air quality: Health effects</a:t>
            </a:r>
          </a:p>
        </p:txBody>
      </p:sp>
      <p:pic>
        <p:nvPicPr>
          <p:cNvPr id="20482" name="Picture 2" descr="C:\Users\jonna\Documents\Markkinointi\nainen+hengityssuoja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559" y="189454"/>
            <a:ext cx="3417183" cy="479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2475" y="1276105"/>
            <a:ext cx="5176261" cy="2970044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premature death of people with heart or lung disease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nonfatal heart attacks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irregular heartbeat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asthma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decreased lung function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increased respiratory symptoms, such as irritation of the airways, coughing or difficulty with breathing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36913" y="2761127"/>
            <a:ext cx="2937071" cy="1200329"/>
          </a:xfrm>
          <a:prstGeom prst="rect">
            <a:avLst/>
          </a:prstGeom>
          <a:solidFill>
            <a:srgbClr val="FFFFFF">
              <a:alpha val="85882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premature death / year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350 000 in Europe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22 000-52 000 in USA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1300 in Finland</a:t>
            </a:r>
          </a:p>
        </p:txBody>
      </p:sp>
      <p:sp>
        <p:nvSpPr>
          <p:cNvPr id="6" name="Rectangle 5"/>
          <p:cNvSpPr/>
          <p:nvPr/>
        </p:nvSpPr>
        <p:spPr>
          <a:xfrm>
            <a:off x="467544" y="4581128"/>
            <a:ext cx="8271509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The scientific evidence that air pollution causes disease is no longer in doubt</a:t>
            </a:r>
            <a:r>
              <a:rPr lang="en-US" dirty="0"/>
              <a:t>, according to </a:t>
            </a:r>
            <a:r>
              <a:rPr lang="en-US" b="1" dirty="0" err="1"/>
              <a:t>Dr</a:t>
            </a:r>
            <a:r>
              <a:rPr lang="en-US" b="1" dirty="0"/>
              <a:t> Michal </a:t>
            </a:r>
            <a:r>
              <a:rPr lang="en-US" b="1" dirty="0" err="1"/>
              <a:t>Krzyzanowski</a:t>
            </a:r>
            <a:r>
              <a:rPr lang="en-US" dirty="0"/>
              <a:t>, an epidemiologist working until recently at World Health Organization. He </a:t>
            </a:r>
            <a:r>
              <a:rPr lang="en-US" dirty="0" err="1"/>
              <a:t>says:</a:t>
            </a:r>
            <a:r>
              <a:rPr lang="en-US" i="1" dirty="0" err="1"/>
              <a:t>“Circulatory</a:t>
            </a:r>
            <a:r>
              <a:rPr lang="en-US" i="1" dirty="0"/>
              <a:t> and respiratory diseases associated with exposure to air pollution lead to a reduction in life expectancy of 10 months in the Polish population.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15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-238125"/>
            <a:ext cx="8229600" cy="1341438"/>
          </a:xfrm>
        </p:spPr>
        <p:txBody>
          <a:bodyPr/>
          <a:lstStyle/>
          <a:p>
            <a:r>
              <a:rPr lang="en-US" dirty="0"/>
              <a:t>Dekati</a:t>
            </a:r>
            <a:r>
              <a:rPr lang="en-US" baseline="30000" dirty="0"/>
              <a:t>®</a:t>
            </a:r>
            <a:r>
              <a:rPr lang="en-US" dirty="0"/>
              <a:t> Solutions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1" b="22153"/>
          <a:stretch/>
        </p:blipFill>
        <p:spPr>
          <a:xfrm>
            <a:off x="0" y="857250"/>
            <a:ext cx="9144000" cy="431482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325438" y="828675"/>
            <a:ext cx="5541962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chemeClr val="bg1"/>
                </a:solidFill>
              </a:rPr>
              <a:t>Engine Emissions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After-treatment device and engine development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On-board measurements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Blow-by gas emissions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EURO5b regulatory measurements</a:t>
            </a:r>
          </a:p>
        </p:txBody>
      </p:sp>
    </p:spTree>
    <p:extLst>
      <p:ext uri="{BB962C8B-B14F-4D97-AF65-F5344CB8AC3E}">
        <p14:creationId xmlns:p14="http://schemas.microsoft.com/office/powerpoint/2010/main" val="30866782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4"/>
          <a:stretch/>
        </p:blipFill>
        <p:spPr>
          <a:xfrm>
            <a:off x="0" y="828675"/>
            <a:ext cx="9144000" cy="465708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-238125"/>
            <a:ext cx="8229600" cy="1341438"/>
          </a:xfrm>
        </p:spPr>
        <p:txBody>
          <a:bodyPr/>
          <a:lstStyle/>
          <a:p>
            <a:r>
              <a:rPr lang="en-US" dirty="0"/>
              <a:t>Dekati</a:t>
            </a:r>
            <a:r>
              <a:rPr lang="en-US" baseline="30000" dirty="0"/>
              <a:t>®</a:t>
            </a:r>
            <a:r>
              <a:rPr lang="en-US" dirty="0"/>
              <a:t> Solutions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Dekati Ltd.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325438" y="828676"/>
            <a:ext cx="6589711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144000" rIns="9144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A1083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kern="0" dirty="0">
                <a:solidFill>
                  <a:schemeClr val="tx1"/>
                </a:solidFill>
              </a:rPr>
              <a:t>Emissions </a:t>
            </a:r>
            <a:r>
              <a:rPr lang="en-US" sz="2800" kern="0" dirty="0">
                <a:solidFill>
                  <a:schemeClr val="tx1"/>
                </a:solidFill>
              </a:rPr>
              <a:t>measurements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</a:rPr>
              <a:t>After-treatment device development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</a:rPr>
              <a:t>Combustion optimization and research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</a:rPr>
              <a:t>Real-time monitoring of particle size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</a:rPr>
              <a:t>ISO23210 measurements of PM10 and PM2.5</a:t>
            </a:r>
          </a:p>
        </p:txBody>
      </p:sp>
    </p:spTree>
    <p:extLst>
      <p:ext uri="{BB962C8B-B14F-4D97-AF65-F5344CB8AC3E}">
        <p14:creationId xmlns:p14="http://schemas.microsoft.com/office/powerpoint/2010/main" val="3418436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-459432"/>
            <a:ext cx="6096000" cy="1341438"/>
          </a:xfrm>
          <a:noFill/>
        </p:spPr>
        <p:txBody>
          <a:bodyPr/>
          <a:lstStyle/>
          <a:p>
            <a:pPr eaLnBrk="1" hangingPunct="1"/>
            <a:r>
              <a:rPr lang="en-GB" dirty="0"/>
              <a:t>Charger Efficiency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5287" y="692696"/>
            <a:ext cx="8281169" cy="1296144"/>
          </a:xfrm>
          <a:noFill/>
        </p:spPr>
        <p:txBody>
          <a:bodyPr/>
          <a:lstStyle/>
          <a:p>
            <a:pPr eaLnBrk="1" hangingPunct="1"/>
            <a:r>
              <a:rPr lang="en-GB" sz="1800" dirty="0"/>
              <a:t>Experimental relationship between current and concentration</a:t>
            </a:r>
          </a:p>
          <a:p>
            <a:pPr lvl="1" eaLnBrk="1" hangingPunct="1"/>
            <a:r>
              <a:rPr lang="en-GB" sz="1400" dirty="0" err="1"/>
              <a:t>Marjamäki</a:t>
            </a:r>
            <a:r>
              <a:rPr lang="en-GB" sz="1400" dirty="0"/>
              <a:t> et al. 2000</a:t>
            </a:r>
            <a:endParaRPr lang="en-GB" sz="2000" dirty="0"/>
          </a:p>
          <a:p>
            <a:pPr eaLnBrk="1" hangingPunct="1"/>
            <a:r>
              <a:rPr lang="en-GB" sz="1800" dirty="0"/>
              <a:t>DOS and Diesel soot give same results</a:t>
            </a:r>
          </a:p>
          <a:p>
            <a:pPr lvl="1" eaLnBrk="1" hangingPunct="1"/>
            <a:r>
              <a:rPr lang="en-GB" sz="1200" dirty="0" err="1"/>
              <a:t>Moisio’s</a:t>
            </a:r>
            <a:r>
              <a:rPr lang="en-GB" sz="1200" dirty="0"/>
              <a:t> PhD Thesis, 1999</a:t>
            </a:r>
          </a:p>
        </p:txBody>
      </p:sp>
      <p:grpSp>
        <p:nvGrpSpPr>
          <p:cNvPr id="30725" name="Group 20"/>
          <p:cNvGrpSpPr>
            <a:grpSpLocks/>
          </p:cNvGrpSpPr>
          <p:nvPr/>
        </p:nvGrpSpPr>
        <p:grpSpPr bwMode="auto">
          <a:xfrm>
            <a:off x="395287" y="1268179"/>
            <a:ext cx="8748558" cy="5204835"/>
            <a:chOff x="240" y="716"/>
            <a:chExt cx="5537" cy="3370"/>
          </a:xfrm>
        </p:grpSpPr>
        <p:grpSp>
          <p:nvGrpSpPr>
            <p:cNvPr id="30732" name="Group 21"/>
            <p:cNvGrpSpPr>
              <a:grpSpLocks/>
            </p:cNvGrpSpPr>
            <p:nvPr/>
          </p:nvGrpSpPr>
          <p:grpSpPr bwMode="auto">
            <a:xfrm>
              <a:off x="620" y="716"/>
              <a:ext cx="5157" cy="3370"/>
              <a:chOff x="620" y="716"/>
              <a:chExt cx="5157" cy="3370"/>
            </a:xfrm>
          </p:grpSpPr>
          <p:graphicFrame>
            <p:nvGraphicFramePr>
              <p:cNvPr id="30735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61285344"/>
                  </p:ext>
                </p:extLst>
              </p:nvPr>
            </p:nvGraphicFramePr>
            <p:xfrm>
              <a:off x="620" y="716"/>
              <a:ext cx="5157" cy="33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400" name="Chart" r:id="rId4" imgW="8865000" imgH="6750000" progId="Excel.Sheet.8">
                      <p:embed/>
                    </p:oleObj>
                  </mc:Choice>
                  <mc:Fallback>
                    <p:oleObj name="Chart" r:id="rId4" imgW="8865000" imgH="6750000" progId="Excel.Sheet.8">
                      <p:embed/>
                      <p:pic>
                        <p:nvPicPr>
                          <p:cNvPr id="0" name="Picture 3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r="10072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0" y="716"/>
                            <a:ext cx="5157" cy="337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34" name="Object 22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53766868"/>
                  </p:ext>
                </p:extLst>
              </p:nvPr>
            </p:nvGraphicFramePr>
            <p:xfrm>
              <a:off x="2018" y="2712"/>
              <a:ext cx="2388" cy="7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401" name="Kaava" r:id="rId6" imgW="2869920" imgH="812520" progId="Equation.3">
                      <p:embed/>
                    </p:oleObj>
                  </mc:Choice>
                  <mc:Fallback>
                    <p:oleObj name="Kaava" r:id="rId6" imgW="2869920" imgH="812520" progId="Equation.3">
                      <p:embed/>
                      <p:pic>
                        <p:nvPicPr>
                          <p:cNvPr id="0" name="Picture 35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18" y="2712"/>
                            <a:ext cx="2388" cy="727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0733" name="Text Box 24"/>
            <p:cNvSpPr txBox="1">
              <a:spLocks noChangeArrowheads="1"/>
            </p:cNvSpPr>
            <p:nvPr/>
          </p:nvSpPr>
          <p:spPr bwMode="auto">
            <a:xfrm rot="-5400000">
              <a:off x="-696" y="2568"/>
              <a:ext cx="21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fi-FI" sz="2400">
                  <a:solidFill>
                    <a:srgbClr val="000000"/>
                  </a:solidFill>
                </a:rPr>
                <a:t>PneQ=fAcm</a:t>
              </a:r>
              <a:r>
                <a:rPr lang="fi-FI" sz="2400" baseline="30000">
                  <a:solidFill>
                    <a:srgbClr val="000000"/>
                  </a:solidFill>
                </a:rPr>
                <a:t>3</a:t>
              </a:r>
              <a:endParaRPr lang="en-GB" sz="2400" baseline="300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001469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356100" y="1628775"/>
            <a:ext cx="44831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i-FI" sz="2400" dirty="0">
                <a:solidFill>
                  <a:srgbClr val="000000"/>
                </a:solidFill>
              </a:rPr>
              <a:t>15 stage cascade low-pressure impactor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i-FI" sz="2400" dirty="0">
                <a:solidFill>
                  <a:srgbClr val="000000"/>
                </a:solidFill>
              </a:rPr>
              <a:t>Small deposit area, 25 mm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i-FI" sz="2400" dirty="0">
                <a:solidFill>
                  <a:srgbClr val="000000"/>
                </a:solidFill>
              </a:rPr>
              <a:t>40 mbar low pressure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i-FI" sz="2400" dirty="0">
                <a:solidFill>
                  <a:srgbClr val="000000"/>
                </a:solidFill>
              </a:rPr>
              <a:t>6 nm – 10 μm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i-FI" sz="2400" dirty="0">
                <a:solidFill>
                  <a:srgbClr val="000000"/>
                </a:solidFill>
              </a:rPr>
              <a:t>Stage 1 (6-16 nm) integrated filter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9461" name="Picture 5" descr="ELPIimpactor2010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0" t="2948" r="25512" b="7039"/>
          <a:stretch/>
        </p:blipFill>
        <p:spPr bwMode="auto">
          <a:xfrm>
            <a:off x="1691681" y="1543049"/>
            <a:ext cx="1703030" cy="429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ELPI+™ Impactor</a:t>
            </a:r>
          </a:p>
        </p:txBody>
      </p:sp>
    </p:spTree>
    <p:extLst>
      <p:ext uri="{BB962C8B-B14F-4D97-AF65-F5344CB8AC3E}">
        <p14:creationId xmlns:p14="http://schemas.microsoft.com/office/powerpoint/2010/main" val="33834475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Impactor Operating principle</a:t>
            </a:r>
            <a:endParaRPr lang="en-GB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6138" y="3844925"/>
            <a:ext cx="7753350" cy="1693863"/>
          </a:xfrm>
          <a:noFill/>
        </p:spPr>
        <p:txBody>
          <a:bodyPr/>
          <a:lstStyle/>
          <a:p>
            <a:pPr eaLnBrk="1" hangingPunct="1"/>
            <a:r>
              <a:rPr lang="fi-FI" sz="2000"/>
              <a:t>Turn the gas flow sharply</a:t>
            </a:r>
          </a:p>
          <a:p>
            <a:pPr eaLnBrk="1" hangingPunct="1"/>
            <a:r>
              <a:rPr lang="fi-FI" sz="2000"/>
              <a:t>Particles with sufficient inertia cannot follow the flow</a:t>
            </a:r>
          </a:p>
          <a:p>
            <a:pPr eaLnBrk="1" hangingPunct="1"/>
            <a:r>
              <a:rPr lang="fi-FI" sz="2000"/>
              <a:t>Particles with small enough inertia remain in the flow</a:t>
            </a:r>
          </a:p>
          <a:p>
            <a:pPr eaLnBrk="1" hangingPunct="1"/>
            <a:r>
              <a:rPr lang="fi-FI" sz="2000"/>
              <a:t>Capture the particles escaping the flow</a:t>
            </a:r>
            <a:endParaRPr lang="en-GB" sz="2000"/>
          </a:p>
        </p:txBody>
      </p:sp>
      <p:grpSp>
        <p:nvGrpSpPr>
          <p:cNvPr id="6149" name="Group 7"/>
          <p:cNvGrpSpPr>
            <a:grpSpLocks/>
          </p:cNvGrpSpPr>
          <p:nvPr/>
        </p:nvGrpSpPr>
        <p:grpSpPr bwMode="auto">
          <a:xfrm>
            <a:off x="7548563" y="2297113"/>
            <a:ext cx="425450" cy="146050"/>
            <a:chOff x="4807" y="1643"/>
            <a:chExt cx="268" cy="92"/>
          </a:xfrm>
        </p:grpSpPr>
        <p:sp>
          <p:nvSpPr>
            <p:cNvPr id="6270" name="Freeform 8"/>
            <p:cNvSpPr>
              <a:spLocks/>
            </p:cNvSpPr>
            <p:nvPr/>
          </p:nvSpPr>
          <p:spPr bwMode="auto">
            <a:xfrm>
              <a:off x="4807" y="1692"/>
              <a:ext cx="55" cy="9"/>
            </a:xfrm>
            <a:custGeom>
              <a:avLst/>
              <a:gdLst>
                <a:gd name="T0" fmla="*/ 3 w 55"/>
                <a:gd name="T1" fmla="*/ 2 h 9"/>
                <a:gd name="T2" fmla="*/ 2 w 55"/>
                <a:gd name="T3" fmla="*/ 3 h 9"/>
                <a:gd name="T4" fmla="*/ 1 w 55"/>
                <a:gd name="T5" fmla="*/ 4 h 9"/>
                <a:gd name="T6" fmla="*/ 0 w 55"/>
                <a:gd name="T7" fmla="*/ 6 h 9"/>
                <a:gd name="T8" fmla="*/ 0 w 55"/>
                <a:gd name="T9" fmla="*/ 6 h 9"/>
                <a:gd name="T10" fmla="*/ 1 w 55"/>
                <a:gd name="T11" fmla="*/ 7 h 9"/>
                <a:gd name="T12" fmla="*/ 2 w 55"/>
                <a:gd name="T13" fmla="*/ 8 h 9"/>
                <a:gd name="T14" fmla="*/ 3 w 55"/>
                <a:gd name="T15" fmla="*/ 9 h 9"/>
                <a:gd name="T16" fmla="*/ 4 w 55"/>
                <a:gd name="T17" fmla="*/ 9 h 9"/>
                <a:gd name="T18" fmla="*/ 52 w 55"/>
                <a:gd name="T19" fmla="*/ 7 h 9"/>
                <a:gd name="T20" fmla="*/ 53 w 55"/>
                <a:gd name="T21" fmla="*/ 6 h 9"/>
                <a:gd name="T22" fmla="*/ 54 w 55"/>
                <a:gd name="T23" fmla="*/ 4 h 9"/>
                <a:gd name="T24" fmla="*/ 55 w 55"/>
                <a:gd name="T25" fmla="*/ 3 h 9"/>
                <a:gd name="T26" fmla="*/ 55 w 55"/>
                <a:gd name="T27" fmla="*/ 2 h 9"/>
                <a:gd name="T28" fmla="*/ 54 w 55"/>
                <a:gd name="T29" fmla="*/ 1 h 9"/>
                <a:gd name="T30" fmla="*/ 53 w 55"/>
                <a:gd name="T31" fmla="*/ 0 h 9"/>
                <a:gd name="T32" fmla="*/ 52 w 55"/>
                <a:gd name="T33" fmla="*/ 0 h 9"/>
                <a:gd name="T34" fmla="*/ 51 w 55"/>
                <a:gd name="T35" fmla="*/ 0 h 9"/>
                <a:gd name="T36" fmla="*/ 3 w 55"/>
                <a:gd name="T37" fmla="*/ 2 h 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9"/>
                <a:gd name="T59" fmla="*/ 55 w 55"/>
                <a:gd name="T60" fmla="*/ 9 h 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9">
                  <a:moveTo>
                    <a:pt x="3" y="2"/>
                  </a:move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4" y="9"/>
                  </a:lnTo>
                  <a:lnTo>
                    <a:pt x="52" y="7"/>
                  </a:lnTo>
                  <a:lnTo>
                    <a:pt x="53" y="6"/>
                  </a:lnTo>
                  <a:lnTo>
                    <a:pt x="54" y="4"/>
                  </a:lnTo>
                  <a:lnTo>
                    <a:pt x="55" y="3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71" name="Freeform 9"/>
            <p:cNvSpPr>
              <a:spLocks/>
            </p:cNvSpPr>
            <p:nvPr/>
          </p:nvSpPr>
          <p:spPr bwMode="auto">
            <a:xfrm>
              <a:off x="4874" y="1689"/>
              <a:ext cx="55" cy="9"/>
            </a:xfrm>
            <a:custGeom>
              <a:avLst/>
              <a:gdLst>
                <a:gd name="T0" fmla="*/ 2 w 55"/>
                <a:gd name="T1" fmla="*/ 2 h 9"/>
                <a:gd name="T2" fmla="*/ 1 w 55"/>
                <a:gd name="T3" fmla="*/ 2 h 9"/>
                <a:gd name="T4" fmla="*/ 0 w 55"/>
                <a:gd name="T5" fmla="*/ 3 h 9"/>
                <a:gd name="T6" fmla="*/ 0 w 55"/>
                <a:gd name="T7" fmla="*/ 4 h 9"/>
                <a:gd name="T8" fmla="*/ 0 w 55"/>
                <a:gd name="T9" fmla="*/ 5 h 9"/>
                <a:gd name="T10" fmla="*/ 0 w 55"/>
                <a:gd name="T11" fmla="*/ 6 h 9"/>
                <a:gd name="T12" fmla="*/ 1 w 55"/>
                <a:gd name="T13" fmla="*/ 7 h 9"/>
                <a:gd name="T14" fmla="*/ 2 w 55"/>
                <a:gd name="T15" fmla="*/ 9 h 9"/>
                <a:gd name="T16" fmla="*/ 3 w 55"/>
                <a:gd name="T17" fmla="*/ 9 h 9"/>
                <a:gd name="T18" fmla="*/ 52 w 55"/>
                <a:gd name="T19" fmla="*/ 6 h 9"/>
                <a:gd name="T20" fmla="*/ 53 w 55"/>
                <a:gd name="T21" fmla="*/ 5 h 9"/>
                <a:gd name="T22" fmla="*/ 54 w 55"/>
                <a:gd name="T23" fmla="*/ 4 h 9"/>
                <a:gd name="T24" fmla="*/ 55 w 55"/>
                <a:gd name="T25" fmla="*/ 3 h 9"/>
                <a:gd name="T26" fmla="*/ 55 w 55"/>
                <a:gd name="T27" fmla="*/ 2 h 9"/>
                <a:gd name="T28" fmla="*/ 54 w 55"/>
                <a:gd name="T29" fmla="*/ 1 h 9"/>
                <a:gd name="T30" fmla="*/ 53 w 55"/>
                <a:gd name="T31" fmla="*/ 0 h 9"/>
                <a:gd name="T32" fmla="*/ 52 w 55"/>
                <a:gd name="T33" fmla="*/ 0 h 9"/>
                <a:gd name="T34" fmla="*/ 51 w 55"/>
                <a:gd name="T35" fmla="*/ 0 h 9"/>
                <a:gd name="T36" fmla="*/ 2 w 55"/>
                <a:gd name="T37" fmla="*/ 2 h 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9"/>
                <a:gd name="T59" fmla="*/ 55 w 55"/>
                <a:gd name="T60" fmla="*/ 9 h 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9">
                  <a:moveTo>
                    <a:pt x="2" y="2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9"/>
                  </a:lnTo>
                  <a:lnTo>
                    <a:pt x="3" y="9"/>
                  </a:lnTo>
                  <a:lnTo>
                    <a:pt x="52" y="6"/>
                  </a:lnTo>
                  <a:lnTo>
                    <a:pt x="53" y="5"/>
                  </a:lnTo>
                  <a:lnTo>
                    <a:pt x="54" y="4"/>
                  </a:lnTo>
                  <a:lnTo>
                    <a:pt x="55" y="3"/>
                  </a:lnTo>
                  <a:lnTo>
                    <a:pt x="55" y="2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1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72" name="Freeform 10"/>
            <p:cNvSpPr>
              <a:spLocks/>
            </p:cNvSpPr>
            <p:nvPr/>
          </p:nvSpPr>
          <p:spPr bwMode="auto">
            <a:xfrm>
              <a:off x="4942" y="1686"/>
              <a:ext cx="46" cy="8"/>
            </a:xfrm>
            <a:custGeom>
              <a:avLst/>
              <a:gdLst>
                <a:gd name="T0" fmla="*/ 2 w 46"/>
                <a:gd name="T1" fmla="*/ 2 h 8"/>
                <a:gd name="T2" fmla="*/ 1 w 46"/>
                <a:gd name="T3" fmla="*/ 2 h 8"/>
                <a:gd name="T4" fmla="*/ 0 w 46"/>
                <a:gd name="T5" fmla="*/ 3 h 8"/>
                <a:gd name="T6" fmla="*/ 0 w 46"/>
                <a:gd name="T7" fmla="*/ 4 h 8"/>
                <a:gd name="T8" fmla="*/ 0 w 46"/>
                <a:gd name="T9" fmla="*/ 5 h 8"/>
                <a:gd name="T10" fmla="*/ 0 w 46"/>
                <a:gd name="T11" fmla="*/ 6 h 8"/>
                <a:gd name="T12" fmla="*/ 1 w 46"/>
                <a:gd name="T13" fmla="*/ 7 h 8"/>
                <a:gd name="T14" fmla="*/ 2 w 46"/>
                <a:gd name="T15" fmla="*/ 8 h 8"/>
                <a:gd name="T16" fmla="*/ 3 w 46"/>
                <a:gd name="T17" fmla="*/ 8 h 8"/>
                <a:gd name="T18" fmla="*/ 44 w 46"/>
                <a:gd name="T19" fmla="*/ 6 h 8"/>
                <a:gd name="T20" fmla="*/ 44 w 46"/>
                <a:gd name="T21" fmla="*/ 5 h 8"/>
                <a:gd name="T22" fmla="*/ 45 w 46"/>
                <a:gd name="T23" fmla="*/ 4 h 8"/>
                <a:gd name="T24" fmla="*/ 46 w 46"/>
                <a:gd name="T25" fmla="*/ 3 h 8"/>
                <a:gd name="T26" fmla="*/ 46 w 46"/>
                <a:gd name="T27" fmla="*/ 3 h 8"/>
                <a:gd name="T28" fmla="*/ 45 w 46"/>
                <a:gd name="T29" fmla="*/ 2 h 8"/>
                <a:gd name="T30" fmla="*/ 44 w 46"/>
                <a:gd name="T31" fmla="*/ 1 h 8"/>
                <a:gd name="T32" fmla="*/ 43 w 46"/>
                <a:gd name="T33" fmla="*/ 0 h 8"/>
                <a:gd name="T34" fmla="*/ 43 w 46"/>
                <a:gd name="T35" fmla="*/ 0 h 8"/>
                <a:gd name="T36" fmla="*/ 2 w 46"/>
                <a:gd name="T37" fmla="*/ 2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8"/>
                <a:gd name="T59" fmla="*/ 46 w 46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8">
                  <a:moveTo>
                    <a:pt x="2" y="2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3" y="8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5" y="4"/>
                  </a:lnTo>
                  <a:lnTo>
                    <a:pt x="46" y="3"/>
                  </a:lnTo>
                  <a:lnTo>
                    <a:pt x="45" y="2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273" name="Freeform 11"/>
            <p:cNvSpPr>
              <a:spLocks/>
            </p:cNvSpPr>
            <p:nvPr/>
          </p:nvSpPr>
          <p:spPr bwMode="auto">
            <a:xfrm>
              <a:off x="4980" y="1643"/>
              <a:ext cx="95" cy="92"/>
            </a:xfrm>
            <a:custGeom>
              <a:avLst/>
              <a:gdLst>
                <a:gd name="T0" fmla="*/ 4 w 95"/>
                <a:gd name="T1" fmla="*/ 92 h 92"/>
                <a:gd name="T2" fmla="*/ 95 w 95"/>
                <a:gd name="T3" fmla="*/ 42 h 92"/>
                <a:gd name="T4" fmla="*/ 0 w 95"/>
                <a:gd name="T5" fmla="*/ 0 h 92"/>
                <a:gd name="T6" fmla="*/ 4 w 95"/>
                <a:gd name="T7" fmla="*/ 92 h 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"/>
                <a:gd name="T13" fmla="*/ 0 h 92"/>
                <a:gd name="T14" fmla="*/ 95 w 95"/>
                <a:gd name="T15" fmla="*/ 92 h 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" h="92">
                  <a:moveTo>
                    <a:pt x="4" y="92"/>
                  </a:moveTo>
                  <a:lnTo>
                    <a:pt x="95" y="42"/>
                  </a:lnTo>
                  <a:lnTo>
                    <a:pt x="0" y="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150" name="Group 12"/>
          <p:cNvGrpSpPr>
            <a:grpSpLocks/>
          </p:cNvGrpSpPr>
          <p:nvPr/>
        </p:nvGrpSpPr>
        <p:grpSpPr bwMode="auto">
          <a:xfrm>
            <a:off x="1258888" y="1196975"/>
            <a:ext cx="5367337" cy="1863725"/>
            <a:chOff x="793" y="754"/>
            <a:chExt cx="3381" cy="1174"/>
          </a:xfrm>
        </p:grpSpPr>
        <p:sp>
          <p:nvSpPr>
            <p:cNvPr id="6239" name="Oval 13"/>
            <p:cNvSpPr>
              <a:spLocks noChangeArrowheads="1"/>
            </p:cNvSpPr>
            <p:nvPr/>
          </p:nvSpPr>
          <p:spPr bwMode="auto">
            <a:xfrm>
              <a:off x="1565" y="1525"/>
              <a:ext cx="99" cy="99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40" name="Oval 14"/>
            <p:cNvSpPr>
              <a:spLocks noChangeArrowheads="1"/>
            </p:cNvSpPr>
            <p:nvPr/>
          </p:nvSpPr>
          <p:spPr bwMode="auto">
            <a:xfrm>
              <a:off x="1882" y="1797"/>
              <a:ext cx="50" cy="50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41" name="Oval 15"/>
            <p:cNvSpPr>
              <a:spLocks noChangeArrowheads="1"/>
            </p:cNvSpPr>
            <p:nvPr/>
          </p:nvSpPr>
          <p:spPr bwMode="auto">
            <a:xfrm>
              <a:off x="2426" y="1525"/>
              <a:ext cx="51" cy="50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42" name="Oval 16"/>
            <p:cNvSpPr>
              <a:spLocks noChangeArrowheads="1"/>
            </p:cNvSpPr>
            <p:nvPr/>
          </p:nvSpPr>
          <p:spPr bwMode="auto">
            <a:xfrm>
              <a:off x="1159" y="1601"/>
              <a:ext cx="50" cy="50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43" name="Oval 17"/>
            <p:cNvSpPr>
              <a:spLocks noChangeArrowheads="1"/>
            </p:cNvSpPr>
            <p:nvPr/>
          </p:nvSpPr>
          <p:spPr bwMode="auto">
            <a:xfrm>
              <a:off x="1565" y="1706"/>
              <a:ext cx="99" cy="99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grpSp>
          <p:nvGrpSpPr>
            <p:cNvPr id="6244" name="Group 18"/>
            <p:cNvGrpSpPr>
              <a:grpSpLocks/>
            </p:cNvGrpSpPr>
            <p:nvPr/>
          </p:nvGrpSpPr>
          <p:grpSpPr bwMode="auto">
            <a:xfrm>
              <a:off x="2381" y="1752"/>
              <a:ext cx="399" cy="92"/>
              <a:chOff x="2390" y="1976"/>
              <a:chExt cx="399" cy="92"/>
            </a:xfrm>
          </p:grpSpPr>
          <p:sp>
            <p:nvSpPr>
              <p:cNvPr id="6268" name="Line 19"/>
              <p:cNvSpPr>
                <a:spLocks noChangeShapeType="1"/>
              </p:cNvSpPr>
              <p:nvPr/>
            </p:nvSpPr>
            <p:spPr bwMode="auto">
              <a:xfrm flipV="1">
                <a:off x="2390" y="2022"/>
                <a:ext cx="309" cy="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69" name="Freeform 20"/>
              <p:cNvSpPr>
                <a:spLocks/>
              </p:cNvSpPr>
              <p:nvPr/>
            </p:nvSpPr>
            <p:spPr bwMode="auto">
              <a:xfrm>
                <a:off x="2693" y="1976"/>
                <a:ext cx="96" cy="92"/>
              </a:xfrm>
              <a:custGeom>
                <a:avLst/>
                <a:gdLst>
                  <a:gd name="T0" fmla="*/ 6 w 96"/>
                  <a:gd name="T1" fmla="*/ 92 h 92"/>
                  <a:gd name="T2" fmla="*/ 96 w 96"/>
                  <a:gd name="T3" fmla="*/ 40 h 92"/>
                  <a:gd name="T4" fmla="*/ 0 w 96"/>
                  <a:gd name="T5" fmla="*/ 0 h 92"/>
                  <a:gd name="T6" fmla="*/ 6 w 96"/>
                  <a:gd name="T7" fmla="*/ 92 h 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6"/>
                  <a:gd name="T13" fmla="*/ 0 h 92"/>
                  <a:gd name="T14" fmla="*/ 96 w 96"/>
                  <a:gd name="T15" fmla="*/ 92 h 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6" h="92">
                    <a:moveTo>
                      <a:pt x="6" y="92"/>
                    </a:moveTo>
                    <a:lnTo>
                      <a:pt x="96" y="40"/>
                    </a:lnTo>
                    <a:lnTo>
                      <a:pt x="0" y="0"/>
                    </a:lnTo>
                    <a:lnTo>
                      <a:pt x="6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45" name="Group 21"/>
            <p:cNvGrpSpPr>
              <a:grpSpLocks/>
            </p:cNvGrpSpPr>
            <p:nvPr/>
          </p:nvGrpSpPr>
          <p:grpSpPr bwMode="auto">
            <a:xfrm>
              <a:off x="2381" y="1616"/>
              <a:ext cx="420" cy="93"/>
              <a:chOff x="2215" y="1852"/>
              <a:chExt cx="420" cy="93"/>
            </a:xfrm>
          </p:grpSpPr>
          <p:sp>
            <p:nvSpPr>
              <p:cNvPr id="6266" name="Line 22"/>
              <p:cNvSpPr>
                <a:spLocks noChangeShapeType="1"/>
              </p:cNvSpPr>
              <p:nvPr/>
            </p:nvSpPr>
            <p:spPr bwMode="auto">
              <a:xfrm flipV="1">
                <a:off x="2215" y="1898"/>
                <a:ext cx="330" cy="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67" name="Freeform 23"/>
              <p:cNvSpPr>
                <a:spLocks/>
              </p:cNvSpPr>
              <p:nvPr/>
            </p:nvSpPr>
            <p:spPr bwMode="auto">
              <a:xfrm>
                <a:off x="2541" y="1852"/>
                <a:ext cx="94" cy="93"/>
              </a:xfrm>
              <a:custGeom>
                <a:avLst/>
                <a:gdLst>
                  <a:gd name="T0" fmla="*/ 3 w 94"/>
                  <a:gd name="T1" fmla="*/ 93 h 93"/>
                  <a:gd name="T2" fmla="*/ 94 w 94"/>
                  <a:gd name="T3" fmla="*/ 43 h 93"/>
                  <a:gd name="T4" fmla="*/ 0 w 94"/>
                  <a:gd name="T5" fmla="*/ 0 h 93"/>
                  <a:gd name="T6" fmla="*/ 3 w 94"/>
                  <a:gd name="T7" fmla="*/ 93 h 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"/>
                  <a:gd name="T13" fmla="*/ 0 h 93"/>
                  <a:gd name="T14" fmla="*/ 94 w 94"/>
                  <a:gd name="T15" fmla="*/ 93 h 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" h="93">
                    <a:moveTo>
                      <a:pt x="3" y="93"/>
                    </a:moveTo>
                    <a:lnTo>
                      <a:pt x="94" y="43"/>
                    </a:lnTo>
                    <a:lnTo>
                      <a:pt x="0" y="0"/>
                    </a:lnTo>
                    <a:lnTo>
                      <a:pt x="3" y="93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46" name="Group 24"/>
            <p:cNvGrpSpPr>
              <a:grpSpLocks/>
            </p:cNvGrpSpPr>
            <p:nvPr/>
          </p:nvGrpSpPr>
          <p:grpSpPr bwMode="auto">
            <a:xfrm>
              <a:off x="793" y="754"/>
              <a:ext cx="2839" cy="754"/>
              <a:chOff x="916" y="1060"/>
              <a:chExt cx="2839" cy="754"/>
            </a:xfrm>
          </p:grpSpPr>
          <p:sp>
            <p:nvSpPr>
              <p:cNvPr id="6264" name="Freeform 25"/>
              <p:cNvSpPr>
                <a:spLocks/>
              </p:cNvSpPr>
              <p:nvPr/>
            </p:nvSpPr>
            <p:spPr bwMode="auto">
              <a:xfrm>
                <a:off x="916" y="1123"/>
                <a:ext cx="2793" cy="691"/>
              </a:xfrm>
              <a:custGeom>
                <a:avLst/>
                <a:gdLst>
                  <a:gd name="T0" fmla="*/ 14 w 2793"/>
                  <a:gd name="T1" fmla="*/ 691 h 691"/>
                  <a:gd name="T2" fmla="*/ 46 w 2793"/>
                  <a:gd name="T3" fmla="*/ 690 h 691"/>
                  <a:gd name="T4" fmla="*/ 101 w 2793"/>
                  <a:gd name="T5" fmla="*/ 688 h 691"/>
                  <a:gd name="T6" fmla="*/ 187 w 2793"/>
                  <a:gd name="T7" fmla="*/ 687 h 691"/>
                  <a:gd name="T8" fmla="*/ 286 w 2793"/>
                  <a:gd name="T9" fmla="*/ 685 h 691"/>
                  <a:gd name="T10" fmla="*/ 395 w 2793"/>
                  <a:gd name="T11" fmla="*/ 683 h 691"/>
                  <a:gd name="T12" fmla="*/ 512 w 2793"/>
                  <a:gd name="T13" fmla="*/ 681 h 691"/>
                  <a:gd name="T14" fmla="*/ 637 w 2793"/>
                  <a:gd name="T15" fmla="*/ 679 h 691"/>
                  <a:gd name="T16" fmla="*/ 830 w 2793"/>
                  <a:gd name="T17" fmla="*/ 675 h 691"/>
                  <a:gd name="T18" fmla="*/ 1094 w 2793"/>
                  <a:gd name="T19" fmla="*/ 669 h 691"/>
                  <a:gd name="T20" fmla="*/ 1223 w 2793"/>
                  <a:gd name="T21" fmla="*/ 664 h 691"/>
                  <a:gd name="T22" fmla="*/ 1349 w 2793"/>
                  <a:gd name="T23" fmla="*/ 659 h 691"/>
                  <a:gd name="T24" fmla="*/ 1467 w 2793"/>
                  <a:gd name="T25" fmla="*/ 653 h 691"/>
                  <a:gd name="T26" fmla="*/ 1578 w 2793"/>
                  <a:gd name="T27" fmla="*/ 647 h 691"/>
                  <a:gd name="T28" fmla="*/ 1679 w 2793"/>
                  <a:gd name="T29" fmla="*/ 640 h 691"/>
                  <a:gd name="T30" fmla="*/ 1768 w 2793"/>
                  <a:gd name="T31" fmla="*/ 632 h 691"/>
                  <a:gd name="T32" fmla="*/ 1848 w 2793"/>
                  <a:gd name="T33" fmla="*/ 623 h 691"/>
                  <a:gd name="T34" fmla="*/ 1925 w 2793"/>
                  <a:gd name="T35" fmla="*/ 614 h 691"/>
                  <a:gd name="T36" fmla="*/ 2064 w 2793"/>
                  <a:gd name="T37" fmla="*/ 595 h 691"/>
                  <a:gd name="T38" fmla="*/ 2189 w 2793"/>
                  <a:gd name="T39" fmla="*/ 573 h 691"/>
                  <a:gd name="T40" fmla="*/ 2300 w 2793"/>
                  <a:gd name="T41" fmla="*/ 550 h 691"/>
                  <a:gd name="T42" fmla="*/ 2399 w 2793"/>
                  <a:gd name="T43" fmla="*/ 523 h 691"/>
                  <a:gd name="T44" fmla="*/ 2486 w 2793"/>
                  <a:gd name="T45" fmla="*/ 492 h 691"/>
                  <a:gd name="T46" fmla="*/ 2563 w 2793"/>
                  <a:gd name="T47" fmla="*/ 457 h 691"/>
                  <a:gd name="T48" fmla="*/ 2632 w 2793"/>
                  <a:gd name="T49" fmla="*/ 416 h 691"/>
                  <a:gd name="T50" fmla="*/ 2679 w 2793"/>
                  <a:gd name="T51" fmla="*/ 375 h 691"/>
                  <a:gd name="T52" fmla="*/ 2715 w 2793"/>
                  <a:gd name="T53" fmla="*/ 327 h 691"/>
                  <a:gd name="T54" fmla="*/ 2741 w 2793"/>
                  <a:gd name="T55" fmla="*/ 274 h 691"/>
                  <a:gd name="T56" fmla="*/ 2760 w 2793"/>
                  <a:gd name="T57" fmla="*/ 216 h 691"/>
                  <a:gd name="T58" fmla="*/ 2772 w 2793"/>
                  <a:gd name="T59" fmla="*/ 159 h 691"/>
                  <a:gd name="T60" fmla="*/ 2780 w 2793"/>
                  <a:gd name="T61" fmla="*/ 102 h 691"/>
                  <a:gd name="T62" fmla="*/ 2786 w 2793"/>
                  <a:gd name="T63" fmla="*/ 49 h 691"/>
                  <a:gd name="T64" fmla="*/ 2793 w 2793"/>
                  <a:gd name="T65" fmla="*/ 0 h 69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93"/>
                  <a:gd name="T100" fmla="*/ 0 h 691"/>
                  <a:gd name="T101" fmla="*/ 2793 w 2793"/>
                  <a:gd name="T102" fmla="*/ 691 h 69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93" h="691">
                    <a:moveTo>
                      <a:pt x="0" y="691"/>
                    </a:moveTo>
                    <a:lnTo>
                      <a:pt x="14" y="691"/>
                    </a:lnTo>
                    <a:lnTo>
                      <a:pt x="30" y="690"/>
                    </a:lnTo>
                    <a:lnTo>
                      <a:pt x="46" y="690"/>
                    </a:lnTo>
                    <a:lnTo>
                      <a:pt x="64" y="689"/>
                    </a:lnTo>
                    <a:lnTo>
                      <a:pt x="101" y="688"/>
                    </a:lnTo>
                    <a:lnTo>
                      <a:pt x="142" y="688"/>
                    </a:lnTo>
                    <a:lnTo>
                      <a:pt x="187" y="687"/>
                    </a:lnTo>
                    <a:lnTo>
                      <a:pt x="235" y="686"/>
                    </a:lnTo>
                    <a:lnTo>
                      <a:pt x="286" y="685"/>
                    </a:lnTo>
                    <a:lnTo>
                      <a:pt x="339" y="684"/>
                    </a:lnTo>
                    <a:lnTo>
                      <a:pt x="395" y="683"/>
                    </a:lnTo>
                    <a:lnTo>
                      <a:pt x="452" y="682"/>
                    </a:lnTo>
                    <a:lnTo>
                      <a:pt x="512" y="681"/>
                    </a:lnTo>
                    <a:lnTo>
                      <a:pt x="573" y="680"/>
                    </a:lnTo>
                    <a:lnTo>
                      <a:pt x="637" y="679"/>
                    </a:lnTo>
                    <a:lnTo>
                      <a:pt x="700" y="678"/>
                    </a:lnTo>
                    <a:lnTo>
                      <a:pt x="830" y="675"/>
                    </a:lnTo>
                    <a:lnTo>
                      <a:pt x="962" y="672"/>
                    </a:lnTo>
                    <a:lnTo>
                      <a:pt x="1094" y="669"/>
                    </a:lnTo>
                    <a:lnTo>
                      <a:pt x="1158" y="667"/>
                    </a:lnTo>
                    <a:lnTo>
                      <a:pt x="1223" y="664"/>
                    </a:lnTo>
                    <a:lnTo>
                      <a:pt x="1286" y="661"/>
                    </a:lnTo>
                    <a:lnTo>
                      <a:pt x="1349" y="659"/>
                    </a:lnTo>
                    <a:lnTo>
                      <a:pt x="1409" y="656"/>
                    </a:lnTo>
                    <a:lnTo>
                      <a:pt x="1467" y="653"/>
                    </a:lnTo>
                    <a:lnTo>
                      <a:pt x="1524" y="650"/>
                    </a:lnTo>
                    <a:lnTo>
                      <a:pt x="1578" y="647"/>
                    </a:lnTo>
                    <a:lnTo>
                      <a:pt x="1630" y="644"/>
                    </a:lnTo>
                    <a:lnTo>
                      <a:pt x="1679" y="640"/>
                    </a:lnTo>
                    <a:lnTo>
                      <a:pt x="1725" y="636"/>
                    </a:lnTo>
                    <a:lnTo>
                      <a:pt x="1768" y="632"/>
                    </a:lnTo>
                    <a:lnTo>
                      <a:pt x="1809" y="628"/>
                    </a:lnTo>
                    <a:lnTo>
                      <a:pt x="1848" y="623"/>
                    </a:lnTo>
                    <a:lnTo>
                      <a:pt x="1887" y="619"/>
                    </a:lnTo>
                    <a:lnTo>
                      <a:pt x="1925" y="614"/>
                    </a:lnTo>
                    <a:lnTo>
                      <a:pt x="1997" y="605"/>
                    </a:lnTo>
                    <a:lnTo>
                      <a:pt x="2064" y="595"/>
                    </a:lnTo>
                    <a:lnTo>
                      <a:pt x="2129" y="585"/>
                    </a:lnTo>
                    <a:lnTo>
                      <a:pt x="2189" y="573"/>
                    </a:lnTo>
                    <a:lnTo>
                      <a:pt x="2246" y="562"/>
                    </a:lnTo>
                    <a:lnTo>
                      <a:pt x="2300" y="550"/>
                    </a:lnTo>
                    <a:lnTo>
                      <a:pt x="2351" y="537"/>
                    </a:lnTo>
                    <a:lnTo>
                      <a:pt x="2399" y="523"/>
                    </a:lnTo>
                    <a:lnTo>
                      <a:pt x="2444" y="508"/>
                    </a:lnTo>
                    <a:lnTo>
                      <a:pt x="2486" y="492"/>
                    </a:lnTo>
                    <a:lnTo>
                      <a:pt x="2526" y="475"/>
                    </a:lnTo>
                    <a:lnTo>
                      <a:pt x="2563" y="457"/>
                    </a:lnTo>
                    <a:lnTo>
                      <a:pt x="2598" y="437"/>
                    </a:lnTo>
                    <a:lnTo>
                      <a:pt x="2632" y="416"/>
                    </a:lnTo>
                    <a:lnTo>
                      <a:pt x="2658" y="396"/>
                    </a:lnTo>
                    <a:lnTo>
                      <a:pt x="2679" y="375"/>
                    </a:lnTo>
                    <a:lnTo>
                      <a:pt x="2698" y="351"/>
                    </a:lnTo>
                    <a:lnTo>
                      <a:pt x="2715" y="327"/>
                    </a:lnTo>
                    <a:lnTo>
                      <a:pt x="2729" y="300"/>
                    </a:lnTo>
                    <a:lnTo>
                      <a:pt x="2741" y="274"/>
                    </a:lnTo>
                    <a:lnTo>
                      <a:pt x="2752" y="245"/>
                    </a:lnTo>
                    <a:lnTo>
                      <a:pt x="2760" y="216"/>
                    </a:lnTo>
                    <a:lnTo>
                      <a:pt x="2767" y="188"/>
                    </a:lnTo>
                    <a:lnTo>
                      <a:pt x="2772" y="159"/>
                    </a:lnTo>
                    <a:lnTo>
                      <a:pt x="2777" y="130"/>
                    </a:lnTo>
                    <a:lnTo>
                      <a:pt x="2780" y="102"/>
                    </a:lnTo>
                    <a:lnTo>
                      <a:pt x="2784" y="74"/>
                    </a:lnTo>
                    <a:lnTo>
                      <a:pt x="2786" y="49"/>
                    </a:lnTo>
                    <a:lnTo>
                      <a:pt x="2790" y="23"/>
                    </a:lnTo>
                    <a:lnTo>
                      <a:pt x="2793" y="0"/>
                    </a:lnTo>
                  </a:path>
                </a:pathLst>
              </a:cu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65" name="Freeform 26"/>
              <p:cNvSpPr>
                <a:spLocks/>
              </p:cNvSpPr>
              <p:nvPr/>
            </p:nvSpPr>
            <p:spPr bwMode="auto">
              <a:xfrm>
                <a:off x="3664" y="1060"/>
                <a:ext cx="91" cy="73"/>
              </a:xfrm>
              <a:custGeom>
                <a:avLst/>
                <a:gdLst>
                  <a:gd name="T0" fmla="*/ 91 w 91"/>
                  <a:gd name="T1" fmla="*/ 73 h 73"/>
                  <a:gd name="T2" fmla="*/ 59 w 91"/>
                  <a:gd name="T3" fmla="*/ 0 h 73"/>
                  <a:gd name="T4" fmla="*/ 0 w 91"/>
                  <a:gd name="T5" fmla="*/ 53 h 73"/>
                  <a:gd name="T6" fmla="*/ 91 w 91"/>
                  <a:gd name="T7" fmla="*/ 73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"/>
                  <a:gd name="T13" fmla="*/ 0 h 73"/>
                  <a:gd name="T14" fmla="*/ 91 w 91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" h="73">
                    <a:moveTo>
                      <a:pt x="91" y="73"/>
                    </a:moveTo>
                    <a:lnTo>
                      <a:pt x="59" y="0"/>
                    </a:lnTo>
                    <a:lnTo>
                      <a:pt x="0" y="53"/>
                    </a:lnTo>
                    <a:lnTo>
                      <a:pt x="91" y="73"/>
                    </a:lnTo>
                    <a:close/>
                  </a:path>
                </a:pathLst>
              </a:custGeom>
              <a:solidFill>
                <a:srgbClr val="333333"/>
              </a:solidFill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47" name="Group 27"/>
            <p:cNvGrpSpPr>
              <a:grpSpLocks/>
            </p:cNvGrpSpPr>
            <p:nvPr/>
          </p:nvGrpSpPr>
          <p:grpSpPr bwMode="auto">
            <a:xfrm>
              <a:off x="839" y="754"/>
              <a:ext cx="2947" cy="877"/>
              <a:chOff x="965" y="1060"/>
              <a:chExt cx="2947" cy="877"/>
            </a:xfrm>
          </p:grpSpPr>
          <p:sp>
            <p:nvSpPr>
              <p:cNvPr id="6262" name="Freeform 28"/>
              <p:cNvSpPr>
                <a:spLocks/>
              </p:cNvSpPr>
              <p:nvPr/>
            </p:nvSpPr>
            <p:spPr bwMode="auto">
              <a:xfrm>
                <a:off x="965" y="1123"/>
                <a:ext cx="2901" cy="814"/>
              </a:xfrm>
              <a:custGeom>
                <a:avLst/>
                <a:gdLst>
                  <a:gd name="T0" fmla="*/ 16 w 2901"/>
                  <a:gd name="T1" fmla="*/ 814 h 814"/>
                  <a:gd name="T2" fmla="*/ 49 w 2901"/>
                  <a:gd name="T3" fmla="*/ 813 h 814"/>
                  <a:gd name="T4" fmla="*/ 87 w 2901"/>
                  <a:gd name="T5" fmla="*/ 812 h 814"/>
                  <a:gd name="T6" fmla="*/ 151 w 2901"/>
                  <a:gd name="T7" fmla="*/ 811 h 814"/>
                  <a:gd name="T8" fmla="*/ 249 w 2901"/>
                  <a:gd name="T9" fmla="*/ 810 h 814"/>
                  <a:gd name="T10" fmla="*/ 358 w 2901"/>
                  <a:gd name="T11" fmla="*/ 808 h 814"/>
                  <a:gd name="T12" fmla="*/ 479 w 2901"/>
                  <a:gd name="T13" fmla="*/ 806 h 814"/>
                  <a:gd name="T14" fmla="*/ 607 w 2901"/>
                  <a:gd name="T15" fmla="*/ 804 h 814"/>
                  <a:gd name="T16" fmla="*/ 741 w 2901"/>
                  <a:gd name="T17" fmla="*/ 802 h 814"/>
                  <a:gd name="T18" fmla="*/ 1019 w 2901"/>
                  <a:gd name="T19" fmla="*/ 797 h 814"/>
                  <a:gd name="T20" fmla="*/ 1227 w 2901"/>
                  <a:gd name="T21" fmla="*/ 790 h 814"/>
                  <a:gd name="T22" fmla="*/ 1362 w 2901"/>
                  <a:gd name="T23" fmla="*/ 786 h 814"/>
                  <a:gd name="T24" fmla="*/ 1491 w 2901"/>
                  <a:gd name="T25" fmla="*/ 781 h 814"/>
                  <a:gd name="T26" fmla="*/ 1613 w 2901"/>
                  <a:gd name="T27" fmla="*/ 775 h 814"/>
                  <a:gd name="T28" fmla="*/ 1723 w 2901"/>
                  <a:gd name="T29" fmla="*/ 768 h 814"/>
                  <a:gd name="T30" fmla="*/ 1824 w 2901"/>
                  <a:gd name="T31" fmla="*/ 761 h 814"/>
                  <a:gd name="T32" fmla="*/ 1910 w 2901"/>
                  <a:gd name="T33" fmla="*/ 753 h 814"/>
                  <a:gd name="T34" fmla="*/ 1990 w 2901"/>
                  <a:gd name="T35" fmla="*/ 744 h 814"/>
                  <a:gd name="T36" fmla="*/ 2065 w 2901"/>
                  <a:gd name="T37" fmla="*/ 736 h 814"/>
                  <a:gd name="T38" fmla="*/ 2137 w 2901"/>
                  <a:gd name="T39" fmla="*/ 727 h 814"/>
                  <a:gd name="T40" fmla="*/ 2203 w 2901"/>
                  <a:gd name="T41" fmla="*/ 719 h 814"/>
                  <a:gd name="T42" fmla="*/ 2295 w 2901"/>
                  <a:gd name="T43" fmla="*/ 704 h 814"/>
                  <a:gd name="T44" fmla="*/ 2405 w 2901"/>
                  <a:gd name="T45" fmla="*/ 683 h 814"/>
                  <a:gd name="T46" fmla="*/ 2502 w 2901"/>
                  <a:gd name="T47" fmla="*/ 657 h 814"/>
                  <a:gd name="T48" fmla="*/ 2587 w 2901"/>
                  <a:gd name="T49" fmla="*/ 626 h 814"/>
                  <a:gd name="T50" fmla="*/ 2663 w 2901"/>
                  <a:gd name="T51" fmla="*/ 587 h 814"/>
                  <a:gd name="T52" fmla="*/ 2731 w 2901"/>
                  <a:gd name="T53" fmla="*/ 541 h 814"/>
                  <a:gd name="T54" fmla="*/ 2780 w 2901"/>
                  <a:gd name="T55" fmla="*/ 490 h 814"/>
                  <a:gd name="T56" fmla="*/ 2818 w 2901"/>
                  <a:gd name="T57" fmla="*/ 428 h 814"/>
                  <a:gd name="T58" fmla="*/ 2845 w 2901"/>
                  <a:gd name="T59" fmla="*/ 358 h 814"/>
                  <a:gd name="T60" fmla="*/ 2864 w 2901"/>
                  <a:gd name="T61" fmla="*/ 283 h 814"/>
                  <a:gd name="T62" fmla="*/ 2878 w 2901"/>
                  <a:gd name="T63" fmla="*/ 207 h 814"/>
                  <a:gd name="T64" fmla="*/ 2887 w 2901"/>
                  <a:gd name="T65" fmla="*/ 131 h 814"/>
                  <a:gd name="T66" fmla="*/ 2894 w 2901"/>
                  <a:gd name="T67" fmla="*/ 62 h 814"/>
                  <a:gd name="T68" fmla="*/ 2901 w 2901"/>
                  <a:gd name="T69" fmla="*/ 0 h 81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01"/>
                  <a:gd name="T106" fmla="*/ 0 h 814"/>
                  <a:gd name="T107" fmla="*/ 2901 w 2901"/>
                  <a:gd name="T108" fmla="*/ 814 h 81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01" h="814">
                    <a:moveTo>
                      <a:pt x="0" y="814"/>
                    </a:moveTo>
                    <a:lnTo>
                      <a:pt x="16" y="814"/>
                    </a:lnTo>
                    <a:lnTo>
                      <a:pt x="32" y="813"/>
                    </a:lnTo>
                    <a:lnTo>
                      <a:pt x="49" y="813"/>
                    </a:lnTo>
                    <a:lnTo>
                      <a:pt x="68" y="813"/>
                    </a:lnTo>
                    <a:lnTo>
                      <a:pt x="87" y="812"/>
                    </a:lnTo>
                    <a:lnTo>
                      <a:pt x="108" y="812"/>
                    </a:lnTo>
                    <a:lnTo>
                      <a:pt x="151" y="811"/>
                    </a:lnTo>
                    <a:lnTo>
                      <a:pt x="198" y="810"/>
                    </a:lnTo>
                    <a:lnTo>
                      <a:pt x="249" y="810"/>
                    </a:lnTo>
                    <a:lnTo>
                      <a:pt x="302" y="809"/>
                    </a:lnTo>
                    <a:lnTo>
                      <a:pt x="358" y="808"/>
                    </a:lnTo>
                    <a:lnTo>
                      <a:pt x="418" y="807"/>
                    </a:lnTo>
                    <a:lnTo>
                      <a:pt x="479" y="806"/>
                    </a:lnTo>
                    <a:lnTo>
                      <a:pt x="543" y="805"/>
                    </a:lnTo>
                    <a:lnTo>
                      <a:pt x="607" y="804"/>
                    </a:lnTo>
                    <a:lnTo>
                      <a:pt x="674" y="803"/>
                    </a:lnTo>
                    <a:lnTo>
                      <a:pt x="741" y="802"/>
                    </a:lnTo>
                    <a:lnTo>
                      <a:pt x="879" y="800"/>
                    </a:lnTo>
                    <a:lnTo>
                      <a:pt x="1019" y="797"/>
                    </a:lnTo>
                    <a:lnTo>
                      <a:pt x="1159" y="792"/>
                    </a:lnTo>
                    <a:lnTo>
                      <a:pt x="1227" y="790"/>
                    </a:lnTo>
                    <a:lnTo>
                      <a:pt x="1296" y="788"/>
                    </a:lnTo>
                    <a:lnTo>
                      <a:pt x="1362" y="786"/>
                    </a:lnTo>
                    <a:lnTo>
                      <a:pt x="1428" y="783"/>
                    </a:lnTo>
                    <a:lnTo>
                      <a:pt x="1491" y="781"/>
                    </a:lnTo>
                    <a:lnTo>
                      <a:pt x="1553" y="778"/>
                    </a:lnTo>
                    <a:lnTo>
                      <a:pt x="1613" y="775"/>
                    </a:lnTo>
                    <a:lnTo>
                      <a:pt x="1669" y="772"/>
                    </a:lnTo>
                    <a:lnTo>
                      <a:pt x="1723" y="768"/>
                    </a:lnTo>
                    <a:lnTo>
                      <a:pt x="1776" y="765"/>
                    </a:lnTo>
                    <a:lnTo>
                      <a:pt x="1824" y="761"/>
                    </a:lnTo>
                    <a:lnTo>
                      <a:pt x="1868" y="757"/>
                    </a:lnTo>
                    <a:lnTo>
                      <a:pt x="1910" y="753"/>
                    </a:lnTo>
                    <a:lnTo>
                      <a:pt x="1951" y="748"/>
                    </a:lnTo>
                    <a:lnTo>
                      <a:pt x="1990" y="744"/>
                    </a:lnTo>
                    <a:lnTo>
                      <a:pt x="2028" y="740"/>
                    </a:lnTo>
                    <a:lnTo>
                      <a:pt x="2065" y="736"/>
                    </a:lnTo>
                    <a:lnTo>
                      <a:pt x="2102" y="732"/>
                    </a:lnTo>
                    <a:lnTo>
                      <a:pt x="2137" y="727"/>
                    </a:lnTo>
                    <a:lnTo>
                      <a:pt x="2171" y="723"/>
                    </a:lnTo>
                    <a:lnTo>
                      <a:pt x="2203" y="719"/>
                    </a:lnTo>
                    <a:lnTo>
                      <a:pt x="2235" y="714"/>
                    </a:lnTo>
                    <a:lnTo>
                      <a:pt x="2295" y="704"/>
                    </a:lnTo>
                    <a:lnTo>
                      <a:pt x="2352" y="694"/>
                    </a:lnTo>
                    <a:lnTo>
                      <a:pt x="2405" y="683"/>
                    </a:lnTo>
                    <a:lnTo>
                      <a:pt x="2455" y="671"/>
                    </a:lnTo>
                    <a:lnTo>
                      <a:pt x="2502" y="657"/>
                    </a:lnTo>
                    <a:lnTo>
                      <a:pt x="2546" y="642"/>
                    </a:lnTo>
                    <a:lnTo>
                      <a:pt x="2587" y="626"/>
                    </a:lnTo>
                    <a:lnTo>
                      <a:pt x="2626" y="607"/>
                    </a:lnTo>
                    <a:lnTo>
                      <a:pt x="2663" y="587"/>
                    </a:lnTo>
                    <a:lnTo>
                      <a:pt x="2698" y="565"/>
                    </a:lnTo>
                    <a:lnTo>
                      <a:pt x="2731" y="541"/>
                    </a:lnTo>
                    <a:lnTo>
                      <a:pt x="2758" y="517"/>
                    </a:lnTo>
                    <a:lnTo>
                      <a:pt x="2780" y="490"/>
                    </a:lnTo>
                    <a:lnTo>
                      <a:pt x="2801" y="460"/>
                    </a:lnTo>
                    <a:lnTo>
                      <a:pt x="2818" y="428"/>
                    </a:lnTo>
                    <a:lnTo>
                      <a:pt x="2833" y="393"/>
                    </a:lnTo>
                    <a:lnTo>
                      <a:pt x="2845" y="358"/>
                    </a:lnTo>
                    <a:lnTo>
                      <a:pt x="2855" y="321"/>
                    </a:lnTo>
                    <a:lnTo>
                      <a:pt x="2864" y="283"/>
                    </a:lnTo>
                    <a:lnTo>
                      <a:pt x="2872" y="245"/>
                    </a:lnTo>
                    <a:lnTo>
                      <a:pt x="2878" y="207"/>
                    </a:lnTo>
                    <a:lnTo>
                      <a:pt x="2883" y="169"/>
                    </a:lnTo>
                    <a:lnTo>
                      <a:pt x="2887" y="131"/>
                    </a:lnTo>
                    <a:lnTo>
                      <a:pt x="2890" y="96"/>
                    </a:lnTo>
                    <a:lnTo>
                      <a:pt x="2894" y="62"/>
                    </a:lnTo>
                    <a:lnTo>
                      <a:pt x="2897" y="29"/>
                    </a:lnTo>
                    <a:lnTo>
                      <a:pt x="2901" y="0"/>
                    </a:lnTo>
                  </a:path>
                </a:pathLst>
              </a:cu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63" name="Freeform 29"/>
              <p:cNvSpPr>
                <a:spLocks/>
              </p:cNvSpPr>
              <p:nvPr/>
            </p:nvSpPr>
            <p:spPr bwMode="auto">
              <a:xfrm>
                <a:off x="3821" y="1060"/>
                <a:ext cx="91" cy="73"/>
              </a:xfrm>
              <a:custGeom>
                <a:avLst/>
                <a:gdLst>
                  <a:gd name="T0" fmla="*/ 91 w 91"/>
                  <a:gd name="T1" fmla="*/ 73 h 73"/>
                  <a:gd name="T2" fmla="*/ 59 w 91"/>
                  <a:gd name="T3" fmla="*/ 0 h 73"/>
                  <a:gd name="T4" fmla="*/ 0 w 91"/>
                  <a:gd name="T5" fmla="*/ 54 h 73"/>
                  <a:gd name="T6" fmla="*/ 91 w 91"/>
                  <a:gd name="T7" fmla="*/ 73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"/>
                  <a:gd name="T13" fmla="*/ 0 h 73"/>
                  <a:gd name="T14" fmla="*/ 91 w 91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" h="73">
                    <a:moveTo>
                      <a:pt x="91" y="73"/>
                    </a:moveTo>
                    <a:lnTo>
                      <a:pt x="59" y="0"/>
                    </a:lnTo>
                    <a:lnTo>
                      <a:pt x="0" y="54"/>
                    </a:lnTo>
                    <a:lnTo>
                      <a:pt x="91" y="73"/>
                    </a:lnTo>
                    <a:close/>
                  </a:path>
                </a:pathLst>
              </a:custGeom>
              <a:solidFill>
                <a:srgbClr val="333333"/>
              </a:solidFill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48" name="Group 30"/>
            <p:cNvGrpSpPr>
              <a:grpSpLocks/>
            </p:cNvGrpSpPr>
            <p:nvPr/>
          </p:nvGrpSpPr>
          <p:grpSpPr bwMode="auto">
            <a:xfrm>
              <a:off x="793" y="799"/>
              <a:ext cx="3175" cy="965"/>
              <a:chOff x="944" y="1096"/>
              <a:chExt cx="3140" cy="965"/>
            </a:xfrm>
          </p:grpSpPr>
          <p:sp>
            <p:nvSpPr>
              <p:cNvPr id="6260" name="Freeform 31"/>
              <p:cNvSpPr>
                <a:spLocks/>
              </p:cNvSpPr>
              <p:nvPr/>
            </p:nvSpPr>
            <p:spPr bwMode="auto">
              <a:xfrm>
                <a:off x="944" y="1157"/>
                <a:ext cx="3094" cy="904"/>
              </a:xfrm>
              <a:custGeom>
                <a:avLst/>
                <a:gdLst>
                  <a:gd name="T0" fmla="*/ 17 w 3094"/>
                  <a:gd name="T1" fmla="*/ 904 h 904"/>
                  <a:gd name="T2" fmla="*/ 54 w 3094"/>
                  <a:gd name="T3" fmla="*/ 903 h 904"/>
                  <a:gd name="T4" fmla="*/ 97 w 3094"/>
                  <a:gd name="T5" fmla="*/ 902 h 904"/>
                  <a:gd name="T6" fmla="*/ 144 w 3094"/>
                  <a:gd name="T7" fmla="*/ 901 h 904"/>
                  <a:gd name="T8" fmla="*/ 222 w 3094"/>
                  <a:gd name="T9" fmla="*/ 900 h 904"/>
                  <a:gd name="T10" fmla="*/ 339 w 3094"/>
                  <a:gd name="T11" fmla="*/ 898 h 904"/>
                  <a:gd name="T12" fmla="*/ 469 w 3094"/>
                  <a:gd name="T13" fmla="*/ 896 h 904"/>
                  <a:gd name="T14" fmla="*/ 610 w 3094"/>
                  <a:gd name="T15" fmla="*/ 893 h 904"/>
                  <a:gd name="T16" fmla="*/ 757 w 3094"/>
                  <a:gd name="T17" fmla="*/ 891 h 904"/>
                  <a:gd name="T18" fmla="*/ 910 w 3094"/>
                  <a:gd name="T19" fmla="*/ 888 h 904"/>
                  <a:gd name="T20" fmla="*/ 1145 w 3094"/>
                  <a:gd name="T21" fmla="*/ 884 h 904"/>
                  <a:gd name="T22" fmla="*/ 1377 w 3094"/>
                  <a:gd name="T23" fmla="*/ 878 h 904"/>
                  <a:gd name="T24" fmla="*/ 1527 w 3094"/>
                  <a:gd name="T25" fmla="*/ 873 h 904"/>
                  <a:gd name="T26" fmla="*/ 1671 w 3094"/>
                  <a:gd name="T27" fmla="*/ 868 h 904"/>
                  <a:gd name="T28" fmla="*/ 1805 w 3094"/>
                  <a:gd name="T29" fmla="*/ 862 h 904"/>
                  <a:gd name="T30" fmla="*/ 1928 w 3094"/>
                  <a:gd name="T31" fmla="*/ 856 h 904"/>
                  <a:gd name="T32" fmla="*/ 2010 w 3094"/>
                  <a:gd name="T33" fmla="*/ 849 h 904"/>
                  <a:gd name="T34" fmla="*/ 2061 w 3094"/>
                  <a:gd name="T35" fmla="*/ 845 h 904"/>
                  <a:gd name="T36" fmla="*/ 2129 w 3094"/>
                  <a:gd name="T37" fmla="*/ 839 h 904"/>
                  <a:gd name="T38" fmla="*/ 2215 w 3094"/>
                  <a:gd name="T39" fmla="*/ 831 h 904"/>
                  <a:gd name="T40" fmla="*/ 2294 w 3094"/>
                  <a:gd name="T41" fmla="*/ 823 h 904"/>
                  <a:gd name="T42" fmla="*/ 2368 w 3094"/>
                  <a:gd name="T43" fmla="*/ 816 h 904"/>
                  <a:gd name="T44" fmla="*/ 2436 w 3094"/>
                  <a:gd name="T45" fmla="*/ 808 h 904"/>
                  <a:gd name="T46" fmla="*/ 2499 w 3094"/>
                  <a:gd name="T47" fmla="*/ 799 h 904"/>
                  <a:gd name="T48" fmla="*/ 2557 w 3094"/>
                  <a:gd name="T49" fmla="*/ 790 h 904"/>
                  <a:gd name="T50" fmla="*/ 2611 w 3094"/>
                  <a:gd name="T51" fmla="*/ 780 h 904"/>
                  <a:gd name="T52" fmla="*/ 2685 w 3094"/>
                  <a:gd name="T53" fmla="*/ 763 h 904"/>
                  <a:gd name="T54" fmla="*/ 2771 w 3094"/>
                  <a:gd name="T55" fmla="*/ 735 h 904"/>
                  <a:gd name="T56" fmla="*/ 2848 w 3094"/>
                  <a:gd name="T57" fmla="*/ 699 h 904"/>
                  <a:gd name="T58" fmla="*/ 2915 w 3094"/>
                  <a:gd name="T59" fmla="*/ 654 h 904"/>
                  <a:gd name="T60" fmla="*/ 2961 w 3094"/>
                  <a:gd name="T61" fmla="*/ 614 h 904"/>
                  <a:gd name="T62" fmla="*/ 2996 w 3094"/>
                  <a:gd name="T63" fmla="*/ 569 h 904"/>
                  <a:gd name="T64" fmla="*/ 3031 w 3094"/>
                  <a:gd name="T65" fmla="*/ 498 h 904"/>
                  <a:gd name="T66" fmla="*/ 3055 w 3094"/>
                  <a:gd name="T67" fmla="*/ 417 h 904"/>
                  <a:gd name="T68" fmla="*/ 3071 w 3094"/>
                  <a:gd name="T69" fmla="*/ 329 h 904"/>
                  <a:gd name="T70" fmla="*/ 3080 w 3094"/>
                  <a:gd name="T71" fmla="*/ 240 h 904"/>
                  <a:gd name="T72" fmla="*/ 3086 w 3094"/>
                  <a:gd name="T73" fmla="*/ 153 h 904"/>
                  <a:gd name="T74" fmla="*/ 3090 w 3094"/>
                  <a:gd name="T75" fmla="*/ 72 h 904"/>
                  <a:gd name="T76" fmla="*/ 3094 w 3094"/>
                  <a:gd name="T77" fmla="*/ 0 h 90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94"/>
                  <a:gd name="T118" fmla="*/ 0 h 904"/>
                  <a:gd name="T119" fmla="*/ 3094 w 3094"/>
                  <a:gd name="T120" fmla="*/ 904 h 90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94" h="904">
                    <a:moveTo>
                      <a:pt x="0" y="904"/>
                    </a:moveTo>
                    <a:lnTo>
                      <a:pt x="17" y="904"/>
                    </a:lnTo>
                    <a:lnTo>
                      <a:pt x="35" y="903"/>
                    </a:lnTo>
                    <a:lnTo>
                      <a:pt x="54" y="903"/>
                    </a:lnTo>
                    <a:lnTo>
                      <a:pt x="75" y="902"/>
                    </a:lnTo>
                    <a:lnTo>
                      <a:pt x="97" y="902"/>
                    </a:lnTo>
                    <a:lnTo>
                      <a:pt x="119" y="901"/>
                    </a:lnTo>
                    <a:lnTo>
                      <a:pt x="144" y="901"/>
                    </a:lnTo>
                    <a:lnTo>
                      <a:pt x="169" y="901"/>
                    </a:lnTo>
                    <a:lnTo>
                      <a:pt x="222" y="900"/>
                    </a:lnTo>
                    <a:lnTo>
                      <a:pt x="279" y="899"/>
                    </a:lnTo>
                    <a:lnTo>
                      <a:pt x="339" y="898"/>
                    </a:lnTo>
                    <a:lnTo>
                      <a:pt x="403" y="897"/>
                    </a:lnTo>
                    <a:lnTo>
                      <a:pt x="469" y="896"/>
                    </a:lnTo>
                    <a:lnTo>
                      <a:pt x="538" y="895"/>
                    </a:lnTo>
                    <a:lnTo>
                      <a:pt x="610" y="893"/>
                    </a:lnTo>
                    <a:lnTo>
                      <a:pt x="682" y="892"/>
                    </a:lnTo>
                    <a:lnTo>
                      <a:pt x="757" y="891"/>
                    </a:lnTo>
                    <a:lnTo>
                      <a:pt x="833" y="889"/>
                    </a:lnTo>
                    <a:lnTo>
                      <a:pt x="910" y="888"/>
                    </a:lnTo>
                    <a:lnTo>
                      <a:pt x="988" y="887"/>
                    </a:lnTo>
                    <a:lnTo>
                      <a:pt x="1145" y="884"/>
                    </a:lnTo>
                    <a:lnTo>
                      <a:pt x="1300" y="880"/>
                    </a:lnTo>
                    <a:lnTo>
                      <a:pt x="1377" y="878"/>
                    </a:lnTo>
                    <a:lnTo>
                      <a:pt x="1453" y="876"/>
                    </a:lnTo>
                    <a:lnTo>
                      <a:pt x="1527" y="873"/>
                    </a:lnTo>
                    <a:lnTo>
                      <a:pt x="1600" y="871"/>
                    </a:lnTo>
                    <a:lnTo>
                      <a:pt x="1671" y="868"/>
                    </a:lnTo>
                    <a:lnTo>
                      <a:pt x="1739" y="865"/>
                    </a:lnTo>
                    <a:lnTo>
                      <a:pt x="1805" y="862"/>
                    </a:lnTo>
                    <a:lnTo>
                      <a:pt x="1868" y="859"/>
                    </a:lnTo>
                    <a:lnTo>
                      <a:pt x="1928" y="856"/>
                    </a:lnTo>
                    <a:lnTo>
                      <a:pt x="1984" y="852"/>
                    </a:lnTo>
                    <a:lnTo>
                      <a:pt x="2010" y="849"/>
                    </a:lnTo>
                    <a:lnTo>
                      <a:pt x="2036" y="847"/>
                    </a:lnTo>
                    <a:lnTo>
                      <a:pt x="2061" y="845"/>
                    </a:lnTo>
                    <a:lnTo>
                      <a:pt x="2084" y="843"/>
                    </a:lnTo>
                    <a:lnTo>
                      <a:pt x="2129" y="839"/>
                    </a:lnTo>
                    <a:lnTo>
                      <a:pt x="2173" y="835"/>
                    </a:lnTo>
                    <a:lnTo>
                      <a:pt x="2215" y="831"/>
                    </a:lnTo>
                    <a:lnTo>
                      <a:pt x="2255" y="827"/>
                    </a:lnTo>
                    <a:lnTo>
                      <a:pt x="2294" y="823"/>
                    </a:lnTo>
                    <a:lnTo>
                      <a:pt x="2332" y="819"/>
                    </a:lnTo>
                    <a:lnTo>
                      <a:pt x="2368" y="816"/>
                    </a:lnTo>
                    <a:lnTo>
                      <a:pt x="2402" y="812"/>
                    </a:lnTo>
                    <a:lnTo>
                      <a:pt x="2436" y="808"/>
                    </a:lnTo>
                    <a:lnTo>
                      <a:pt x="2468" y="803"/>
                    </a:lnTo>
                    <a:lnTo>
                      <a:pt x="2499" y="799"/>
                    </a:lnTo>
                    <a:lnTo>
                      <a:pt x="2528" y="794"/>
                    </a:lnTo>
                    <a:lnTo>
                      <a:pt x="2557" y="790"/>
                    </a:lnTo>
                    <a:lnTo>
                      <a:pt x="2585" y="785"/>
                    </a:lnTo>
                    <a:lnTo>
                      <a:pt x="2611" y="780"/>
                    </a:lnTo>
                    <a:lnTo>
                      <a:pt x="2637" y="775"/>
                    </a:lnTo>
                    <a:lnTo>
                      <a:pt x="2685" y="763"/>
                    </a:lnTo>
                    <a:lnTo>
                      <a:pt x="2730" y="750"/>
                    </a:lnTo>
                    <a:lnTo>
                      <a:pt x="2771" y="735"/>
                    </a:lnTo>
                    <a:lnTo>
                      <a:pt x="2811" y="719"/>
                    </a:lnTo>
                    <a:lnTo>
                      <a:pt x="2848" y="699"/>
                    </a:lnTo>
                    <a:lnTo>
                      <a:pt x="2882" y="678"/>
                    </a:lnTo>
                    <a:lnTo>
                      <a:pt x="2915" y="654"/>
                    </a:lnTo>
                    <a:lnTo>
                      <a:pt x="2948" y="627"/>
                    </a:lnTo>
                    <a:lnTo>
                      <a:pt x="2961" y="614"/>
                    </a:lnTo>
                    <a:lnTo>
                      <a:pt x="2973" y="601"/>
                    </a:lnTo>
                    <a:lnTo>
                      <a:pt x="2996" y="569"/>
                    </a:lnTo>
                    <a:lnTo>
                      <a:pt x="3015" y="535"/>
                    </a:lnTo>
                    <a:lnTo>
                      <a:pt x="3031" y="498"/>
                    </a:lnTo>
                    <a:lnTo>
                      <a:pt x="3044" y="458"/>
                    </a:lnTo>
                    <a:lnTo>
                      <a:pt x="3055" y="417"/>
                    </a:lnTo>
                    <a:lnTo>
                      <a:pt x="3064" y="373"/>
                    </a:lnTo>
                    <a:lnTo>
                      <a:pt x="3071" y="329"/>
                    </a:lnTo>
                    <a:lnTo>
                      <a:pt x="3076" y="285"/>
                    </a:lnTo>
                    <a:lnTo>
                      <a:pt x="3080" y="240"/>
                    </a:lnTo>
                    <a:lnTo>
                      <a:pt x="3083" y="196"/>
                    </a:lnTo>
                    <a:lnTo>
                      <a:pt x="3086" y="153"/>
                    </a:lnTo>
                    <a:lnTo>
                      <a:pt x="3088" y="111"/>
                    </a:lnTo>
                    <a:lnTo>
                      <a:pt x="3090" y="72"/>
                    </a:lnTo>
                    <a:lnTo>
                      <a:pt x="3092" y="34"/>
                    </a:lnTo>
                    <a:lnTo>
                      <a:pt x="3094" y="0"/>
                    </a:lnTo>
                  </a:path>
                </a:pathLst>
              </a:cu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61" name="Freeform 32"/>
              <p:cNvSpPr>
                <a:spLocks/>
              </p:cNvSpPr>
              <p:nvPr/>
            </p:nvSpPr>
            <p:spPr bwMode="auto">
              <a:xfrm>
                <a:off x="3992" y="1096"/>
                <a:ext cx="92" cy="70"/>
              </a:xfrm>
              <a:custGeom>
                <a:avLst/>
                <a:gdLst>
                  <a:gd name="T0" fmla="*/ 92 w 92"/>
                  <a:gd name="T1" fmla="*/ 70 h 70"/>
                  <a:gd name="T2" fmla="*/ 55 w 92"/>
                  <a:gd name="T3" fmla="*/ 0 h 70"/>
                  <a:gd name="T4" fmla="*/ 0 w 92"/>
                  <a:gd name="T5" fmla="*/ 57 h 70"/>
                  <a:gd name="T6" fmla="*/ 92 w 92"/>
                  <a:gd name="T7" fmla="*/ 7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"/>
                  <a:gd name="T13" fmla="*/ 0 h 70"/>
                  <a:gd name="T14" fmla="*/ 92 w 92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" h="70">
                    <a:moveTo>
                      <a:pt x="92" y="70"/>
                    </a:moveTo>
                    <a:lnTo>
                      <a:pt x="55" y="0"/>
                    </a:lnTo>
                    <a:lnTo>
                      <a:pt x="0" y="57"/>
                    </a:lnTo>
                    <a:lnTo>
                      <a:pt x="92" y="70"/>
                    </a:lnTo>
                    <a:close/>
                  </a:path>
                </a:pathLst>
              </a:custGeom>
              <a:solidFill>
                <a:srgbClr val="333333"/>
              </a:solidFill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49" name="Group 33"/>
            <p:cNvGrpSpPr>
              <a:grpSpLocks/>
            </p:cNvGrpSpPr>
            <p:nvPr/>
          </p:nvGrpSpPr>
          <p:grpSpPr bwMode="auto">
            <a:xfrm>
              <a:off x="884" y="845"/>
              <a:ext cx="3290" cy="1046"/>
              <a:chOff x="965" y="1158"/>
              <a:chExt cx="3290" cy="1046"/>
            </a:xfrm>
          </p:grpSpPr>
          <p:sp>
            <p:nvSpPr>
              <p:cNvPr id="6258" name="Freeform 34"/>
              <p:cNvSpPr>
                <a:spLocks/>
              </p:cNvSpPr>
              <p:nvPr/>
            </p:nvSpPr>
            <p:spPr bwMode="auto">
              <a:xfrm>
                <a:off x="965" y="1221"/>
                <a:ext cx="3244" cy="983"/>
              </a:xfrm>
              <a:custGeom>
                <a:avLst/>
                <a:gdLst>
                  <a:gd name="T0" fmla="*/ 19 w 3244"/>
                  <a:gd name="T1" fmla="*/ 983 h 983"/>
                  <a:gd name="T2" fmla="*/ 59 w 3244"/>
                  <a:gd name="T3" fmla="*/ 982 h 983"/>
                  <a:gd name="T4" fmla="*/ 104 w 3244"/>
                  <a:gd name="T5" fmla="*/ 981 h 983"/>
                  <a:gd name="T6" fmla="*/ 154 w 3244"/>
                  <a:gd name="T7" fmla="*/ 980 h 983"/>
                  <a:gd name="T8" fmla="*/ 209 w 3244"/>
                  <a:gd name="T9" fmla="*/ 979 h 983"/>
                  <a:gd name="T10" fmla="*/ 299 w 3244"/>
                  <a:gd name="T11" fmla="*/ 978 h 983"/>
                  <a:gd name="T12" fmla="*/ 431 w 3244"/>
                  <a:gd name="T13" fmla="*/ 976 h 983"/>
                  <a:gd name="T14" fmla="*/ 576 w 3244"/>
                  <a:gd name="T15" fmla="*/ 973 h 983"/>
                  <a:gd name="T16" fmla="*/ 731 w 3244"/>
                  <a:gd name="T17" fmla="*/ 971 h 983"/>
                  <a:gd name="T18" fmla="*/ 893 w 3244"/>
                  <a:gd name="T19" fmla="*/ 968 h 983"/>
                  <a:gd name="T20" fmla="*/ 1058 w 3244"/>
                  <a:gd name="T21" fmla="*/ 965 h 983"/>
                  <a:gd name="T22" fmla="*/ 1393 w 3244"/>
                  <a:gd name="T23" fmla="*/ 957 h 983"/>
                  <a:gd name="T24" fmla="*/ 1556 w 3244"/>
                  <a:gd name="T25" fmla="*/ 952 h 983"/>
                  <a:gd name="T26" fmla="*/ 1713 w 3244"/>
                  <a:gd name="T27" fmla="*/ 947 h 983"/>
                  <a:gd name="T28" fmla="*/ 1862 w 3244"/>
                  <a:gd name="T29" fmla="*/ 942 h 983"/>
                  <a:gd name="T30" fmla="*/ 1998 w 3244"/>
                  <a:gd name="T31" fmla="*/ 935 h 983"/>
                  <a:gd name="T32" fmla="*/ 2091 w 3244"/>
                  <a:gd name="T33" fmla="*/ 930 h 983"/>
                  <a:gd name="T34" fmla="*/ 2148 w 3244"/>
                  <a:gd name="T35" fmla="*/ 926 h 983"/>
                  <a:gd name="T36" fmla="*/ 2201 w 3244"/>
                  <a:gd name="T37" fmla="*/ 922 h 983"/>
                  <a:gd name="T38" fmla="*/ 2273 w 3244"/>
                  <a:gd name="T39" fmla="*/ 915 h 983"/>
                  <a:gd name="T40" fmla="*/ 2362 w 3244"/>
                  <a:gd name="T41" fmla="*/ 907 h 983"/>
                  <a:gd name="T42" fmla="*/ 2444 w 3244"/>
                  <a:gd name="T43" fmla="*/ 900 h 983"/>
                  <a:gd name="T44" fmla="*/ 2518 w 3244"/>
                  <a:gd name="T45" fmla="*/ 893 h 983"/>
                  <a:gd name="T46" fmla="*/ 2588 w 3244"/>
                  <a:gd name="T47" fmla="*/ 886 h 983"/>
                  <a:gd name="T48" fmla="*/ 2651 w 3244"/>
                  <a:gd name="T49" fmla="*/ 879 h 983"/>
                  <a:gd name="T50" fmla="*/ 2709 w 3244"/>
                  <a:gd name="T51" fmla="*/ 870 h 983"/>
                  <a:gd name="T52" fmla="*/ 2762 w 3244"/>
                  <a:gd name="T53" fmla="*/ 861 h 983"/>
                  <a:gd name="T54" fmla="*/ 2834 w 3244"/>
                  <a:gd name="T55" fmla="*/ 845 h 983"/>
                  <a:gd name="T56" fmla="*/ 2918 w 3244"/>
                  <a:gd name="T57" fmla="*/ 817 h 983"/>
                  <a:gd name="T58" fmla="*/ 2990 w 3244"/>
                  <a:gd name="T59" fmla="*/ 780 h 983"/>
                  <a:gd name="T60" fmla="*/ 3058 w 3244"/>
                  <a:gd name="T61" fmla="*/ 732 h 983"/>
                  <a:gd name="T62" fmla="*/ 3103 w 3244"/>
                  <a:gd name="T63" fmla="*/ 689 h 983"/>
                  <a:gd name="T64" fmla="*/ 3128 w 3244"/>
                  <a:gd name="T65" fmla="*/ 657 h 983"/>
                  <a:gd name="T66" fmla="*/ 3158 w 3244"/>
                  <a:gd name="T67" fmla="*/ 601 h 983"/>
                  <a:gd name="T68" fmla="*/ 3189 w 3244"/>
                  <a:gd name="T69" fmla="*/ 514 h 983"/>
                  <a:gd name="T70" fmla="*/ 3209 w 3244"/>
                  <a:gd name="T71" fmla="*/ 419 h 983"/>
                  <a:gd name="T72" fmla="*/ 3223 w 3244"/>
                  <a:gd name="T73" fmla="*/ 319 h 983"/>
                  <a:gd name="T74" fmla="*/ 3231 w 3244"/>
                  <a:gd name="T75" fmla="*/ 219 h 983"/>
                  <a:gd name="T76" fmla="*/ 3236 w 3244"/>
                  <a:gd name="T77" fmla="*/ 124 h 983"/>
                  <a:gd name="T78" fmla="*/ 3241 w 3244"/>
                  <a:gd name="T79" fmla="*/ 38 h 98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244"/>
                  <a:gd name="T121" fmla="*/ 0 h 983"/>
                  <a:gd name="T122" fmla="*/ 3244 w 3244"/>
                  <a:gd name="T123" fmla="*/ 983 h 98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244" h="983">
                    <a:moveTo>
                      <a:pt x="0" y="983"/>
                    </a:moveTo>
                    <a:lnTo>
                      <a:pt x="19" y="983"/>
                    </a:lnTo>
                    <a:lnTo>
                      <a:pt x="38" y="982"/>
                    </a:lnTo>
                    <a:lnTo>
                      <a:pt x="59" y="982"/>
                    </a:lnTo>
                    <a:lnTo>
                      <a:pt x="80" y="981"/>
                    </a:lnTo>
                    <a:lnTo>
                      <a:pt x="104" y="981"/>
                    </a:lnTo>
                    <a:lnTo>
                      <a:pt x="128" y="980"/>
                    </a:lnTo>
                    <a:lnTo>
                      <a:pt x="154" y="980"/>
                    </a:lnTo>
                    <a:lnTo>
                      <a:pt x="181" y="979"/>
                    </a:lnTo>
                    <a:lnTo>
                      <a:pt x="209" y="979"/>
                    </a:lnTo>
                    <a:lnTo>
                      <a:pt x="238" y="978"/>
                    </a:lnTo>
                    <a:lnTo>
                      <a:pt x="299" y="978"/>
                    </a:lnTo>
                    <a:lnTo>
                      <a:pt x="363" y="977"/>
                    </a:lnTo>
                    <a:lnTo>
                      <a:pt x="431" y="976"/>
                    </a:lnTo>
                    <a:lnTo>
                      <a:pt x="503" y="974"/>
                    </a:lnTo>
                    <a:lnTo>
                      <a:pt x="576" y="973"/>
                    </a:lnTo>
                    <a:lnTo>
                      <a:pt x="653" y="972"/>
                    </a:lnTo>
                    <a:lnTo>
                      <a:pt x="731" y="971"/>
                    </a:lnTo>
                    <a:lnTo>
                      <a:pt x="812" y="970"/>
                    </a:lnTo>
                    <a:lnTo>
                      <a:pt x="893" y="968"/>
                    </a:lnTo>
                    <a:lnTo>
                      <a:pt x="975" y="967"/>
                    </a:lnTo>
                    <a:lnTo>
                      <a:pt x="1058" y="965"/>
                    </a:lnTo>
                    <a:lnTo>
                      <a:pt x="1226" y="961"/>
                    </a:lnTo>
                    <a:lnTo>
                      <a:pt x="1393" y="957"/>
                    </a:lnTo>
                    <a:lnTo>
                      <a:pt x="1475" y="955"/>
                    </a:lnTo>
                    <a:lnTo>
                      <a:pt x="1556" y="952"/>
                    </a:lnTo>
                    <a:lnTo>
                      <a:pt x="1635" y="950"/>
                    </a:lnTo>
                    <a:lnTo>
                      <a:pt x="1713" y="947"/>
                    </a:lnTo>
                    <a:lnTo>
                      <a:pt x="1788" y="945"/>
                    </a:lnTo>
                    <a:lnTo>
                      <a:pt x="1862" y="942"/>
                    </a:lnTo>
                    <a:lnTo>
                      <a:pt x="1931" y="939"/>
                    </a:lnTo>
                    <a:lnTo>
                      <a:pt x="1998" y="935"/>
                    </a:lnTo>
                    <a:lnTo>
                      <a:pt x="2061" y="932"/>
                    </a:lnTo>
                    <a:lnTo>
                      <a:pt x="2091" y="930"/>
                    </a:lnTo>
                    <a:lnTo>
                      <a:pt x="2120" y="928"/>
                    </a:lnTo>
                    <a:lnTo>
                      <a:pt x="2148" y="926"/>
                    </a:lnTo>
                    <a:lnTo>
                      <a:pt x="2176" y="924"/>
                    </a:lnTo>
                    <a:lnTo>
                      <a:pt x="2201" y="922"/>
                    </a:lnTo>
                    <a:lnTo>
                      <a:pt x="2226" y="920"/>
                    </a:lnTo>
                    <a:lnTo>
                      <a:pt x="2273" y="915"/>
                    </a:lnTo>
                    <a:lnTo>
                      <a:pt x="2319" y="911"/>
                    </a:lnTo>
                    <a:lnTo>
                      <a:pt x="2362" y="907"/>
                    </a:lnTo>
                    <a:lnTo>
                      <a:pt x="2404" y="904"/>
                    </a:lnTo>
                    <a:lnTo>
                      <a:pt x="2444" y="900"/>
                    </a:lnTo>
                    <a:lnTo>
                      <a:pt x="2482" y="897"/>
                    </a:lnTo>
                    <a:lnTo>
                      <a:pt x="2518" y="893"/>
                    </a:lnTo>
                    <a:lnTo>
                      <a:pt x="2554" y="890"/>
                    </a:lnTo>
                    <a:lnTo>
                      <a:pt x="2588" y="886"/>
                    </a:lnTo>
                    <a:lnTo>
                      <a:pt x="2620" y="882"/>
                    </a:lnTo>
                    <a:lnTo>
                      <a:pt x="2651" y="879"/>
                    </a:lnTo>
                    <a:lnTo>
                      <a:pt x="2680" y="875"/>
                    </a:lnTo>
                    <a:lnTo>
                      <a:pt x="2709" y="870"/>
                    </a:lnTo>
                    <a:lnTo>
                      <a:pt x="2735" y="865"/>
                    </a:lnTo>
                    <a:lnTo>
                      <a:pt x="2762" y="861"/>
                    </a:lnTo>
                    <a:lnTo>
                      <a:pt x="2787" y="856"/>
                    </a:lnTo>
                    <a:lnTo>
                      <a:pt x="2834" y="845"/>
                    </a:lnTo>
                    <a:lnTo>
                      <a:pt x="2877" y="832"/>
                    </a:lnTo>
                    <a:lnTo>
                      <a:pt x="2918" y="817"/>
                    </a:lnTo>
                    <a:lnTo>
                      <a:pt x="2954" y="800"/>
                    </a:lnTo>
                    <a:lnTo>
                      <a:pt x="2990" y="780"/>
                    </a:lnTo>
                    <a:lnTo>
                      <a:pt x="3024" y="758"/>
                    </a:lnTo>
                    <a:lnTo>
                      <a:pt x="3058" y="732"/>
                    </a:lnTo>
                    <a:lnTo>
                      <a:pt x="3089" y="704"/>
                    </a:lnTo>
                    <a:lnTo>
                      <a:pt x="3103" y="689"/>
                    </a:lnTo>
                    <a:lnTo>
                      <a:pt x="3116" y="674"/>
                    </a:lnTo>
                    <a:lnTo>
                      <a:pt x="3128" y="657"/>
                    </a:lnTo>
                    <a:lnTo>
                      <a:pt x="3139" y="639"/>
                    </a:lnTo>
                    <a:lnTo>
                      <a:pt x="3158" y="601"/>
                    </a:lnTo>
                    <a:lnTo>
                      <a:pt x="3175" y="559"/>
                    </a:lnTo>
                    <a:lnTo>
                      <a:pt x="3189" y="514"/>
                    </a:lnTo>
                    <a:lnTo>
                      <a:pt x="3200" y="467"/>
                    </a:lnTo>
                    <a:lnTo>
                      <a:pt x="3209" y="419"/>
                    </a:lnTo>
                    <a:lnTo>
                      <a:pt x="3216" y="369"/>
                    </a:lnTo>
                    <a:lnTo>
                      <a:pt x="3223" y="319"/>
                    </a:lnTo>
                    <a:lnTo>
                      <a:pt x="3227" y="269"/>
                    </a:lnTo>
                    <a:lnTo>
                      <a:pt x="3231" y="219"/>
                    </a:lnTo>
                    <a:lnTo>
                      <a:pt x="3234" y="171"/>
                    </a:lnTo>
                    <a:lnTo>
                      <a:pt x="3236" y="124"/>
                    </a:lnTo>
                    <a:lnTo>
                      <a:pt x="3238" y="80"/>
                    </a:lnTo>
                    <a:lnTo>
                      <a:pt x="3241" y="38"/>
                    </a:lnTo>
                    <a:lnTo>
                      <a:pt x="3244" y="0"/>
                    </a:lnTo>
                  </a:path>
                </a:pathLst>
              </a:cu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59" name="Freeform 35"/>
              <p:cNvSpPr>
                <a:spLocks/>
              </p:cNvSpPr>
              <p:nvPr/>
            </p:nvSpPr>
            <p:spPr bwMode="auto">
              <a:xfrm>
                <a:off x="4163" y="1158"/>
                <a:ext cx="92" cy="71"/>
              </a:xfrm>
              <a:custGeom>
                <a:avLst/>
                <a:gdLst>
                  <a:gd name="T0" fmla="*/ 92 w 92"/>
                  <a:gd name="T1" fmla="*/ 71 h 71"/>
                  <a:gd name="T2" fmla="*/ 55 w 92"/>
                  <a:gd name="T3" fmla="*/ 0 h 71"/>
                  <a:gd name="T4" fmla="*/ 0 w 92"/>
                  <a:gd name="T5" fmla="*/ 58 h 71"/>
                  <a:gd name="T6" fmla="*/ 92 w 92"/>
                  <a:gd name="T7" fmla="*/ 71 h 7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"/>
                  <a:gd name="T13" fmla="*/ 0 h 71"/>
                  <a:gd name="T14" fmla="*/ 92 w 92"/>
                  <a:gd name="T15" fmla="*/ 71 h 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" h="71">
                    <a:moveTo>
                      <a:pt x="92" y="71"/>
                    </a:moveTo>
                    <a:lnTo>
                      <a:pt x="55" y="0"/>
                    </a:lnTo>
                    <a:lnTo>
                      <a:pt x="0" y="58"/>
                    </a:lnTo>
                    <a:lnTo>
                      <a:pt x="92" y="71"/>
                    </a:lnTo>
                    <a:close/>
                  </a:path>
                </a:pathLst>
              </a:custGeom>
              <a:solidFill>
                <a:srgbClr val="333333"/>
              </a:solidFill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250" name="Oval 36"/>
            <p:cNvSpPr>
              <a:spLocks noChangeAspect="1" noChangeArrowheads="1"/>
            </p:cNvSpPr>
            <p:nvPr/>
          </p:nvSpPr>
          <p:spPr bwMode="auto">
            <a:xfrm>
              <a:off x="1292" y="1797"/>
              <a:ext cx="131" cy="131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51" name="Oval 37"/>
            <p:cNvSpPr>
              <a:spLocks noChangeAspect="1" noChangeArrowheads="1"/>
            </p:cNvSpPr>
            <p:nvPr/>
          </p:nvSpPr>
          <p:spPr bwMode="auto">
            <a:xfrm>
              <a:off x="1882" y="1661"/>
              <a:ext cx="57" cy="57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52" name="Oval 38"/>
            <p:cNvSpPr>
              <a:spLocks noChangeAspect="1" noChangeArrowheads="1"/>
            </p:cNvSpPr>
            <p:nvPr/>
          </p:nvSpPr>
          <p:spPr bwMode="auto">
            <a:xfrm>
              <a:off x="2245" y="1797"/>
              <a:ext cx="66" cy="6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53" name="Oval 39"/>
            <p:cNvSpPr>
              <a:spLocks noChangeAspect="1" noChangeArrowheads="1"/>
            </p:cNvSpPr>
            <p:nvPr/>
          </p:nvSpPr>
          <p:spPr bwMode="auto">
            <a:xfrm>
              <a:off x="1159" y="1601"/>
              <a:ext cx="57" cy="57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254" name="Oval 40"/>
            <p:cNvSpPr>
              <a:spLocks noChangeAspect="1" noChangeArrowheads="1"/>
            </p:cNvSpPr>
            <p:nvPr/>
          </p:nvSpPr>
          <p:spPr bwMode="auto">
            <a:xfrm>
              <a:off x="2200" y="1570"/>
              <a:ext cx="165" cy="16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grpSp>
          <p:nvGrpSpPr>
            <p:cNvPr id="6255" name="Group 41"/>
            <p:cNvGrpSpPr>
              <a:grpSpLocks/>
            </p:cNvGrpSpPr>
            <p:nvPr/>
          </p:nvGrpSpPr>
          <p:grpSpPr bwMode="auto">
            <a:xfrm>
              <a:off x="1429" y="1797"/>
              <a:ext cx="393" cy="92"/>
              <a:chOff x="1604" y="2144"/>
              <a:chExt cx="393" cy="92"/>
            </a:xfrm>
          </p:grpSpPr>
          <p:sp>
            <p:nvSpPr>
              <p:cNvPr id="6256" name="Line 42"/>
              <p:cNvSpPr>
                <a:spLocks noChangeShapeType="1"/>
              </p:cNvSpPr>
              <p:nvPr/>
            </p:nvSpPr>
            <p:spPr bwMode="auto">
              <a:xfrm>
                <a:off x="1604" y="2190"/>
                <a:ext cx="303" cy="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57" name="Freeform 43"/>
              <p:cNvSpPr>
                <a:spLocks/>
              </p:cNvSpPr>
              <p:nvPr/>
            </p:nvSpPr>
            <p:spPr bwMode="auto">
              <a:xfrm>
                <a:off x="1904" y="2144"/>
                <a:ext cx="93" cy="92"/>
              </a:xfrm>
              <a:custGeom>
                <a:avLst/>
                <a:gdLst>
                  <a:gd name="T0" fmla="*/ 0 w 93"/>
                  <a:gd name="T1" fmla="*/ 92 h 92"/>
                  <a:gd name="T2" fmla="*/ 93 w 93"/>
                  <a:gd name="T3" fmla="*/ 46 h 92"/>
                  <a:gd name="T4" fmla="*/ 0 w 93"/>
                  <a:gd name="T5" fmla="*/ 0 h 92"/>
                  <a:gd name="T6" fmla="*/ 0 w 93"/>
                  <a:gd name="T7" fmla="*/ 92 h 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3"/>
                  <a:gd name="T13" fmla="*/ 0 h 92"/>
                  <a:gd name="T14" fmla="*/ 93 w 93"/>
                  <a:gd name="T15" fmla="*/ 92 h 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3" h="92">
                    <a:moveTo>
                      <a:pt x="0" y="92"/>
                    </a:moveTo>
                    <a:lnTo>
                      <a:pt x="93" y="46"/>
                    </a:lnTo>
                    <a:lnTo>
                      <a:pt x="0" y="0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151" name="Group 44"/>
          <p:cNvGrpSpPr>
            <a:grpSpLocks/>
          </p:cNvGrpSpPr>
          <p:nvPr/>
        </p:nvGrpSpPr>
        <p:grpSpPr bwMode="auto">
          <a:xfrm>
            <a:off x="4643438" y="1484313"/>
            <a:ext cx="3330575" cy="1452562"/>
            <a:chOff x="2925" y="935"/>
            <a:chExt cx="2098" cy="915"/>
          </a:xfrm>
        </p:grpSpPr>
        <p:sp>
          <p:nvSpPr>
            <p:cNvPr id="6152" name="Oval 45"/>
            <p:cNvSpPr>
              <a:spLocks noChangeArrowheads="1"/>
            </p:cNvSpPr>
            <p:nvPr/>
          </p:nvSpPr>
          <p:spPr bwMode="auto">
            <a:xfrm>
              <a:off x="3696" y="1162"/>
              <a:ext cx="50" cy="50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153" name="Oval 46"/>
            <p:cNvSpPr>
              <a:spLocks noChangeArrowheads="1"/>
            </p:cNvSpPr>
            <p:nvPr/>
          </p:nvSpPr>
          <p:spPr bwMode="auto">
            <a:xfrm>
              <a:off x="4014" y="1706"/>
              <a:ext cx="138" cy="13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154" name="Oval 47"/>
            <p:cNvSpPr>
              <a:spLocks noChangeArrowheads="1"/>
            </p:cNvSpPr>
            <p:nvPr/>
          </p:nvSpPr>
          <p:spPr bwMode="auto">
            <a:xfrm>
              <a:off x="3651" y="1026"/>
              <a:ext cx="50" cy="51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grpSp>
          <p:nvGrpSpPr>
            <p:cNvPr id="6155" name="Group 48"/>
            <p:cNvGrpSpPr>
              <a:grpSpLocks/>
            </p:cNvGrpSpPr>
            <p:nvPr/>
          </p:nvGrpSpPr>
          <p:grpSpPr bwMode="auto">
            <a:xfrm>
              <a:off x="3833" y="1071"/>
              <a:ext cx="63" cy="156"/>
              <a:chOff x="4163" y="1858"/>
              <a:chExt cx="63" cy="156"/>
            </a:xfrm>
          </p:grpSpPr>
          <p:sp>
            <p:nvSpPr>
              <p:cNvPr id="6237" name="Line 49"/>
              <p:cNvSpPr>
                <a:spLocks noChangeShapeType="1"/>
              </p:cNvSpPr>
              <p:nvPr/>
            </p:nvSpPr>
            <p:spPr bwMode="auto">
              <a:xfrm flipV="1">
                <a:off x="4182" y="1919"/>
                <a:ext cx="13" cy="95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8" name="Freeform 50"/>
              <p:cNvSpPr>
                <a:spLocks/>
              </p:cNvSpPr>
              <p:nvPr/>
            </p:nvSpPr>
            <p:spPr bwMode="auto">
              <a:xfrm>
                <a:off x="4163" y="1858"/>
                <a:ext cx="63" cy="69"/>
              </a:xfrm>
              <a:custGeom>
                <a:avLst/>
                <a:gdLst>
                  <a:gd name="T0" fmla="*/ 63 w 63"/>
                  <a:gd name="T1" fmla="*/ 69 h 69"/>
                  <a:gd name="T2" fmla="*/ 40 w 63"/>
                  <a:gd name="T3" fmla="*/ 0 h 69"/>
                  <a:gd name="T4" fmla="*/ 0 w 63"/>
                  <a:gd name="T5" fmla="*/ 59 h 69"/>
                  <a:gd name="T6" fmla="*/ 63 w 63"/>
                  <a:gd name="T7" fmla="*/ 69 h 6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69"/>
                  <a:gd name="T14" fmla="*/ 63 w 63"/>
                  <a:gd name="T15" fmla="*/ 69 h 6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69">
                    <a:moveTo>
                      <a:pt x="63" y="69"/>
                    </a:moveTo>
                    <a:lnTo>
                      <a:pt x="40" y="0"/>
                    </a:lnTo>
                    <a:lnTo>
                      <a:pt x="0" y="59"/>
                    </a:lnTo>
                    <a:lnTo>
                      <a:pt x="63" y="69"/>
                    </a:lnTo>
                    <a:close/>
                  </a:path>
                </a:pathLst>
              </a:custGeom>
              <a:solidFill>
                <a:srgbClr val="333333"/>
              </a:solidFill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6" name="Group 51"/>
            <p:cNvGrpSpPr>
              <a:grpSpLocks/>
            </p:cNvGrpSpPr>
            <p:nvPr/>
          </p:nvGrpSpPr>
          <p:grpSpPr bwMode="auto">
            <a:xfrm>
              <a:off x="4014" y="1207"/>
              <a:ext cx="63" cy="137"/>
              <a:chOff x="4163" y="1501"/>
              <a:chExt cx="63" cy="156"/>
            </a:xfrm>
          </p:grpSpPr>
          <p:sp>
            <p:nvSpPr>
              <p:cNvPr id="6235" name="Line 52"/>
              <p:cNvSpPr>
                <a:spLocks noChangeShapeType="1"/>
              </p:cNvSpPr>
              <p:nvPr/>
            </p:nvSpPr>
            <p:spPr bwMode="auto">
              <a:xfrm flipV="1">
                <a:off x="4182" y="1561"/>
                <a:ext cx="13" cy="96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6" name="Freeform 53"/>
              <p:cNvSpPr>
                <a:spLocks/>
              </p:cNvSpPr>
              <p:nvPr/>
            </p:nvSpPr>
            <p:spPr bwMode="auto">
              <a:xfrm>
                <a:off x="4163" y="1501"/>
                <a:ext cx="63" cy="69"/>
              </a:xfrm>
              <a:custGeom>
                <a:avLst/>
                <a:gdLst>
                  <a:gd name="T0" fmla="*/ 63 w 63"/>
                  <a:gd name="T1" fmla="*/ 69 h 69"/>
                  <a:gd name="T2" fmla="*/ 40 w 63"/>
                  <a:gd name="T3" fmla="*/ 0 h 69"/>
                  <a:gd name="T4" fmla="*/ 0 w 63"/>
                  <a:gd name="T5" fmla="*/ 59 h 69"/>
                  <a:gd name="T6" fmla="*/ 63 w 63"/>
                  <a:gd name="T7" fmla="*/ 69 h 6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69"/>
                  <a:gd name="T14" fmla="*/ 63 w 63"/>
                  <a:gd name="T15" fmla="*/ 69 h 6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69">
                    <a:moveTo>
                      <a:pt x="63" y="69"/>
                    </a:moveTo>
                    <a:lnTo>
                      <a:pt x="40" y="0"/>
                    </a:lnTo>
                    <a:lnTo>
                      <a:pt x="0" y="59"/>
                    </a:lnTo>
                    <a:lnTo>
                      <a:pt x="63" y="69"/>
                    </a:lnTo>
                    <a:close/>
                  </a:path>
                </a:pathLst>
              </a:custGeom>
              <a:solidFill>
                <a:srgbClr val="333333"/>
              </a:solidFill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7" name="Group 54"/>
            <p:cNvGrpSpPr>
              <a:grpSpLocks/>
            </p:cNvGrpSpPr>
            <p:nvPr/>
          </p:nvGrpSpPr>
          <p:grpSpPr bwMode="auto">
            <a:xfrm rot="-433329">
              <a:off x="4195" y="1706"/>
              <a:ext cx="365" cy="93"/>
              <a:chOff x="4170" y="2020"/>
              <a:chExt cx="365" cy="93"/>
            </a:xfrm>
          </p:grpSpPr>
          <p:sp>
            <p:nvSpPr>
              <p:cNvPr id="6229" name="Freeform 55"/>
              <p:cNvSpPr>
                <a:spLocks/>
              </p:cNvSpPr>
              <p:nvPr/>
            </p:nvSpPr>
            <p:spPr bwMode="auto">
              <a:xfrm>
                <a:off x="4170" y="2058"/>
                <a:ext cx="55" cy="7"/>
              </a:xfrm>
              <a:custGeom>
                <a:avLst/>
                <a:gdLst>
                  <a:gd name="T0" fmla="*/ 4 w 55"/>
                  <a:gd name="T1" fmla="*/ 0 h 7"/>
                  <a:gd name="T2" fmla="*/ 3 w 55"/>
                  <a:gd name="T3" fmla="*/ 0 h 7"/>
                  <a:gd name="T4" fmla="*/ 2 w 55"/>
                  <a:gd name="T5" fmla="*/ 1 h 7"/>
                  <a:gd name="T6" fmla="*/ 1 w 55"/>
                  <a:gd name="T7" fmla="*/ 2 h 7"/>
                  <a:gd name="T8" fmla="*/ 0 w 55"/>
                  <a:gd name="T9" fmla="*/ 3 h 7"/>
                  <a:gd name="T10" fmla="*/ 0 w 55"/>
                  <a:gd name="T11" fmla="*/ 3 h 7"/>
                  <a:gd name="T12" fmla="*/ 1 w 55"/>
                  <a:gd name="T13" fmla="*/ 4 h 7"/>
                  <a:gd name="T14" fmla="*/ 2 w 55"/>
                  <a:gd name="T15" fmla="*/ 5 h 7"/>
                  <a:gd name="T16" fmla="*/ 3 w 55"/>
                  <a:gd name="T17" fmla="*/ 6 h 7"/>
                  <a:gd name="T18" fmla="*/ 51 w 55"/>
                  <a:gd name="T19" fmla="*/ 7 h 7"/>
                  <a:gd name="T20" fmla="*/ 52 w 55"/>
                  <a:gd name="T21" fmla="*/ 7 h 7"/>
                  <a:gd name="T22" fmla="*/ 53 w 55"/>
                  <a:gd name="T23" fmla="*/ 7 h 7"/>
                  <a:gd name="T24" fmla="*/ 54 w 55"/>
                  <a:gd name="T25" fmla="*/ 6 h 7"/>
                  <a:gd name="T26" fmla="*/ 55 w 55"/>
                  <a:gd name="T27" fmla="*/ 5 h 7"/>
                  <a:gd name="T28" fmla="*/ 55 w 55"/>
                  <a:gd name="T29" fmla="*/ 4 h 7"/>
                  <a:gd name="T30" fmla="*/ 54 w 55"/>
                  <a:gd name="T31" fmla="*/ 3 h 7"/>
                  <a:gd name="T32" fmla="*/ 53 w 55"/>
                  <a:gd name="T33" fmla="*/ 2 h 7"/>
                  <a:gd name="T34" fmla="*/ 52 w 55"/>
                  <a:gd name="T35" fmla="*/ 1 h 7"/>
                  <a:gd name="T36" fmla="*/ 4 w 55"/>
                  <a:gd name="T37" fmla="*/ 0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7"/>
                  <a:gd name="T59" fmla="*/ 55 w 55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7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1" y="7"/>
                    </a:lnTo>
                    <a:lnTo>
                      <a:pt x="52" y="7"/>
                    </a:lnTo>
                    <a:lnTo>
                      <a:pt x="53" y="7"/>
                    </a:lnTo>
                    <a:lnTo>
                      <a:pt x="54" y="6"/>
                    </a:lnTo>
                    <a:lnTo>
                      <a:pt x="55" y="5"/>
                    </a:lnTo>
                    <a:lnTo>
                      <a:pt x="55" y="4"/>
                    </a:lnTo>
                    <a:lnTo>
                      <a:pt x="54" y="3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0" name="Freeform 56"/>
              <p:cNvSpPr>
                <a:spLocks/>
              </p:cNvSpPr>
              <p:nvPr/>
            </p:nvSpPr>
            <p:spPr bwMode="auto">
              <a:xfrm>
                <a:off x="4238" y="2059"/>
                <a:ext cx="55" cy="8"/>
              </a:xfrm>
              <a:custGeom>
                <a:avLst/>
                <a:gdLst>
                  <a:gd name="T0" fmla="*/ 3 w 55"/>
                  <a:gd name="T1" fmla="*/ 0 h 8"/>
                  <a:gd name="T2" fmla="*/ 2 w 55"/>
                  <a:gd name="T3" fmla="*/ 0 h 8"/>
                  <a:gd name="T4" fmla="*/ 1 w 55"/>
                  <a:gd name="T5" fmla="*/ 1 h 8"/>
                  <a:gd name="T6" fmla="*/ 0 w 55"/>
                  <a:gd name="T7" fmla="*/ 2 h 8"/>
                  <a:gd name="T8" fmla="*/ 0 w 55"/>
                  <a:gd name="T9" fmla="*/ 3 h 8"/>
                  <a:gd name="T10" fmla="*/ 0 w 55"/>
                  <a:gd name="T11" fmla="*/ 4 h 8"/>
                  <a:gd name="T12" fmla="*/ 0 w 55"/>
                  <a:gd name="T13" fmla="*/ 5 h 8"/>
                  <a:gd name="T14" fmla="*/ 1 w 55"/>
                  <a:gd name="T15" fmla="*/ 6 h 8"/>
                  <a:gd name="T16" fmla="*/ 2 w 55"/>
                  <a:gd name="T17" fmla="*/ 6 h 8"/>
                  <a:gd name="T18" fmla="*/ 51 w 55"/>
                  <a:gd name="T19" fmla="*/ 8 h 8"/>
                  <a:gd name="T20" fmla="*/ 52 w 55"/>
                  <a:gd name="T21" fmla="*/ 8 h 8"/>
                  <a:gd name="T22" fmla="*/ 53 w 55"/>
                  <a:gd name="T23" fmla="*/ 7 h 8"/>
                  <a:gd name="T24" fmla="*/ 54 w 55"/>
                  <a:gd name="T25" fmla="*/ 6 h 8"/>
                  <a:gd name="T26" fmla="*/ 55 w 55"/>
                  <a:gd name="T27" fmla="*/ 5 h 8"/>
                  <a:gd name="T28" fmla="*/ 55 w 55"/>
                  <a:gd name="T29" fmla="*/ 4 h 8"/>
                  <a:gd name="T30" fmla="*/ 54 w 55"/>
                  <a:gd name="T31" fmla="*/ 3 h 8"/>
                  <a:gd name="T32" fmla="*/ 53 w 55"/>
                  <a:gd name="T33" fmla="*/ 2 h 8"/>
                  <a:gd name="T34" fmla="*/ 52 w 55"/>
                  <a:gd name="T35" fmla="*/ 2 h 8"/>
                  <a:gd name="T36" fmla="*/ 3 w 55"/>
                  <a:gd name="T37" fmla="*/ 0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8"/>
                  <a:gd name="T59" fmla="*/ 55 w 55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8">
                    <a:moveTo>
                      <a:pt x="3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7"/>
                    </a:lnTo>
                    <a:lnTo>
                      <a:pt x="54" y="6"/>
                    </a:lnTo>
                    <a:lnTo>
                      <a:pt x="55" y="5"/>
                    </a:lnTo>
                    <a:lnTo>
                      <a:pt x="55" y="4"/>
                    </a:lnTo>
                    <a:lnTo>
                      <a:pt x="54" y="3"/>
                    </a:lnTo>
                    <a:lnTo>
                      <a:pt x="53" y="2"/>
                    </a:lnTo>
                    <a:lnTo>
                      <a:pt x="52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1" name="Freeform 57"/>
              <p:cNvSpPr>
                <a:spLocks/>
              </p:cNvSpPr>
              <p:nvPr/>
            </p:nvSpPr>
            <p:spPr bwMode="auto">
              <a:xfrm>
                <a:off x="4305" y="2061"/>
                <a:ext cx="55" cy="7"/>
              </a:xfrm>
              <a:custGeom>
                <a:avLst/>
                <a:gdLst>
                  <a:gd name="T0" fmla="*/ 3 w 55"/>
                  <a:gd name="T1" fmla="*/ 0 h 7"/>
                  <a:gd name="T2" fmla="*/ 2 w 55"/>
                  <a:gd name="T3" fmla="*/ 0 h 7"/>
                  <a:gd name="T4" fmla="*/ 1 w 55"/>
                  <a:gd name="T5" fmla="*/ 0 h 7"/>
                  <a:gd name="T6" fmla="*/ 0 w 55"/>
                  <a:gd name="T7" fmla="*/ 1 h 7"/>
                  <a:gd name="T8" fmla="*/ 0 w 55"/>
                  <a:gd name="T9" fmla="*/ 2 h 7"/>
                  <a:gd name="T10" fmla="*/ 0 w 55"/>
                  <a:gd name="T11" fmla="*/ 3 h 7"/>
                  <a:gd name="T12" fmla="*/ 0 w 55"/>
                  <a:gd name="T13" fmla="*/ 4 h 7"/>
                  <a:gd name="T14" fmla="*/ 1 w 55"/>
                  <a:gd name="T15" fmla="*/ 5 h 7"/>
                  <a:gd name="T16" fmla="*/ 2 w 55"/>
                  <a:gd name="T17" fmla="*/ 6 h 7"/>
                  <a:gd name="T18" fmla="*/ 51 w 55"/>
                  <a:gd name="T19" fmla="*/ 7 h 7"/>
                  <a:gd name="T20" fmla="*/ 52 w 55"/>
                  <a:gd name="T21" fmla="*/ 7 h 7"/>
                  <a:gd name="T22" fmla="*/ 53 w 55"/>
                  <a:gd name="T23" fmla="*/ 7 h 7"/>
                  <a:gd name="T24" fmla="*/ 54 w 55"/>
                  <a:gd name="T25" fmla="*/ 6 h 7"/>
                  <a:gd name="T26" fmla="*/ 55 w 55"/>
                  <a:gd name="T27" fmla="*/ 5 h 7"/>
                  <a:gd name="T28" fmla="*/ 55 w 55"/>
                  <a:gd name="T29" fmla="*/ 4 h 7"/>
                  <a:gd name="T30" fmla="*/ 54 w 55"/>
                  <a:gd name="T31" fmla="*/ 3 h 7"/>
                  <a:gd name="T32" fmla="*/ 53 w 55"/>
                  <a:gd name="T33" fmla="*/ 2 h 7"/>
                  <a:gd name="T34" fmla="*/ 52 w 55"/>
                  <a:gd name="T35" fmla="*/ 1 h 7"/>
                  <a:gd name="T36" fmla="*/ 3 w 55"/>
                  <a:gd name="T37" fmla="*/ 0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7"/>
                  <a:gd name="T59" fmla="*/ 55 w 55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7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51" y="7"/>
                    </a:lnTo>
                    <a:lnTo>
                      <a:pt x="52" y="7"/>
                    </a:lnTo>
                    <a:lnTo>
                      <a:pt x="53" y="7"/>
                    </a:lnTo>
                    <a:lnTo>
                      <a:pt x="54" y="6"/>
                    </a:lnTo>
                    <a:lnTo>
                      <a:pt x="55" y="5"/>
                    </a:lnTo>
                    <a:lnTo>
                      <a:pt x="55" y="4"/>
                    </a:lnTo>
                    <a:lnTo>
                      <a:pt x="54" y="3"/>
                    </a:lnTo>
                    <a:lnTo>
                      <a:pt x="53" y="2"/>
                    </a:lnTo>
                    <a:lnTo>
                      <a:pt x="5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2" name="Freeform 58"/>
              <p:cNvSpPr>
                <a:spLocks/>
              </p:cNvSpPr>
              <p:nvPr/>
            </p:nvSpPr>
            <p:spPr bwMode="auto">
              <a:xfrm>
                <a:off x="4373" y="2062"/>
                <a:ext cx="55" cy="8"/>
              </a:xfrm>
              <a:custGeom>
                <a:avLst/>
                <a:gdLst>
                  <a:gd name="T0" fmla="*/ 3 w 55"/>
                  <a:gd name="T1" fmla="*/ 0 h 8"/>
                  <a:gd name="T2" fmla="*/ 2 w 55"/>
                  <a:gd name="T3" fmla="*/ 0 h 8"/>
                  <a:gd name="T4" fmla="*/ 1 w 55"/>
                  <a:gd name="T5" fmla="*/ 1 h 8"/>
                  <a:gd name="T6" fmla="*/ 0 w 55"/>
                  <a:gd name="T7" fmla="*/ 2 h 8"/>
                  <a:gd name="T8" fmla="*/ 0 w 55"/>
                  <a:gd name="T9" fmla="*/ 3 h 8"/>
                  <a:gd name="T10" fmla="*/ 0 w 55"/>
                  <a:gd name="T11" fmla="*/ 4 h 8"/>
                  <a:gd name="T12" fmla="*/ 0 w 55"/>
                  <a:gd name="T13" fmla="*/ 5 h 8"/>
                  <a:gd name="T14" fmla="*/ 1 w 55"/>
                  <a:gd name="T15" fmla="*/ 6 h 8"/>
                  <a:gd name="T16" fmla="*/ 2 w 55"/>
                  <a:gd name="T17" fmla="*/ 6 h 8"/>
                  <a:gd name="T18" fmla="*/ 51 w 55"/>
                  <a:gd name="T19" fmla="*/ 8 h 8"/>
                  <a:gd name="T20" fmla="*/ 52 w 55"/>
                  <a:gd name="T21" fmla="*/ 8 h 8"/>
                  <a:gd name="T22" fmla="*/ 53 w 55"/>
                  <a:gd name="T23" fmla="*/ 7 h 8"/>
                  <a:gd name="T24" fmla="*/ 54 w 55"/>
                  <a:gd name="T25" fmla="*/ 6 h 8"/>
                  <a:gd name="T26" fmla="*/ 55 w 55"/>
                  <a:gd name="T27" fmla="*/ 5 h 8"/>
                  <a:gd name="T28" fmla="*/ 55 w 55"/>
                  <a:gd name="T29" fmla="*/ 4 h 8"/>
                  <a:gd name="T30" fmla="*/ 54 w 55"/>
                  <a:gd name="T31" fmla="*/ 3 h 8"/>
                  <a:gd name="T32" fmla="*/ 53 w 55"/>
                  <a:gd name="T33" fmla="*/ 2 h 8"/>
                  <a:gd name="T34" fmla="*/ 52 w 55"/>
                  <a:gd name="T35" fmla="*/ 2 h 8"/>
                  <a:gd name="T36" fmla="*/ 3 w 55"/>
                  <a:gd name="T37" fmla="*/ 0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8"/>
                  <a:gd name="T59" fmla="*/ 55 w 55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8">
                    <a:moveTo>
                      <a:pt x="3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7"/>
                    </a:lnTo>
                    <a:lnTo>
                      <a:pt x="54" y="6"/>
                    </a:lnTo>
                    <a:lnTo>
                      <a:pt x="55" y="5"/>
                    </a:lnTo>
                    <a:lnTo>
                      <a:pt x="55" y="4"/>
                    </a:lnTo>
                    <a:lnTo>
                      <a:pt x="54" y="3"/>
                    </a:lnTo>
                    <a:lnTo>
                      <a:pt x="53" y="2"/>
                    </a:lnTo>
                    <a:lnTo>
                      <a:pt x="52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3" name="Freeform 59"/>
              <p:cNvSpPr>
                <a:spLocks/>
              </p:cNvSpPr>
              <p:nvPr/>
            </p:nvSpPr>
            <p:spPr bwMode="auto">
              <a:xfrm>
                <a:off x="4440" y="2064"/>
                <a:ext cx="8" cy="6"/>
              </a:xfrm>
              <a:custGeom>
                <a:avLst/>
                <a:gdLst>
                  <a:gd name="T0" fmla="*/ 3 w 8"/>
                  <a:gd name="T1" fmla="*/ 0 h 6"/>
                  <a:gd name="T2" fmla="*/ 2 w 8"/>
                  <a:gd name="T3" fmla="*/ 0 h 6"/>
                  <a:gd name="T4" fmla="*/ 1 w 8"/>
                  <a:gd name="T5" fmla="*/ 0 h 6"/>
                  <a:gd name="T6" fmla="*/ 0 w 8"/>
                  <a:gd name="T7" fmla="*/ 1 h 6"/>
                  <a:gd name="T8" fmla="*/ 0 w 8"/>
                  <a:gd name="T9" fmla="*/ 2 h 6"/>
                  <a:gd name="T10" fmla="*/ 0 w 8"/>
                  <a:gd name="T11" fmla="*/ 3 h 6"/>
                  <a:gd name="T12" fmla="*/ 0 w 8"/>
                  <a:gd name="T13" fmla="*/ 4 h 6"/>
                  <a:gd name="T14" fmla="*/ 1 w 8"/>
                  <a:gd name="T15" fmla="*/ 5 h 6"/>
                  <a:gd name="T16" fmla="*/ 2 w 8"/>
                  <a:gd name="T17" fmla="*/ 6 h 6"/>
                  <a:gd name="T18" fmla="*/ 5 w 8"/>
                  <a:gd name="T19" fmla="*/ 6 h 6"/>
                  <a:gd name="T20" fmla="*/ 5 w 8"/>
                  <a:gd name="T21" fmla="*/ 6 h 6"/>
                  <a:gd name="T22" fmla="*/ 6 w 8"/>
                  <a:gd name="T23" fmla="*/ 5 h 6"/>
                  <a:gd name="T24" fmla="*/ 7 w 8"/>
                  <a:gd name="T25" fmla="*/ 4 h 6"/>
                  <a:gd name="T26" fmla="*/ 8 w 8"/>
                  <a:gd name="T27" fmla="*/ 3 h 6"/>
                  <a:gd name="T28" fmla="*/ 8 w 8"/>
                  <a:gd name="T29" fmla="*/ 3 h 6"/>
                  <a:gd name="T30" fmla="*/ 7 w 8"/>
                  <a:gd name="T31" fmla="*/ 2 h 6"/>
                  <a:gd name="T32" fmla="*/ 6 w 8"/>
                  <a:gd name="T33" fmla="*/ 1 h 6"/>
                  <a:gd name="T34" fmla="*/ 6 w 8"/>
                  <a:gd name="T35" fmla="*/ 0 h 6"/>
                  <a:gd name="T36" fmla="*/ 3 w 8"/>
                  <a:gd name="T37" fmla="*/ 0 h 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"/>
                  <a:gd name="T58" fmla="*/ 0 h 6"/>
                  <a:gd name="T59" fmla="*/ 8 w 8"/>
                  <a:gd name="T60" fmla="*/ 6 h 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" h="6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4" name="Freeform 60"/>
              <p:cNvSpPr>
                <a:spLocks/>
              </p:cNvSpPr>
              <p:nvPr/>
            </p:nvSpPr>
            <p:spPr bwMode="auto">
              <a:xfrm>
                <a:off x="4441" y="2020"/>
                <a:ext cx="94" cy="93"/>
              </a:xfrm>
              <a:custGeom>
                <a:avLst/>
                <a:gdLst>
                  <a:gd name="T0" fmla="*/ 0 w 94"/>
                  <a:gd name="T1" fmla="*/ 93 h 93"/>
                  <a:gd name="T2" fmla="*/ 94 w 94"/>
                  <a:gd name="T3" fmla="*/ 49 h 93"/>
                  <a:gd name="T4" fmla="*/ 2 w 94"/>
                  <a:gd name="T5" fmla="*/ 0 h 93"/>
                  <a:gd name="T6" fmla="*/ 0 w 94"/>
                  <a:gd name="T7" fmla="*/ 93 h 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4"/>
                  <a:gd name="T13" fmla="*/ 0 h 93"/>
                  <a:gd name="T14" fmla="*/ 94 w 94"/>
                  <a:gd name="T15" fmla="*/ 93 h 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4" h="93">
                    <a:moveTo>
                      <a:pt x="0" y="93"/>
                    </a:moveTo>
                    <a:lnTo>
                      <a:pt x="94" y="49"/>
                    </a:lnTo>
                    <a:lnTo>
                      <a:pt x="2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8" name="Group 61"/>
            <p:cNvGrpSpPr>
              <a:grpSpLocks/>
            </p:cNvGrpSpPr>
            <p:nvPr/>
          </p:nvGrpSpPr>
          <p:grpSpPr bwMode="auto">
            <a:xfrm>
              <a:off x="3016" y="1752"/>
              <a:ext cx="1011" cy="98"/>
              <a:chOff x="3079" y="2054"/>
              <a:chExt cx="1011" cy="98"/>
            </a:xfrm>
          </p:grpSpPr>
          <p:sp>
            <p:nvSpPr>
              <p:cNvPr id="6204" name="Freeform 62"/>
              <p:cNvSpPr>
                <a:spLocks/>
              </p:cNvSpPr>
              <p:nvPr/>
            </p:nvSpPr>
            <p:spPr bwMode="auto">
              <a:xfrm>
                <a:off x="3079" y="2144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3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8 w 31"/>
                  <a:gd name="T19" fmla="*/ 6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1 h 8"/>
                  <a:gd name="T32" fmla="*/ 28 w 31"/>
                  <a:gd name="T33" fmla="*/ 0 h 8"/>
                  <a:gd name="T34" fmla="*/ 27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5" name="Freeform 63"/>
              <p:cNvSpPr>
                <a:spLocks/>
              </p:cNvSpPr>
              <p:nvPr/>
            </p:nvSpPr>
            <p:spPr bwMode="auto">
              <a:xfrm>
                <a:off x="3122" y="2142"/>
                <a:ext cx="31" cy="7"/>
              </a:xfrm>
              <a:custGeom>
                <a:avLst/>
                <a:gdLst>
                  <a:gd name="T0" fmla="*/ 2 w 31"/>
                  <a:gd name="T1" fmla="*/ 1 h 7"/>
                  <a:gd name="T2" fmla="*/ 1 w 31"/>
                  <a:gd name="T3" fmla="*/ 2 h 7"/>
                  <a:gd name="T4" fmla="*/ 0 w 31"/>
                  <a:gd name="T5" fmla="*/ 3 h 7"/>
                  <a:gd name="T6" fmla="*/ 0 w 31"/>
                  <a:gd name="T7" fmla="*/ 4 h 7"/>
                  <a:gd name="T8" fmla="*/ 0 w 31"/>
                  <a:gd name="T9" fmla="*/ 5 h 7"/>
                  <a:gd name="T10" fmla="*/ 0 w 31"/>
                  <a:gd name="T11" fmla="*/ 6 h 7"/>
                  <a:gd name="T12" fmla="*/ 1 w 31"/>
                  <a:gd name="T13" fmla="*/ 7 h 7"/>
                  <a:gd name="T14" fmla="*/ 2 w 31"/>
                  <a:gd name="T15" fmla="*/ 7 h 7"/>
                  <a:gd name="T16" fmla="*/ 3 w 31"/>
                  <a:gd name="T17" fmla="*/ 7 h 7"/>
                  <a:gd name="T18" fmla="*/ 28 w 31"/>
                  <a:gd name="T19" fmla="*/ 6 h 7"/>
                  <a:gd name="T20" fmla="*/ 29 w 31"/>
                  <a:gd name="T21" fmla="*/ 5 h 7"/>
                  <a:gd name="T22" fmla="*/ 30 w 31"/>
                  <a:gd name="T23" fmla="*/ 4 h 7"/>
                  <a:gd name="T24" fmla="*/ 31 w 31"/>
                  <a:gd name="T25" fmla="*/ 3 h 7"/>
                  <a:gd name="T26" fmla="*/ 31 w 31"/>
                  <a:gd name="T27" fmla="*/ 2 h 7"/>
                  <a:gd name="T28" fmla="*/ 30 w 31"/>
                  <a:gd name="T29" fmla="*/ 1 h 7"/>
                  <a:gd name="T30" fmla="*/ 29 w 31"/>
                  <a:gd name="T31" fmla="*/ 0 h 7"/>
                  <a:gd name="T32" fmla="*/ 28 w 31"/>
                  <a:gd name="T33" fmla="*/ 0 h 7"/>
                  <a:gd name="T34" fmla="*/ 27 w 31"/>
                  <a:gd name="T35" fmla="*/ 0 h 7"/>
                  <a:gd name="T36" fmla="*/ 2 w 31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7"/>
                  <a:gd name="T59" fmla="*/ 31 w 31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7">
                    <a:moveTo>
                      <a:pt x="2" y="1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6" name="Freeform 64"/>
              <p:cNvSpPr>
                <a:spLocks/>
              </p:cNvSpPr>
              <p:nvPr/>
            </p:nvSpPr>
            <p:spPr bwMode="auto">
              <a:xfrm>
                <a:off x="3165" y="2138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3 h 8"/>
                  <a:gd name="T4" fmla="*/ 0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0 w 31"/>
                  <a:gd name="T11" fmla="*/ 7 h 8"/>
                  <a:gd name="T12" fmla="*/ 1 w 31"/>
                  <a:gd name="T13" fmla="*/ 8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7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7" name="Freeform 65"/>
              <p:cNvSpPr>
                <a:spLocks/>
              </p:cNvSpPr>
              <p:nvPr/>
            </p:nvSpPr>
            <p:spPr bwMode="auto">
              <a:xfrm>
                <a:off x="3208" y="2135"/>
                <a:ext cx="31" cy="9"/>
              </a:xfrm>
              <a:custGeom>
                <a:avLst/>
                <a:gdLst>
                  <a:gd name="T0" fmla="*/ 2 w 31"/>
                  <a:gd name="T1" fmla="*/ 2 h 9"/>
                  <a:gd name="T2" fmla="*/ 1 w 31"/>
                  <a:gd name="T3" fmla="*/ 2 h 9"/>
                  <a:gd name="T4" fmla="*/ 0 w 31"/>
                  <a:gd name="T5" fmla="*/ 3 h 9"/>
                  <a:gd name="T6" fmla="*/ 0 w 31"/>
                  <a:gd name="T7" fmla="*/ 5 h 9"/>
                  <a:gd name="T8" fmla="*/ 0 w 31"/>
                  <a:gd name="T9" fmla="*/ 6 h 9"/>
                  <a:gd name="T10" fmla="*/ 0 w 31"/>
                  <a:gd name="T11" fmla="*/ 7 h 9"/>
                  <a:gd name="T12" fmla="*/ 1 w 31"/>
                  <a:gd name="T13" fmla="*/ 8 h 9"/>
                  <a:gd name="T14" fmla="*/ 2 w 31"/>
                  <a:gd name="T15" fmla="*/ 9 h 9"/>
                  <a:gd name="T16" fmla="*/ 3 w 31"/>
                  <a:gd name="T17" fmla="*/ 9 h 9"/>
                  <a:gd name="T18" fmla="*/ 28 w 31"/>
                  <a:gd name="T19" fmla="*/ 7 h 9"/>
                  <a:gd name="T20" fmla="*/ 29 w 31"/>
                  <a:gd name="T21" fmla="*/ 6 h 9"/>
                  <a:gd name="T22" fmla="*/ 30 w 31"/>
                  <a:gd name="T23" fmla="*/ 5 h 9"/>
                  <a:gd name="T24" fmla="*/ 31 w 31"/>
                  <a:gd name="T25" fmla="*/ 3 h 9"/>
                  <a:gd name="T26" fmla="*/ 31 w 31"/>
                  <a:gd name="T27" fmla="*/ 2 h 9"/>
                  <a:gd name="T28" fmla="*/ 30 w 31"/>
                  <a:gd name="T29" fmla="*/ 1 h 9"/>
                  <a:gd name="T30" fmla="*/ 29 w 31"/>
                  <a:gd name="T31" fmla="*/ 0 h 9"/>
                  <a:gd name="T32" fmla="*/ 28 w 31"/>
                  <a:gd name="T33" fmla="*/ 0 h 9"/>
                  <a:gd name="T34" fmla="*/ 27 w 31"/>
                  <a:gd name="T35" fmla="*/ 0 h 9"/>
                  <a:gd name="T36" fmla="*/ 2 w 31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8" name="Freeform 66"/>
              <p:cNvSpPr>
                <a:spLocks/>
              </p:cNvSpPr>
              <p:nvPr/>
            </p:nvSpPr>
            <p:spPr bwMode="auto">
              <a:xfrm>
                <a:off x="3251" y="2132"/>
                <a:ext cx="31" cy="9"/>
              </a:xfrm>
              <a:custGeom>
                <a:avLst/>
                <a:gdLst>
                  <a:gd name="T0" fmla="*/ 2 w 31"/>
                  <a:gd name="T1" fmla="*/ 2 h 9"/>
                  <a:gd name="T2" fmla="*/ 1 w 31"/>
                  <a:gd name="T3" fmla="*/ 2 h 9"/>
                  <a:gd name="T4" fmla="*/ 0 w 31"/>
                  <a:gd name="T5" fmla="*/ 3 h 9"/>
                  <a:gd name="T6" fmla="*/ 0 w 31"/>
                  <a:gd name="T7" fmla="*/ 4 h 9"/>
                  <a:gd name="T8" fmla="*/ 0 w 31"/>
                  <a:gd name="T9" fmla="*/ 5 h 9"/>
                  <a:gd name="T10" fmla="*/ 0 w 31"/>
                  <a:gd name="T11" fmla="*/ 6 h 9"/>
                  <a:gd name="T12" fmla="*/ 1 w 31"/>
                  <a:gd name="T13" fmla="*/ 8 h 9"/>
                  <a:gd name="T14" fmla="*/ 2 w 31"/>
                  <a:gd name="T15" fmla="*/ 9 h 9"/>
                  <a:gd name="T16" fmla="*/ 3 w 31"/>
                  <a:gd name="T17" fmla="*/ 9 h 9"/>
                  <a:gd name="T18" fmla="*/ 28 w 31"/>
                  <a:gd name="T19" fmla="*/ 6 h 9"/>
                  <a:gd name="T20" fmla="*/ 29 w 31"/>
                  <a:gd name="T21" fmla="*/ 6 h 9"/>
                  <a:gd name="T22" fmla="*/ 30 w 31"/>
                  <a:gd name="T23" fmla="*/ 5 h 9"/>
                  <a:gd name="T24" fmla="*/ 31 w 31"/>
                  <a:gd name="T25" fmla="*/ 4 h 9"/>
                  <a:gd name="T26" fmla="*/ 31 w 31"/>
                  <a:gd name="T27" fmla="*/ 3 h 9"/>
                  <a:gd name="T28" fmla="*/ 30 w 31"/>
                  <a:gd name="T29" fmla="*/ 2 h 9"/>
                  <a:gd name="T30" fmla="*/ 29 w 31"/>
                  <a:gd name="T31" fmla="*/ 1 h 9"/>
                  <a:gd name="T32" fmla="*/ 28 w 31"/>
                  <a:gd name="T33" fmla="*/ 0 h 9"/>
                  <a:gd name="T34" fmla="*/ 27 w 31"/>
                  <a:gd name="T35" fmla="*/ 0 h 9"/>
                  <a:gd name="T36" fmla="*/ 2 w 31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9" name="Freeform 67"/>
              <p:cNvSpPr>
                <a:spLocks/>
              </p:cNvSpPr>
              <p:nvPr/>
            </p:nvSpPr>
            <p:spPr bwMode="auto">
              <a:xfrm>
                <a:off x="3294" y="2129"/>
                <a:ext cx="30" cy="8"/>
              </a:xfrm>
              <a:custGeom>
                <a:avLst/>
                <a:gdLst>
                  <a:gd name="T0" fmla="*/ 2 w 30"/>
                  <a:gd name="T1" fmla="*/ 2 h 8"/>
                  <a:gd name="T2" fmla="*/ 1 w 30"/>
                  <a:gd name="T3" fmla="*/ 2 h 8"/>
                  <a:gd name="T4" fmla="*/ 0 w 30"/>
                  <a:gd name="T5" fmla="*/ 3 h 8"/>
                  <a:gd name="T6" fmla="*/ 0 w 30"/>
                  <a:gd name="T7" fmla="*/ 4 h 8"/>
                  <a:gd name="T8" fmla="*/ 0 w 30"/>
                  <a:gd name="T9" fmla="*/ 5 h 8"/>
                  <a:gd name="T10" fmla="*/ 0 w 30"/>
                  <a:gd name="T11" fmla="*/ 6 h 8"/>
                  <a:gd name="T12" fmla="*/ 1 w 30"/>
                  <a:gd name="T13" fmla="*/ 7 h 8"/>
                  <a:gd name="T14" fmla="*/ 2 w 30"/>
                  <a:gd name="T15" fmla="*/ 8 h 8"/>
                  <a:gd name="T16" fmla="*/ 3 w 30"/>
                  <a:gd name="T17" fmla="*/ 8 h 8"/>
                  <a:gd name="T18" fmla="*/ 28 w 30"/>
                  <a:gd name="T19" fmla="*/ 6 h 8"/>
                  <a:gd name="T20" fmla="*/ 29 w 30"/>
                  <a:gd name="T21" fmla="*/ 6 h 8"/>
                  <a:gd name="T22" fmla="*/ 30 w 30"/>
                  <a:gd name="T23" fmla="*/ 5 h 8"/>
                  <a:gd name="T24" fmla="*/ 30 w 30"/>
                  <a:gd name="T25" fmla="*/ 4 h 8"/>
                  <a:gd name="T26" fmla="*/ 30 w 30"/>
                  <a:gd name="T27" fmla="*/ 3 h 8"/>
                  <a:gd name="T28" fmla="*/ 30 w 30"/>
                  <a:gd name="T29" fmla="*/ 2 h 8"/>
                  <a:gd name="T30" fmla="*/ 29 w 30"/>
                  <a:gd name="T31" fmla="*/ 1 h 8"/>
                  <a:gd name="T32" fmla="*/ 28 w 30"/>
                  <a:gd name="T33" fmla="*/ 0 h 8"/>
                  <a:gd name="T34" fmla="*/ 27 w 30"/>
                  <a:gd name="T35" fmla="*/ 0 h 8"/>
                  <a:gd name="T36" fmla="*/ 2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0" name="Freeform 68"/>
              <p:cNvSpPr>
                <a:spLocks/>
              </p:cNvSpPr>
              <p:nvPr/>
            </p:nvSpPr>
            <p:spPr bwMode="auto">
              <a:xfrm>
                <a:off x="3336" y="2126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3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1 w 31"/>
                  <a:gd name="T11" fmla="*/ 7 h 8"/>
                  <a:gd name="T12" fmla="*/ 2 w 31"/>
                  <a:gd name="T13" fmla="*/ 8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1" name="Freeform 69"/>
              <p:cNvSpPr>
                <a:spLocks/>
              </p:cNvSpPr>
              <p:nvPr/>
            </p:nvSpPr>
            <p:spPr bwMode="auto">
              <a:xfrm>
                <a:off x="3379" y="2124"/>
                <a:ext cx="31" cy="7"/>
              </a:xfrm>
              <a:custGeom>
                <a:avLst/>
                <a:gdLst>
                  <a:gd name="T0" fmla="*/ 3 w 31"/>
                  <a:gd name="T1" fmla="*/ 1 h 7"/>
                  <a:gd name="T2" fmla="*/ 2 w 31"/>
                  <a:gd name="T3" fmla="*/ 2 h 7"/>
                  <a:gd name="T4" fmla="*/ 1 w 31"/>
                  <a:gd name="T5" fmla="*/ 3 h 7"/>
                  <a:gd name="T6" fmla="*/ 0 w 31"/>
                  <a:gd name="T7" fmla="*/ 4 h 7"/>
                  <a:gd name="T8" fmla="*/ 0 w 31"/>
                  <a:gd name="T9" fmla="*/ 5 h 7"/>
                  <a:gd name="T10" fmla="*/ 1 w 31"/>
                  <a:gd name="T11" fmla="*/ 6 h 7"/>
                  <a:gd name="T12" fmla="*/ 2 w 31"/>
                  <a:gd name="T13" fmla="*/ 7 h 7"/>
                  <a:gd name="T14" fmla="*/ 3 w 31"/>
                  <a:gd name="T15" fmla="*/ 7 h 7"/>
                  <a:gd name="T16" fmla="*/ 4 w 31"/>
                  <a:gd name="T17" fmla="*/ 7 h 7"/>
                  <a:gd name="T18" fmla="*/ 29 w 31"/>
                  <a:gd name="T19" fmla="*/ 6 h 7"/>
                  <a:gd name="T20" fmla="*/ 30 w 31"/>
                  <a:gd name="T21" fmla="*/ 5 h 7"/>
                  <a:gd name="T22" fmla="*/ 31 w 31"/>
                  <a:gd name="T23" fmla="*/ 4 h 7"/>
                  <a:gd name="T24" fmla="*/ 31 w 31"/>
                  <a:gd name="T25" fmla="*/ 3 h 7"/>
                  <a:gd name="T26" fmla="*/ 31 w 31"/>
                  <a:gd name="T27" fmla="*/ 2 h 7"/>
                  <a:gd name="T28" fmla="*/ 31 w 31"/>
                  <a:gd name="T29" fmla="*/ 1 h 7"/>
                  <a:gd name="T30" fmla="*/ 30 w 31"/>
                  <a:gd name="T31" fmla="*/ 0 h 7"/>
                  <a:gd name="T32" fmla="*/ 29 w 31"/>
                  <a:gd name="T33" fmla="*/ 0 h 7"/>
                  <a:gd name="T34" fmla="*/ 28 w 31"/>
                  <a:gd name="T35" fmla="*/ 0 h 7"/>
                  <a:gd name="T36" fmla="*/ 3 w 31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7"/>
                  <a:gd name="T59" fmla="*/ 31 w 31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7">
                    <a:moveTo>
                      <a:pt x="3" y="1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2" name="Freeform 70"/>
              <p:cNvSpPr>
                <a:spLocks/>
              </p:cNvSpPr>
              <p:nvPr/>
            </p:nvSpPr>
            <p:spPr bwMode="auto">
              <a:xfrm>
                <a:off x="3422" y="2121"/>
                <a:ext cx="31" cy="7"/>
              </a:xfrm>
              <a:custGeom>
                <a:avLst/>
                <a:gdLst>
                  <a:gd name="T0" fmla="*/ 3 w 31"/>
                  <a:gd name="T1" fmla="*/ 1 h 7"/>
                  <a:gd name="T2" fmla="*/ 2 w 31"/>
                  <a:gd name="T3" fmla="*/ 2 h 7"/>
                  <a:gd name="T4" fmla="*/ 1 w 31"/>
                  <a:gd name="T5" fmla="*/ 3 h 7"/>
                  <a:gd name="T6" fmla="*/ 0 w 31"/>
                  <a:gd name="T7" fmla="*/ 4 h 7"/>
                  <a:gd name="T8" fmla="*/ 0 w 31"/>
                  <a:gd name="T9" fmla="*/ 5 h 7"/>
                  <a:gd name="T10" fmla="*/ 1 w 31"/>
                  <a:gd name="T11" fmla="*/ 6 h 7"/>
                  <a:gd name="T12" fmla="*/ 2 w 31"/>
                  <a:gd name="T13" fmla="*/ 7 h 7"/>
                  <a:gd name="T14" fmla="*/ 3 w 31"/>
                  <a:gd name="T15" fmla="*/ 7 h 7"/>
                  <a:gd name="T16" fmla="*/ 4 w 31"/>
                  <a:gd name="T17" fmla="*/ 7 h 7"/>
                  <a:gd name="T18" fmla="*/ 29 w 31"/>
                  <a:gd name="T19" fmla="*/ 6 h 7"/>
                  <a:gd name="T20" fmla="*/ 30 w 31"/>
                  <a:gd name="T21" fmla="*/ 5 h 7"/>
                  <a:gd name="T22" fmla="*/ 31 w 31"/>
                  <a:gd name="T23" fmla="*/ 4 h 7"/>
                  <a:gd name="T24" fmla="*/ 31 w 31"/>
                  <a:gd name="T25" fmla="*/ 3 h 7"/>
                  <a:gd name="T26" fmla="*/ 31 w 31"/>
                  <a:gd name="T27" fmla="*/ 2 h 7"/>
                  <a:gd name="T28" fmla="*/ 31 w 31"/>
                  <a:gd name="T29" fmla="*/ 1 h 7"/>
                  <a:gd name="T30" fmla="*/ 30 w 31"/>
                  <a:gd name="T31" fmla="*/ 0 h 7"/>
                  <a:gd name="T32" fmla="*/ 29 w 31"/>
                  <a:gd name="T33" fmla="*/ 0 h 7"/>
                  <a:gd name="T34" fmla="*/ 28 w 31"/>
                  <a:gd name="T35" fmla="*/ 0 h 7"/>
                  <a:gd name="T36" fmla="*/ 3 w 31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7"/>
                  <a:gd name="T59" fmla="*/ 31 w 31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7">
                    <a:moveTo>
                      <a:pt x="3" y="1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3" name="Freeform 71"/>
              <p:cNvSpPr>
                <a:spLocks/>
              </p:cNvSpPr>
              <p:nvPr/>
            </p:nvSpPr>
            <p:spPr bwMode="auto">
              <a:xfrm>
                <a:off x="3465" y="2118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4" name="Freeform 72"/>
              <p:cNvSpPr>
                <a:spLocks/>
              </p:cNvSpPr>
              <p:nvPr/>
            </p:nvSpPr>
            <p:spPr bwMode="auto">
              <a:xfrm>
                <a:off x="3508" y="2115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5" name="Freeform 73"/>
              <p:cNvSpPr>
                <a:spLocks/>
              </p:cNvSpPr>
              <p:nvPr/>
            </p:nvSpPr>
            <p:spPr bwMode="auto">
              <a:xfrm>
                <a:off x="3551" y="2112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3 h 8"/>
                  <a:gd name="T4" fmla="*/ 0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0 w 31"/>
                  <a:gd name="T11" fmla="*/ 7 h 8"/>
                  <a:gd name="T12" fmla="*/ 1 w 31"/>
                  <a:gd name="T13" fmla="*/ 8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1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6" name="Freeform 74"/>
              <p:cNvSpPr>
                <a:spLocks/>
              </p:cNvSpPr>
              <p:nvPr/>
            </p:nvSpPr>
            <p:spPr bwMode="auto">
              <a:xfrm>
                <a:off x="3594" y="2110"/>
                <a:ext cx="31" cy="7"/>
              </a:xfrm>
              <a:custGeom>
                <a:avLst/>
                <a:gdLst>
                  <a:gd name="T0" fmla="*/ 2 w 31"/>
                  <a:gd name="T1" fmla="*/ 1 h 7"/>
                  <a:gd name="T2" fmla="*/ 1 w 31"/>
                  <a:gd name="T3" fmla="*/ 2 h 7"/>
                  <a:gd name="T4" fmla="*/ 0 w 31"/>
                  <a:gd name="T5" fmla="*/ 3 h 7"/>
                  <a:gd name="T6" fmla="*/ 0 w 31"/>
                  <a:gd name="T7" fmla="*/ 4 h 7"/>
                  <a:gd name="T8" fmla="*/ 0 w 31"/>
                  <a:gd name="T9" fmla="*/ 5 h 7"/>
                  <a:gd name="T10" fmla="*/ 0 w 31"/>
                  <a:gd name="T11" fmla="*/ 6 h 7"/>
                  <a:gd name="T12" fmla="*/ 1 w 31"/>
                  <a:gd name="T13" fmla="*/ 7 h 7"/>
                  <a:gd name="T14" fmla="*/ 2 w 31"/>
                  <a:gd name="T15" fmla="*/ 7 h 7"/>
                  <a:gd name="T16" fmla="*/ 3 w 31"/>
                  <a:gd name="T17" fmla="*/ 7 h 7"/>
                  <a:gd name="T18" fmla="*/ 28 w 31"/>
                  <a:gd name="T19" fmla="*/ 6 h 7"/>
                  <a:gd name="T20" fmla="*/ 29 w 31"/>
                  <a:gd name="T21" fmla="*/ 5 h 7"/>
                  <a:gd name="T22" fmla="*/ 30 w 31"/>
                  <a:gd name="T23" fmla="*/ 4 h 7"/>
                  <a:gd name="T24" fmla="*/ 31 w 31"/>
                  <a:gd name="T25" fmla="*/ 3 h 7"/>
                  <a:gd name="T26" fmla="*/ 31 w 31"/>
                  <a:gd name="T27" fmla="*/ 2 h 7"/>
                  <a:gd name="T28" fmla="*/ 30 w 31"/>
                  <a:gd name="T29" fmla="*/ 1 h 7"/>
                  <a:gd name="T30" fmla="*/ 29 w 31"/>
                  <a:gd name="T31" fmla="*/ 0 h 7"/>
                  <a:gd name="T32" fmla="*/ 28 w 31"/>
                  <a:gd name="T33" fmla="*/ 0 h 7"/>
                  <a:gd name="T34" fmla="*/ 27 w 31"/>
                  <a:gd name="T35" fmla="*/ 0 h 7"/>
                  <a:gd name="T36" fmla="*/ 2 w 31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7"/>
                  <a:gd name="T59" fmla="*/ 31 w 31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7">
                    <a:moveTo>
                      <a:pt x="2" y="1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7" name="Freeform 75"/>
              <p:cNvSpPr>
                <a:spLocks/>
              </p:cNvSpPr>
              <p:nvPr/>
            </p:nvSpPr>
            <p:spPr bwMode="auto">
              <a:xfrm>
                <a:off x="3637" y="2107"/>
                <a:ext cx="31" cy="7"/>
              </a:xfrm>
              <a:custGeom>
                <a:avLst/>
                <a:gdLst>
                  <a:gd name="T0" fmla="*/ 2 w 31"/>
                  <a:gd name="T1" fmla="*/ 1 h 7"/>
                  <a:gd name="T2" fmla="*/ 1 w 31"/>
                  <a:gd name="T3" fmla="*/ 2 h 7"/>
                  <a:gd name="T4" fmla="*/ 0 w 31"/>
                  <a:gd name="T5" fmla="*/ 3 h 7"/>
                  <a:gd name="T6" fmla="*/ 0 w 31"/>
                  <a:gd name="T7" fmla="*/ 4 h 7"/>
                  <a:gd name="T8" fmla="*/ 0 w 31"/>
                  <a:gd name="T9" fmla="*/ 5 h 7"/>
                  <a:gd name="T10" fmla="*/ 0 w 31"/>
                  <a:gd name="T11" fmla="*/ 6 h 7"/>
                  <a:gd name="T12" fmla="*/ 1 w 31"/>
                  <a:gd name="T13" fmla="*/ 7 h 7"/>
                  <a:gd name="T14" fmla="*/ 2 w 31"/>
                  <a:gd name="T15" fmla="*/ 7 h 7"/>
                  <a:gd name="T16" fmla="*/ 3 w 31"/>
                  <a:gd name="T17" fmla="*/ 7 h 7"/>
                  <a:gd name="T18" fmla="*/ 28 w 31"/>
                  <a:gd name="T19" fmla="*/ 6 h 7"/>
                  <a:gd name="T20" fmla="*/ 29 w 31"/>
                  <a:gd name="T21" fmla="*/ 5 h 7"/>
                  <a:gd name="T22" fmla="*/ 30 w 31"/>
                  <a:gd name="T23" fmla="*/ 4 h 7"/>
                  <a:gd name="T24" fmla="*/ 31 w 31"/>
                  <a:gd name="T25" fmla="*/ 3 h 7"/>
                  <a:gd name="T26" fmla="*/ 31 w 31"/>
                  <a:gd name="T27" fmla="*/ 2 h 7"/>
                  <a:gd name="T28" fmla="*/ 30 w 31"/>
                  <a:gd name="T29" fmla="*/ 1 h 7"/>
                  <a:gd name="T30" fmla="*/ 29 w 31"/>
                  <a:gd name="T31" fmla="*/ 0 h 7"/>
                  <a:gd name="T32" fmla="*/ 28 w 31"/>
                  <a:gd name="T33" fmla="*/ 0 h 7"/>
                  <a:gd name="T34" fmla="*/ 27 w 31"/>
                  <a:gd name="T35" fmla="*/ 0 h 7"/>
                  <a:gd name="T36" fmla="*/ 2 w 31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7"/>
                  <a:gd name="T59" fmla="*/ 31 w 31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7">
                    <a:moveTo>
                      <a:pt x="2" y="1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8" name="Freeform 76"/>
              <p:cNvSpPr>
                <a:spLocks/>
              </p:cNvSpPr>
              <p:nvPr/>
            </p:nvSpPr>
            <p:spPr bwMode="auto">
              <a:xfrm>
                <a:off x="3680" y="2104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2 h 8"/>
                  <a:gd name="T4" fmla="*/ 0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0 w 31"/>
                  <a:gd name="T11" fmla="*/ 6 h 8"/>
                  <a:gd name="T12" fmla="*/ 1 w 31"/>
                  <a:gd name="T13" fmla="*/ 7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5 h 8"/>
                  <a:gd name="T22" fmla="*/ 30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0 w 31"/>
                  <a:gd name="T29" fmla="*/ 1 h 8"/>
                  <a:gd name="T30" fmla="*/ 29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9" name="Freeform 77"/>
              <p:cNvSpPr>
                <a:spLocks/>
              </p:cNvSpPr>
              <p:nvPr/>
            </p:nvSpPr>
            <p:spPr bwMode="auto">
              <a:xfrm>
                <a:off x="3723" y="2101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2 h 8"/>
                  <a:gd name="T4" fmla="*/ 0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0 w 31"/>
                  <a:gd name="T11" fmla="*/ 6 h 8"/>
                  <a:gd name="T12" fmla="*/ 1 w 31"/>
                  <a:gd name="T13" fmla="*/ 7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1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0" name="Freeform 78"/>
              <p:cNvSpPr>
                <a:spLocks/>
              </p:cNvSpPr>
              <p:nvPr/>
            </p:nvSpPr>
            <p:spPr bwMode="auto">
              <a:xfrm>
                <a:off x="3765" y="2098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1" name="Freeform 79"/>
              <p:cNvSpPr>
                <a:spLocks/>
              </p:cNvSpPr>
              <p:nvPr/>
            </p:nvSpPr>
            <p:spPr bwMode="auto">
              <a:xfrm>
                <a:off x="3808" y="2096"/>
                <a:ext cx="31" cy="7"/>
              </a:xfrm>
              <a:custGeom>
                <a:avLst/>
                <a:gdLst>
                  <a:gd name="T0" fmla="*/ 3 w 31"/>
                  <a:gd name="T1" fmla="*/ 1 h 7"/>
                  <a:gd name="T2" fmla="*/ 2 w 31"/>
                  <a:gd name="T3" fmla="*/ 2 h 7"/>
                  <a:gd name="T4" fmla="*/ 1 w 31"/>
                  <a:gd name="T5" fmla="*/ 3 h 7"/>
                  <a:gd name="T6" fmla="*/ 0 w 31"/>
                  <a:gd name="T7" fmla="*/ 4 h 7"/>
                  <a:gd name="T8" fmla="*/ 0 w 31"/>
                  <a:gd name="T9" fmla="*/ 5 h 7"/>
                  <a:gd name="T10" fmla="*/ 1 w 31"/>
                  <a:gd name="T11" fmla="*/ 6 h 7"/>
                  <a:gd name="T12" fmla="*/ 2 w 31"/>
                  <a:gd name="T13" fmla="*/ 7 h 7"/>
                  <a:gd name="T14" fmla="*/ 3 w 31"/>
                  <a:gd name="T15" fmla="*/ 7 h 7"/>
                  <a:gd name="T16" fmla="*/ 4 w 31"/>
                  <a:gd name="T17" fmla="*/ 7 h 7"/>
                  <a:gd name="T18" fmla="*/ 29 w 31"/>
                  <a:gd name="T19" fmla="*/ 6 h 7"/>
                  <a:gd name="T20" fmla="*/ 30 w 31"/>
                  <a:gd name="T21" fmla="*/ 5 h 7"/>
                  <a:gd name="T22" fmla="*/ 31 w 31"/>
                  <a:gd name="T23" fmla="*/ 4 h 7"/>
                  <a:gd name="T24" fmla="*/ 31 w 31"/>
                  <a:gd name="T25" fmla="*/ 3 h 7"/>
                  <a:gd name="T26" fmla="*/ 31 w 31"/>
                  <a:gd name="T27" fmla="*/ 2 h 7"/>
                  <a:gd name="T28" fmla="*/ 31 w 31"/>
                  <a:gd name="T29" fmla="*/ 1 h 7"/>
                  <a:gd name="T30" fmla="*/ 30 w 31"/>
                  <a:gd name="T31" fmla="*/ 0 h 7"/>
                  <a:gd name="T32" fmla="*/ 29 w 31"/>
                  <a:gd name="T33" fmla="*/ 0 h 7"/>
                  <a:gd name="T34" fmla="*/ 28 w 31"/>
                  <a:gd name="T35" fmla="*/ 0 h 7"/>
                  <a:gd name="T36" fmla="*/ 3 w 31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7"/>
                  <a:gd name="T59" fmla="*/ 31 w 31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7">
                    <a:moveTo>
                      <a:pt x="3" y="1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2" name="Freeform 80"/>
              <p:cNvSpPr>
                <a:spLocks/>
              </p:cNvSpPr>
              <p:nvPr/>
            </p:nvSpPr>
            <p:spPr bwMode="auto">
              <a:xfrm>
                <a:off x="3851" y="2092"/>
                <a:ext cx="31" cy="8"/>
              </a:xfrm>
              <a:custGeom>
                <a:avLst/>
                <a:gdLst>
                  <a:gd name="T0" fmla="*/ 3 w 31"/>
                  <a:gd name="T1" fmla="*/ 1 h 8"/>
                  <a:gd name="T2" fmla="*/ 2 w 31"/>
                  <a:gd name="T3" fmla="*/ 2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1 w 31"/>
                  <a:gd name="T11" fmla="*/ 7 h 8"/>
                  <a:gd name="T12" fmla="*/ 2 w 31"/>
                  <a:gd name="T13" fmla="*/ 8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7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2 h 8"/>
                  <a:gd name="T28" fmla="*/ 31 w 31"/>
                  <a:gd name="T29" fmla="*/ 1 h 8"/>
                  <a:gd name="T30" fmla="*/ 30 w 31"/>
                  <a:gd name="T31" fmla="*/ 0 h 8"/>
                  <a:gd name="T32" fmla="*/ 29 w 31"/>
                  <a:gd name="T33" fmla="*/ 0 h 8"/>
                  <a:gd name="T34" fmla="*/ 27 w 31"/>
                  <a:gd name="T35" fmla="*/ 0 h 8"/>
                  <a:gd name="T36" fmla="*/ 3 w 31"/>
                  <a:gd name="T37" fmla="*/ 1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1"/>
                    </a:moveTo>
                    <a:lnTo>
                      <a:pt x="2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3" name="Freeform 81"/>
              <p:cNvSpPr>
                <a:spLocks/>
              </p:cNvSpPr>
              <p:nvPr/>
            </p:nvSpPr>
            <p:spPr bwMode="auto">
              <a:xfrm>
                <a:off x="3894" y="2089"/>
                <a:ext cx="31" cy="8"/>
              </a:xfrm>
              <a:custGeom>
                <a:avLst/>
                <a:gdLst>
                  <a:gd name="T0" fmla="*/ 3 w 31"/>
                  <a:gd name="T1" fmla="*/ 1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7 h 8"/>
                  <a:gd name="T12" fmla="*/ 2 w 31"/>
                  <a:gd name="T13" fmla="*/ 8 h 8"/>
                  <a:gd name="T14" fmla="*/ 3 w 31"/>
                  <a:gd name="T15" fmla="*/ 8 h 8"/>
                  <a:gd name="T16" fmla="*/ 4 w 31"/>
                  <a:gd name="T17" fmla="*/ 8 h 8"/>
                  <a:gd name="T18" fmla="*/ 28 w 31"/>
                  <a:gd name="T19" fmla="*/ 7 h 8"/>
                  <a:gd name="T20" fmla="*/ 30 w 31"/>
                  <a:gd name="T21" fmla="*/ 5 h 8"/>
                  <a:gd name="T22" fmla="*/ 31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1 w 31"/>
                  <a:gd name="T29" fmla="*/ 1 h 8"/>
                  <a:gd name="T30" fmla="*/ 30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3 w 31"/>
                  <a:gd name="T37" fmla="*/ 1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1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7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4" name="Freeform 82"/>
              <p:cNvSpPr>
                <a:spLocks/>
              </p:cNvSpPr>
              <p:nvPr/>
            </p:nvSpPr>
            <p:spPr bwMode="auto">
              <a:xfrm>
                <a:off x="3937" y="2086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8 w 31"/>
                  <a:gd name="T19" fmla="*/ 6 h 8"/>
                  <a:gd name="T20" fmla="*/ 28 w 31"/>
                  <a:gd name="T21" fmla="*/ 5 h 8"/>
                  <a:gd name="T22" fmla="*/ 29 w 31"/>
                  <a:gd name="T23" fmla="*/ 4 h 8"/>
                  <a:gd name="T24" fmla="*/ 31 w 31"/>
                  <a:gd name="T25" fmla="*/ 3 h 8"/>
                  <a:gd name="T26" fmla="*/ 31 w 31"/>
                  <a:gd name="T27" fmla="*/ 3 h 8"/>
                  <a:gd name="T28" fmla="*/ 29 w 31"/>
                  <a:gd name="T29" fmla="*/ 2 h 8"/>
                  <a:gd name="T30" fmla="*/ 28 w 31"/>
                  <a:gd name="T31" fmla="*/ 1 h 8"/>
                  <a:gd name="T32" fmla="*/ 27 w 31"/>
                  <a:gd name="T33" fmla="*/ 0 h 8"/>
                  <a:gd name="T34" fmla="*/ 27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6"/>
                    </a:lnTo>
                    <a:lnTo>
                      <a:pt x="28" y="5"/>
                    </a:lnTo>
                    <a:lnTo>
                      <a:pt x="29" y="4"/>
                    </a:lnTo>
                    <a:lnTo>
                      <a:pt x="31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5" name="Freeform 83"/>
              <p:cNvSpPr>
                <a:spLocks/>
              </p:cNvSpPr>
              <p:nvPr/>
            </p:nvSpPr>
            <p:spPr bwMode="auto">
              <a:xfrm>
                <a:off x="3980" y="2083"/>
                <a:ext cx="30" cy="8"/>
              </a:xfrm>
              <a:custGeom>
                <a:avLst/>
                <a:gdLst>
                  <a:gd name="T0" fmla="*/ 3 w 30"/>
                  <a:gd name="T1" fmla="*/ 2 h 8"/>
                  <a:gd name="T2" fmla="*/ 2 w 30"/>
                  <a:gd name="T3" fmla="*/ 2 h 8"/>
                  <a:gd name="T4" fmla="*/ 1 w 30"/>
                  <a:gd name="T5" fmla="*/ 3 h 8"/>
                  <a:gd name="T6" fmla="*/ 0 w 30"/>
                  <a:gd name="T7" fmla="*/ 4 h 8"/>
                  <a:gd name="T8" fmla="*/ 0 w 30"/>
                  <a:gd name="T9" fmla="*/ 5 h 8"/>
                  <a:gd name="T10" fmla="*/ 1 w 30"/>
                  <a:gd name="T11" fmla="*/ 6 h 8"/>
                  <a:gd name="T12" fmla="*/ 2 w 30"/>
                  <a:gd name="T13" fmla="*/ 7 h 8"/>
                  <a:gd name="T14" fmla="*/ 3 w 30"/>
                  <a:gd name="T15" fmla="*/ 8 h 8"/>
                  <a:gd name="T16" fmla="*/ 4 w 30"/>
                  <a:gd name="T17" fmla="*/ 8 h 8"/>
                  <a:gd name="T18" fmla="*/ 27 w 30"/>
                  <a:gd name="T19" fmla="*/ 6 h 8"/>
                  <a:gd name="T20" fmla="*/ 28 w 30"/>
                  <a:gd name="T21" fmla="*/ 6 h 8"/>
                  <a:gd name="T22" fmla="*/ 29 w 30"/>
                  <a:gd name="T23" fmla="*/ 5 h 8"/>
                  <a:gd name="T24" fmla="*/ 30 w 30"/>
                  <a:gd name="T25" fmla="*/ 4 h 8"/>
                  <a:gd name="T26" fmla="*/ 30 w 30"/>
                  <a:gd name="T27" fmla="*/ 3 h 8"/>
                  <a:gd name="T28" fmla="*/ 29 w 30"/>
                  <a:gd name="T29" fmla="*/ 2 h 8"/>
                  <a:gd name="T30" fmla="*/ 28 w 30"/>
                  <a:gd name="T31" fmla="*/ 1 h 8"/>
                  <a:gd name="T32" fmla="*/ 27 w 30"/>
                  <a:gd name="T33" fmla="*/ 0 h 8"/>
                  <a:gd name="T34" fmla="*/ 26 w 30"/>
                  <a:gd name="T35" fmla="*/ 0 h 8"/>
                  <a:gd name="T36" fmla="*/ 3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6" name="Freeform 84"/>
              <p:cNvSpPr>
                <a:spLocks/>
              </p:cNvSpPr>
              <p:nvPr/>
            </p:nvSpPr>
            <p:spPr bwMode="auto">
              <a:xfrm>
                <a:off x="4023" y="2080"/>
                <a:ext cx="30" cy="8"/>
              </a:xfrm>
              <a:custGeom>
                <a:avLst/>
                <a:gdLst>
                  <a:gd name="T0" fmla="*/ 2 w 30"/>
                  <a:gd name="T1" fmla="*/ 2 h 8"/>
                  <a:gd name="T2" fmla="*/ 1 w 30"/>
                  <a:gd name="T3" fmla="*/ 3 h 8"/>
                  <a:gd name="T4" fmla="*/ 0 w 30"/>
                  <a:gd name="T5" fmla="*/ 4 h 8"/>
                  <a:gd name="T6" fmla="*/ 0 w 30"/>
                  <a:gd name="T7" fmla="*/ 5 h 8"/>
                  <a:gd name="T8" fmla="*/ 0 w 30"/>
                  <a:gd name="T9" fmla="*/ 6 h 8"/>
                  <a:gd name="T10" fmla="*/ 0 w 30"/>
                  <a:gd name="T11" fmla="*/ 7 h 8"/>
                  <a:gd name="T12" fmla="*/ 1 w 30"/>
                  <a:gd name="T13" fmla="*/ 8 h 8"/>
                  <a:gd name="T14" fmla="*/ 2 w 30"/>
                  <a:gd name="T15" fmla="*/ 8 h 8"/>
                  <a:gd name="T16" fmla="*/ 3 w 30"/>
                  <a:gd name="T17" fmla="*/ 8 h 8"/>
                  <a:gd name="T18" fmla="*/ 27 w 30"/>
                  <a:gd name="T19" fmla="*/ 6 h 8"/>
                  <a:gd name="T20" fmla="*/ 28 w 30"/>
                  <a:gd name="T21" fmla="*/ 6 h 8"/>
                  <a:gd name="T22" fmla="*/ 29 w 30"/>
                  <a:gd name="T23" fmla="*/ 5 h 8"/>
                  <a:gd name="T24" fmla="*/ 30 w 30"/>
                  <a:gd name="T25" fmla="*/ 4 h 8"/>
                  <a:gd name="T26" fmla="*/ 30 w 30"/>
                  <a:gd name="T27" fmla="*/ 3 h 8"/>
                  <a:gd name="T28" fmla="*/ 29 w 30"/>
                  <a:gd name="T29" fmla="*/ 2 h 8"/>
                  <a:gd name="T30" fmla="*/ 28 w 30"/>
                  <a:gd name="T31" fmla="*/ 1 h 8"/>
                  <a:gd name="T32" fmla="*/ 27 w 30"/>
                  <a:gd name="T33" fmla="*/ 0 h 8"/>
                  <a:gd name="T34" fmla="*/ 26 w 30"/>
                  <a:gd name="T35" fmla="*/ 0 h 8"/>
                  <a:gd name="T36" fmla="*/ 2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7" name="Freeform 85"/>
              <p:cNvSpPr>
                <a:spLocks/>
              </p:cNvSpPr>
              <p:nvPr/>
            </p:nvSpPr>
            <p:spPr bwMode="auto">
              <a:xfrm>
                <a:off x="4066" y="2078"/>
                <a:ext cx="24" cy="7"/>
              </a:xfrm>
              <a:custGeom>
                <a:avLst/>
                <a:gdLst>
                  <a:gd name="T0" fmla="*/ 2 w 24"/>
                  <a:gd name="T1" fmla="*/ 1 h 7"/>
                  <a:gd name="T2" fmla="*/ 1 w 24"/>
                  <a:gd name="T3" fmla="*/ 2 h 7"/>
                  <a:gd name="T4" fmla="*/ 0 w 24"/>
                  <a:gd name="T5" fmla="*/ 3 h 7"/>
                  <a:gd name="T6" fmla="*/ 0 w 24"/>
                  <a:gd name="T7" fmla="*/ 4 h 7"/>
                  <a:gd name="T8" fmla="*/ 0 w 24"/>
                  <a:gd name="T9" fmla="*/ 5 h 7"/>
                  <a:gd name="T10" fmla="*/ 0 w 24"/>
                  <a:gd name="T11" fmla="*/ 6 h 7"/>
                  <a:gd name="T12" fmla="*/ 1 w 24"/>
                  <a:gd name="T13" fmla="*/ 7 h 7"/>
                  <a:gd name="T14" fmla="*/ 2 w 24"/>
                  <a:gd name="T15" fmla="*/ 7 h 7"/>
                  <a:gd name="T16" fmla="*/ 3 w 24"/>
                  <a:gd name="T17" fmla="*/ 7 h 7"/>
                  <a:gd name="T18" fmla="*/ 22 w 24"/>
                  <a:gd name="T19" fmla="*/ 6 h 7"/>
                  <a:gd name="T20" fmla="*/ 22 w 24"/>
                  <a:gd name="T21" fmla="*/ 5 h 7"/>
                  <a:gd name="T22" fmla="*/ 23 w 24"/>
                  <a:gd name="T23" fmla="*/ 4 h 7"/>
                  <a:gd name="T24" fmla="*/ 24 w 24"/>
                  <a:gd name="T25" fmla="*/ 3 h 7"/>
                  <a:gd name="T26" fmla="*/ 24 w 24"/>
                  <a:gd name="T27" fmla="*/ 3 h 7"/>
                  <a:gd name="T28" fmla="*/ 23 w 24"/>
                  <a:gd name="T29" fmla="*/ 2 h 7"/>
                  <a:gd name="T30" fmla="*/ 22 w 24"/>
                  <a:gd name="T31" fmla="*/ 1 h 7"/>
                  <a:gd name="T32" fmla="*/ 21 w 24"/>
                  <a:gd name="T33" fmla="*/ 0 h 7"/>
                  <a:gd name="T34" fmla="*/ 21 w 24"/>
                  <a:gd name="T35" fmla="*/ 0 h 7"/>
                  <a:gd name="T36" fmla="*/ 2 w 24"/>
                  <a:gd name="T37" fmla="*/ 1 h 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4"/>
                  <a:gd name="T58" fmla="*/ 0 h 7"/>
                  <a:gd name="T59" fmla="*/ 24 w 24"/>
                  <a:gd name="T60" fmla="*/ 7 h 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4" h="7">
                    <a:moveTo>
                      <a:pt x="2" y="1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3" y="4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8" name="Freeform 86"/>
              <p:cNvSpPr>
                <a:spLocks/>
              </p:cNvSpPr>
              <p:nvPr/>
            </p:nvSpPr>
            <p:spPr bwMode="auto">
              <a:xfrm>
                <a:off x="4021" y="2054"/>
                <a:ext cx="66" cy="63"/>
              </a:xfrm>
              <a:custGeom>
                <a:avLst/>
                <a:gdLst>
                  <a:gd name="T0" fmla="*/ 4 w 66"/>
                  <a:gd name="T1" fmla="*/ 63 h 63"/>
                  <a:gd name="T2" fmla="*/ 66 w 66"/>
                  <a:gd name="T3" fmla="*/ 27 h 63"/>
                  <a:gd name="T4" fmla="*/ 0 w 66"/>
                  <a:gd name="T5" fmla="*/ 0 h 63"/>
                  <a:gd name="T6" fmla="*/ 0 60000 65536"/>
                  <a:gd name="T7" fmla="*/ 0 60000 65536"/>
                  <a:gd name="T8" fmla="*/ 0 60000 65536"/>
                  <a:gd name="T9" fmla="*/ 0 w 66"/>
                  <a:gd name="T10" fmla="*/ 0 h 63"/>
                  <a:gd name="T11" fmla="*/ 66 w 66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6" h="63">
                    <a:moveTo>
                      <a:pt x="4" y="63"/>
                    </a:moveTo>
                    <a:lnTo>
                      <a:pt x="66" y="2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9" name="Group 87"/>
            <p:cNvGrpSpPr>
              <a:grpSpLocks/>
            </p:cNvGrpSpPr>
            <p:nvPr/>
          </p:nvGrpSpPr>
          <p:grpSpPr bwMode="auto">
            <a:xfrm>
              <a:off x="2925" y="1525"/>
              <a:ext cx="1487" cy="159"/>
              <a:chOff x="3188" y="1683"/>
              <a:chExt cx="1487" cy="159"/>
            </a:xfrm>
          </p:grpSpPr>
          <p:sp>
            <p:nvSpPr>
              <p:cNvPr id="6168" name="Freeform 88"/>
              <p:cNvSpPr>
                <a:spLocks/>
              </p:cNvSpPr>
              <p:nvPr/>
            </p:nvSpPr>
            <p:spPr bwMode="auto">
              <a:xfrm>
                <a:off x="3188" y="1834"/>
                <a:ext cx="30" cy="8"/>
              </a:xfrm>
              <a:custGeom>
                <a:avLst/>
                <a:gdLst>
                  <a:gd name="T0" fmla="*/ 3 w 30"/>
                  <a:gd name="T1" fmla="*/ 2 h 8"/>
                  <a:gd name="T2" fmla="*/ 2 w 30"/>
                  <a:gd name="T3" fmla="*/ 3 h 8"/>
                  <a:gd name="T4" fmla="*/ 1 w 30"/>
                  <a:gd name="T5" fmla="*/ 4 h 8"/>
                  <a:gd name="T6" fmla="*/ 0 w 30"/>
                  <a:gd name="T7" fmla="*/ 5 h 8"/>
                  <a:gd name="T8" fmla="*/ 0 w 30"/>
                  <a:gd name="T9" fmla="*/ 5 h 8"/>
                  <a:gd name="T10" fmla="*/ 1 w 30"/>
                  <a:gd name="T11" fmla="*/ 6 h 8"/>
                  <a:gd name="T12" fmla="*/ 2 w 30"/>
                  <a:gd name="T13" fmla="*/ 7 h 8"/>
                  <a:gd name="T14" fmla="*/ 3 w 30"/>
                  <a:gd name="T15" fmla="*/ 8 h 8"/>
                  <a:gd name="T16" fmla="*/ 4 w 30"/>
                  <a:gd name="T17" fmla="*/ 8 h 8"/>
                  <a:gd name="T18" fmla="*/ 27 w 30"/>
                  <a:gd name="T19" fmla="*/ 6 h 8"/>
                  <a:gd name="T20" fmla="*/ 28 w 30"/>
                  <a:gd name="T21" fmla="*/ 5 h 8"/>
                  <a:gd name="T22" fmla="*/ 29 w 30"/>
                  <a:gd name="T23" fmla="*/ 4 h 8"/>
                  <a:gd name="T24" fmla="*/ 30 w 30"/>
                  <a:gd name="T25" fmla="*/ 3 h 8"/>
                  <a:gd name="T26" fmla="*/ 30 w 30"/>
                  <a:gd name="T27" fmla="*/ 2 h 8"/>
                  <a:gd name="T28" fmla="*/ 29 w 30"/>
                  <a:gd name="T29" fmla="*/ 1 h 8"/>
                  <a:gd name="T30" fmla="*/ 28 w 30"/>
                  <a:gd name="T31" fmla="*/ 0 h 8"/>
                  <a:gd name="T32" fmla="*/ 27 w 30"/>
                  <a:gd name="T33" fmla="*/ 0 h 8"/>
                  <a:gd name="T34" fmla="*/ 26 w 30"/>
                  <a:gd name="T35" fmla="*/ 0 h 8"/>
                  <a:gd name="T36" fmla="*/ 3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7" y="6"/>
                    </a:lnTo>
                    <a:lnTo>
                      <a:pt x="28" y="5"/>
                    </a:lnTo>
                    <a:lnTo>
                      <a:pt x="29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9" name="Freeform 89"/>
              <p:cNvSpPr>
                <a:spLocks/>
              </p:cNvSpPr>
              <p:nvPr/>
            </p:nvSpPr>
            <p:spPr bwMode="auto">
              <a:xfrm>
                <a:off x="3231" y="1829"/>
                <a:ext cx="30" cy="9"/>
              </a:xfrm>
              <a:custGeom>
                <a:avLst/>
                <a:gdLst>
                  <a:gd name="T0" fmla="*/ 2 w 30"/>
                  <a:gd name="T1" fmla="*/ 3 h 9"/>
                  <a:gd name="T2" fmla="*/ 1 w 30"/>
                  <a:gd name="T3" fmla="*/ 4 h 9"/>
                  <a:gd name="T4" fmla="*/ 0 w 30"/>
                  <a:gd name="T5" fmla="*/ 5 h 9"/>
                  <a:gd name="T6" fmla="*/ 0 w 30"/>
                  <a:gd name="T7" fmla="*/ 6 h 9"/>
                  <a:gd name="T8" fmla="*/ 0 w 30"/>
                  <a:gd name="T9" fmla="*/ 7 h 9"/>
                  <a:gd name="T10" fmla="*/ 0 w 30"/>
                  <a:gd name="T11" fmla="*/ 8 h 9"/>
                  <a:gd name="T12" fmla="*/ 1 w 30"/>
                  <a:gd name="T13" fmla="*/ 9 h 9"/>
                  <a:gd name="T14" fmla="*/ 2 w 30"/>
                  <a:gd name="T15" fmla="*/ 9 h 9"/>
                  <a:gd name="T16" fmla="*/ 3 w 30"/>
                  <a:gd name="T17" fmla="*/ 9 h 9"/>
                  <a:gd name="T18" fmla="*/ 27 w 30"/>
                  <a:gd name="T19" fmla="*/ 7 h 9"/>
                  <a:gd name="T20" fmla="*/ 28 w 30"/>
                  <a:gd name="T21" fmla="*/ 7 h 9"/>
                  <a:gd name="T22" fmla="*/ 29 w 30"/>
                  <a:gd name="T23" fmla="*/ 6 h 9"/>
                  <a:gd name="T24" fmla="*/ 30 w 30"/>
                  <a:gd name="T25" fmla="*/ 5 h 9"/>
                  <a:gd name="T26" fmla="*/ 30 w 30"/>
                  <a:gd name="T27" fmla="*/ 4 h 9"/>
                  <a:gd name="T28" fmla="*/ 29 w 30"/>
                  <a:gd name="T29" fmla="*/ 3 h 9"/>
                  <a:gd name="T30" fmla="*/ 28 w 30"/>
                  <a:gd name="T31" fmla="*/ 2 h 9"/>
                  <a:gd name="T32" fmla="*/ 27 w 30"/>
                  <a:gd name="T33" fmla="*/ 0 h 9"/>
                  <a:gd name="T34" fmla="*/ 26 w 30"/>
                  <a:gd name="T35" fmla="*/ 0 h 9"/>
                  <a:gd name="T36" fmla="*/ 2 w 30"/>
                  <a:gd name="T37" fmla="*/ 3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9"/>
                  <a:gd name="T59" fmla="*/ 30 w 30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9">
                    <a:moveTo>
                      <a:pt x="2" y="3"/>
                    </a:move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7" y="7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0" name="Freeform 90"/>
              <p:cNvSpPr>
                <a:spLocks/>
              </p:cNvSpPr>
              <p:nvPr/>
            </p:nvSpPr>
            <p:spPr bwMode="auto">
              <a:xfrm>
                <a:off x="3274" y="1826"/>
                <a:ext cx="30" cy="9"/>
              </a:xfrm>
              <a:custGeom>
                <a:avLst/>
                <a:gdLst>
                  <a:gd name="T0" fmla="*/ 2 w 30"/>
                  <a:gd name="T1" fmla="*/ 2 h 9"/>
                  <a:gd name="T2" fmla="*/ 1 w 30"/>
                  <a:gd name="T3" fmla="*/ 2 h 9"/>
                  <a:gd name="T4" fmla="*/ 0 w 30"/>
                  <a:gd name="T5" fmla="*/ 3 h 9"/>
                  <a:gd name="T6" fmla="*/ 0 w 30"/>
                  <a:gd name="T7" fmla="*/ 5 h 9"/>
                  <a:gd name="T8" fmla="*/ 0 w 30"/>
                  <a:gd name="T9" fmla="*/ 6 h 9"/>
                  <a:gd name="T10" fmla="*/ 0 w 30"/>
                  <a:gd name="T11" fmla="*/ 7 h 9"/>
                  <a:gd name="T12" fmla="*/ 1 w 30"/>
                  <a:gd name="T13" fmla="*/ 8 h 9"/>
                  <a:gd name="T14" fmla="*/ 2 w 30"/>
                  <a:gd name="T15" fmla="*/ 9 h 9"/>
                  <a:gd name="T16" fmla="*/ 3 w 30"/>
                  <a:gd name="T17" fmla="*/ 9 h 9"/>
                  <a:gd name="T18" fmla="*/ 27 w 30"/>
                  <a:gd name="T19" fmla="*/ 7 h 9"/>
                  <a:gd name="T20" fmla="*/ 28 w 30"/>
                  <a:gd name="T21" fmla="*/ 6 h 9"/>
                  <a:gd name="T22" fmla="*/ 29 w 30"/>
                  <a:gd name="T23" fmla="*/ 5 h 9"/>
                  <a:gd name="T24" fmla="*/ 30 w 30"/>
                  <a:gd name="T25" fmla="*/ 3 h 9"/>
                  <a:gd name="T26" fmla="*/ 30 w 30"/>
                  <a:gd name="T27" fmla="*/ 2 h 9"/>
                  <a:gd name="T28" fmla="*/ 29 w 30"/>
                  <a:gd name="T29" fmla="*/ 1 h 9"/>
                  <a:gd name="T30" fmla="*/ 28 w 30"/>
                  <a:gd name="T31" fmla="*/ 0 h 9"/>
                  <a:gd name="T32" fmla="*/ 27 w 30"/>
                  <a:gd name="T33" fmla="*/ 0 h 9"/>
                  <a:gd name="T34" fmla="*/ 26 w 30"/>
                  <a:gd name="T35" fmla="*/ 0 h 9"/>
                  <a:gd name="T36" fmla="*/ 2 w 30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9"/>
                  <a:gd name="T59" fmla="*/ 30 w 30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9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7" y="7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1" name="Freeform 91"/>
              <p:cNvSpPr>
                <a:spLocks/>
              </p:cNvSpPr>
              <p:nvPr/>
            </p:nvSpPr>
            <p:spPr bwMode="auto">
              <a:xfrm>
                <a:off x="3317" y="1822"/>
                <a:ext cx="29" cy="9"/>
              </a:xfrm>
              <a:custGeom>
                <a:avLst/>
                <a:gdLst>
                  <a:gd name="T0" fmla="*/ 2 w 29"/>
                  <a:gd name="T1" fmla="*/ 2 h 9"/>
                  <a:gd name="T2" fmla="*/ 1 w 29"/>
                  <a:gd name="T3" fmla="*/ 3 h 9"/>
                  <a:gd name="T4" fmla="*/ 0 w 29"/>
                  <a:gd name="T5" fmla="*/ 4 h 9"/>
                  <a:gd name="T6" fmla="*/ 0 w 29"/>
                  <a:gd name="T7" fmla="*/ 5 h 9"/>
                  <a:gd name="T8" fmla="*/ 0 w 29"/>
                  <a:gd name="T9" fmla="*/ 6 h 9"/>
                  <a:gd name="T10" fmla="*/ 0 w 29"/>
                  <a:gd name="T11" fmla="*/ 7 h 9"/>
                  <a:gd name="T12" fmla="*/ 1 w 29"/>
                  <a:gd name="T13" fmla="*/ 9 h 9"/>
                  <a:gd name="T14" fmla="*/ 2 w 29"/>
                  <a:gd name="T15" fmla="*/ 9 h 9"/>
                  <a:gd name="T16" fmla="*/ 3 w 29"/>
                  <a:gd name="T17" fmla="*/ 9 h 9"/>
                  <a:gd name="T18" fmla="*/ 27 w 29"/>
                  <a:gd name="T19" fmla="*/ 6 h 9"/>
                  <a:gd name="T20" fmla="*/ 28 w 29"/>
                  <a:gd name="T21" fmla="*/ 6 h 9"/>
                  <a:gd name="T22" fmla="*/ 29 w 29"/>
                  <a:gd name="T23" fmla="*/ 5 h 9"/>
                  <a:gd name="T24" fmla="*/ 29 w 29"/>
                  <a:gd name="T25" fmla="*/ 4 h 9"/>
                  <a:gd name="T26" fmla="*/ 29 w 29"/>
                  <a:gd name="T27" fmla="*/ 3 h 9"/>
                  <a:gd name="T28" fmla="*/ 29 w 29"/>
                  <a:gd name="T29" fmla="*/ 2 h 9"/>
                  <a:gd name="T30" fmla="*/ 28 w 29"/>
                  <a:gd name="T31" fmla="*/ 1 h 9"/>
                  <a:gd name="T32" fmla="*/ 27 w 29"/>
                  <a:gd name="T33" fmla="*/ 0 h 9"/>
                  <a:gd name="T34" fmla="*/ 26 w 29"/>
                  <a:gd name="T35" fmla="*/ 0 h 9"/>
                  <a:gd name="T36" fmla="*/ 2 w 29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"/>
                  <a:gd name="T58" fmla="*/ 0 h 9"/>
                  <a:gd name="T59" fmla="*/ 29 w 29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" h="9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2" name="Freeform 92"/>
              <p:cNvSpPr>
                <a:spLocks/>
              </p:cNvSpPr>
              <p:nvPr/>
            </p:nvSpPr>
            <p:spPr bwMode="auto">
              <a:xfrm>
                <a:off x="3359" y="1818"/>
                <a:ext cx="30" cy="8"/>
              </a:xfrm>
              <a:custGeom>
                <a:avLst/>
                <a:gdLst>
                  <a:gd name="T0" fmla="*/ 3 w 30"/>
                  <a:gd name="T1" fmla="*/ 2 h 8"/>
                  <a:gd name="T2" fmla="*/ 2 w 30"/>
                  <a:gd name="T3" fmla="*/ 3 h 8"/>
                  <a:gd name="T4" fmla="*/ 1 w 30"/>
                  <a:gd name="T5" fmla="*/ 4 h 8"/>
                  <a:gd name="T6" fmla="*/ 0 w 30"/>
                  <a:gd name="T7" fmla="*/ 5 h 8"/>
                  <a:gd name="T8" fmla="*/ 0 w 30"/>
                  <a:gd name="T9" fmla="*/ 6 h 8"/>
                  <a:gd name="T10" fmla="*/ 1 w 30"/>
                  <a:gd name="T11" fmla="*/ 7 h 8"/>
                  <a:gd name="T12" fmla="*/ 2 w 30"/>
                  <a:gd name="T13" fmla="*/ 8 h 8"/>
                  <a:gd name="T14" fmla="*/ 3 w 30"/>
                  <a:gd name="T15" fmla="*/ 8 h 8"/>
                  <a:gd name="T16" fmla="*/ 4 w 30"/>
                  <a:gd name="T17" fmla="*/ 8 h 8"/>
                  <a:gd name="T18" fmla="*/ 28 w 30"/>
                  <a:gd name="T19" fmla="*/ 6 h 8"/>
                  <a:gd name="T20" fmla="*/ 29 w 30"/>
                  <a:gd name="T21" fmla="*/ 6 h 8"/>
                  <a:gd name="T22" fmla="*/ 30 w 30"/>
                  <a:gd name="T23" fmla="*/ 5 h 8"/>
                  <a:gd name="T24" fmla="*/ 30 w 30"/>
                  <a:gd name="T25" fmla="*/ 4 h 8"/>
                  <a:gd name="T26" fmla="*/ 30 w 30"/>
                  <a:gd name="T27" fmla="*/ 3 h 8"/>
                  <a:gd name="T28" fmla="*/ 30 w 30"/>
                  <a:gd name="T29" fmla="*/ 2 h 8"/>
                  <a:gd name="T30" fmla="*/ 29 w 30"/>
                  <a:gd name="T31" fmla="*/ 1 h 8"/>
                  <a:gd name="T32" fmla="*/ 28 w 30"/>
                  <a:gd name="T33" fmla="*/ 0 h 8"/>
                  <a:gd name="T34" fmla="*/ 27 w 30"/>
                  <a:gd name="T35" fmla="*/ 0 h 8"/>
                  <a:gd name="T36" fmla="*/ 3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3" name="Freeform 93"/>
              <p:cNvSpPr>
                <a:spLocks/>
              </p:cNvSpPr>
              <p:nvPr/>
            </p:nvSpPr>
            <p:spPr bwMode="auto">
              <a:xfrm>
                <a:off x="3402" y="1815"/>
                <a:ext cx="30" cy="8"/>
              </a:xfrm>
              <a:custGeom>
                <a:avLst/>
                <a:gdLst>
                  <a:gd name="T0" fmla="*/ 3 w 30"/>
                  <a:gd name="T1" fmla="*/ 2 h 8"/>
                  <a:gd name="T2" fmla="*/ 2 w 30"/>
                  <a:gd name="T3" fmla="*/ 2 h 8"/>
                  <a:gd name="T4" fmla="*/ 1 w 30"/>
                  <a:gd name="T5" fmla="*/ 3 h 8"/>
                  <a:gd name="T6" fmla="*/ 0 w 30"/>
                  <a:gd name="T7" fmla="*/ 4 h 8"/>
                  <a:gd name="T8" fmla="*/ 0 w 30"/>
                  <a:gd name="T9" fmla="*/ 5 h 8"/>
                  <a:gd name="T10" fmla="*/ 1 w 30"/>
                  <a:gd name="T11" fmla="*/ 6 h 8"/>
                  <a:gd name="T12" fmla="*/ 2 w 30"/>
                  <a:gd name="T13" fmla="*/ 7 h 8"/>
                  <a:gd name="T14" fmla="*/ 3 w 30"/>
                  <a:gd name="T15" fmla="*/ 8 h 8"/>
                  <a:gd name="T16" fmla="*/ 4 w 30"/>
                  <a:gd name="T17" fmla="*/ 8 h 8"/>
                  <a:gd name="T18" fmla="*/ 28 w 30"/>
                  <a:gd name="T19" fmla="*/ 6 h 8"/>
                  <a:gd name="T20" fmla="*/ 29 w 30"/>
                  <a:gd name="T21" fmla="*/ 5 h 8"/>
                  <a:gd name="T22" fmla="*/ 30 w 30"/>
                  <a:gd name="T23" fmla="*/ 4 h 8"/>
                  <a:gd name="T24" fmla="*/ 30 w 30"/>
                  <a:gd name="T25" fmla="*/ 3 h 8"/>
                  <a:gd name="T26" fmla="*/ 30 w 30"/>
                  <a:gd name="T27" fmla="*/ 2 h 8"/>
                  <a:gd name="T28" fmla="*/ 30 w 30"/>
                  <a:gd name="T29" fmla="*/ 1 h 8"/>
                  <a:gd name="T30" fmla="*/ 29 w 30"/>
                  <a:gd name="T31" fmla="*/ 0 h 8"/>
                  <a:gd name="T32" fmla="*/ 28 w 30"/>
                  <a:gd name="T33" fmla="*/ 0 h 8"/>
                  <a:gd name="T34" fmla="*/ 27 w 30"/>
                  <a:gd name="T35" fmla="*/ 0 h 8"/>
                  <a:gd name="T36" fmla="*/ 3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4" name="Freeform 94"/>
              <p:cNvSpPr>
                <a:spLocks/>
              </p:cNvSpPr>
              <p:nvPr/>
            </p:nvSpPr>
            <p:spPr bwMode="auto">
              <a:xfrm>
                <a:off x="3445" y="1811"/>
                <a:ext cx="30" cy="8"/>
              </a:xfrm>
              <a:custGeom>
                <a:avLst/>
                <a:gdLst>
                  <a:gd name="T0" fmla="*/ 3 w 30"/>
                  <a:gd name="T1" fmla="*/ 2 h 8"/>
                  <a:gd name="T2" fmla="*/ 2 w 30"/>
                  <a:gd name="T3" fmla="*/ 3 h 8"/>
                  <a:gd name="T4" fmla="*/ 1 w 30"/>
                  <a:gd name="T5" fmla="*/ 4 h 8"/>
                  <a:gd name="T6" fmla="*/ 0 w 30"/>
                  <a:gd name="T7" fmla="*/ 5 h 8"/>
                  <a:gd name="T8" fmla="*/ 0 w 30"/>
                  <a:gd name="T9" fmla="*/ 6 h 8"/>
                  <a:gd name="T10" fmla="*/ 1 w 30"/>
                  <a:gd name="T11" fmla="*/ 7 h 8"/>
                  <a:gd name="T12" fmla="*/ 2 w 30"/>
                  <a:gd name="T13" fmla="*/ 8 h 8"/>
                  <a:gd name="T14" fmla="*/ 3 w 30"/>
                  <a:gd name="T15" fmla="*/ 8 h 8"/>
                  <a:gd name="T16" fmla="*/ 4 w 30"/>
                  <a:gd name="T17" fmla="*/ 8 h 8"/>
                  <a:gd name="T18" fmla="*/ 27 w 30"/>
                  <a:gd name="T19" fmla="*/ 6 h 8"/>
                  <a:gd name="T20" fmla="*/ 28 w 30"/>
                  <a:gd name="T21" fmla="*/ 6 h 8"/>
                  <a:gd name="T22" fmla="*/ 29 w 30"/>
                  <a:gd name="T23" fmla="*/ 5 h 8"/>
                  <a:gd name="T24" fmla="*/ 30 w 30"/>
                  <a:gd name="T25" fmla="*/ 4 h 8"/>
                  <a:gd name="T26" fmla="*/ 30 w 30"/>
                  <a:gd name="T27" fmla="*/ 3 h 8"/>
                  <a:gd name="T28" fmla="*/ 29 w 30"/>
                  <a:gd name="T29" fmla="*/ 2 h 8"/>
                  <a:gd name="T30" fmla="*/ 28 w 30"/>
                  <a:gd name="T31" fmla="*/ 1 h 8"/>
                  <a:gd name="T32" fmla="*/ 27 w 30"/>
                  <a:gd name="T33" fmla="*/ 0 h 8"/>
                  <a:gd name="T34" fmla="*/ 26 w 30"/>
                  <a:gd name="T35" fmla="*/ 0 h 8"/>
                  <a:gd name="T36" fmla="*/ 3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5" name="Freeform 95"/>
              <p:cNvSpPr>
                <a:spLocks/>
              </p:cNvSpPr>
              <p:nvPr/>
            </p:nvSpPr>
            <p:spPr bwMode="auto">
              <a:xfrm>
                <a:off x="3488" y="1807"/>
                <a:ext cx="30" cy="9"/>
              </a:xfrm>
              <a:custGeom>
                <a:avLst/>
                <a:gdLst>
                  <a:gd name="T0" fmla="*/ 2 w 30"/>
                  <a:gd name="T1" fmla="*/ 3 h 9"/>
                  <a:gd name="T2" fmla="*/ 1 w 30"/>
                  <a:gd name="T3" fmla="*/ 3 h 9"/>
                  <a:gd name="T4" fmla="*/ 0 w 30"/>
                  <a:gd name="T5" fmla="*/ 4 h 9"/>
                  <a:gd name="T6" fmla="*/ 0 w 30"/>
                  <a:gd name="T7" fmla="*/ 5 h 9"/>
                  <a:gd name="T8" fmla="*/ 0 w 30"/>
                  <a:gd name="T9" fmla="*/ 6 h 9"/>
                  <a:gd name="T10" fmla="*/ 0 w 30"/>
                  <a:gd name="T11" fmla="*/ 7 h 9"/>
                  <a:gd name="T12" fmla="*/ 1 w 30"/>
                  <a:gd name="T13" fmla="*/ 8 h 9"/>
                  <a:gd name="T14" fmla="*/ 2 w 30"/>
                  <a:gd name="T15" fmla="*/ 9 h 9"/>
                  <a:gd name="T16" fmla="*/ 3 w 30"/>
                  <a:gd name="T17" fmla="*/ 9 h 9"/>
                  <a:gd name="T18" fmla="*/ 27 w 30"/>
                  <a:gd name="T19" fmla="*/ 6 h 9"/>
                  <a:gd name="T20" fmla="*/ 28 w 30"/>
                  <a:gd name="T21" fmla="*/ 6 h 9"/>
                  <a:gd name="T22" fmla="*/ 29 w 30"/>
                  <a:gd name="T23" fmla="*/ 5 h 9"/>
                  <a:gd name="T24" fmla="*/ 30 w 30"/>
                  <a:gd name="T25" fmla="*/ 4 h 9"/>
                  <a:gd name="T26" fmla="*/ 30 w 30"/>
                  <a:gd name="T27" fmla="*/ 3 h 9"/>
                  <a:gd name="T28" fmla="*/ 29 w 30"/>
                  <a:gd name="T29" fmla="*/ 2 h 9"/>
                  <a:gd name="T30" fmla="*/ 28 w 30"/>
                  <a:gd name="T31" fmla="*/ 1 h 9"/>
                  <a:gd name="T32" fmla="*/ 27 w 30"/>
                  <a:gd name="T33" fmla="*/ 0 h 9"/>
                  <a:gd name="T34" fmla="*/ 26 w 30"/>
                  <a:gd name="T35" fmla="*/ 0 h 9"/>
                  <a:gd name="T36" fmla="*/ 2 w 30"/>
                  <a:gd name="T37" fmla="*/ 3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9"/>
                  <a:gd name="T59" fmla="*/ 30 w 30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9">
                    <a:moveTo>
                      <a:pt x="2" y="3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6" name="Freeform 96"/>
              <p:cNvSpPr>
                <a:spLocks/>
              </p:cNvSpPr>
              <p:nvPr/>
            </p:nvSpPr>
            <p:spPr bwMode="auto">
              <a:xfrm>
                <a:off x="3531" y="1804"/>
                <a:ext cx="30" cy="8"/>
              </a:xfrm>
              <a:custGeom>
                <a:avLst/>
                <a:gdLst>
                  <a:gd name="T0" fmla="*/ 2 w 30"/>
                  <a:gd name="T1" fmla="*/ 2 h 8"/>
                  <a:gd name="T2" fmla="*/ 1 w 30"/>
                  <a:gd name="T3" fmla="*/ 2 h 8"/>
                  <a:gd name="T4" fmla="*/ 0 w 30"/>
                  <a:gd name="T5" fmla="*/ 3 h 8"/>
                  <a:gd name="T6" fmla="*/ 0 w 30"/>
                  <a:gd name="T7" fmla="*/ 4 h 8"/>
                  <a:gd name="T8" fmla="*/ 0 w 30"/>
                  <a:gd name="T9" fmla="*/ 5 h 8"/>
                  <a:gd name="T10" fmla="*/ 0 w 30"/>
                  <a:gd name="T11" fmla="*/ 6 h 8"/>
                  <a:gd name="T12" fmla="*/ 1 w 30"/>
                  <a:gd name="T13" fmla="*/ 7 h 8"/>
                  <a:gd name="T14" fmla="*/ 2 w 30"/>
                  <a:gd name="T15" fmla="*/ 8 h 8"/>
                  <a:gd name="T16" fmla="*/ 3 w 30"/>
                  <a:gd name="T17" fmla="*/ 8 h 8"/>
                  <a:gd name="T18" fmla="*/ 27 w 30"/>
                  <a:gd name="T19" fmla="*/ 6 h 8"/>
                  <a:gd name="T20" fmla="*/ 28 w 30"/>
                  <a:gd name="T21" fmla="*/ 5 h 8"/>
                  <a:gd name="T22" fmla="*/ 29 w 30"/>
                  <a:gd name="T23" fmla="*/ 4 h 8"/>
                  <a:gd name="T24" fmla="*/ 30 w 30"/>
                  <a:gd name="T25" fmla="*/ 3 h 8"/>
                  <a:gd name="T26" fmla="*/ 30 w 30"/>
                  <a:gd name="T27" fmla="*/ 2 h 8"/>
                  <a:gd name="T28" fmla="*/ 29 w 30"/>
                  <a:gd name="T29" fmla="*/ 1 h 8"/>
                  <a:gd name="T30" fmla="*/ 28 w 30"/>
                  <a:gd name="T31" fmla="*/ 0 h 8"/>
                  <a:gd name="T32" fmla="*/ 27 w 30"/>
                  <a:gd name="T33" fmla="*/ 0 h 8"/>
                  <a:gd name="T34" fmla="*/ 26 w 30"/>
                  <a:gd name="T35" fmla="*/ 0 h 8"/>
                  <a:gd name="T36" fmla="*/ 2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7" y="6"/>
                    </a:lnTo>
                    <a:lnTo>
                      <a:pt x="28" y="5"/>
                    </a:lnTo>
                    <a:lnTo>
                      <a:pt x="29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7" name="Freeform 97"/>
              <p:cNvSpPr>
                <a:spLocks/>
              </p:cNvSpPr>
              <p:nvPr/>
            </p:nvSpPr>
            <p:spPr bwMode="auto">
              <a:xfrm>
                <a:off x="3574" y="1800"/>
                <a:ext cx="29" cy="8"/>
              </a:xfrm>
              <a:custGeom>
                <a:avLst/>
                <a:gdLst>
                  <a:gd name="T0" fmla="*/ 2 w 29"/>
                  <a:gd name="T1" fmla="*/ 2 h 8"/>
                  <a:gd name="T2" fmla="*/ 1 w 29"/>
                  <a:gd name="T3" fmla="*/ 3 h 8"/>
                  <a:gd name="T4" fmla="*/ 0 w 29"/>
                  <a:gd name="T5" fmla="*/ 4 h 8"/>
                  <a:gd name="T6" fmla="*/ 0 w 29"/>
                  <a:gd name="T7" fmla="*/ 5 h 8"/>
                  <a:gd name="T8" fmla="*/ 0 w 29"/>
                  <a:gd name="T9" fmla="*/ 6 h 8"/>
                  <a:gd name="T10" fmla="*/ 0 w 29"/>
                  <a:gd name="T11" fmla="*/ 7 h 8"/>
                  <a:gd name="T12" fmla="*/ 1 w 29"/>
                  <a:gd name="T13" fmla="*/ 8 h 8"/>
                  <a:gd name="T14" fmla="*/ 2 w 29"/>
                  <a:gd name="T15" fmla="*/ 8 h 8"/>
                  <a:gd name="T16" fmla="*/ 3 w 29"/>
                  <a:gd name="T17" fmla="*/ 8 h 8"/>
                  <a:gd name="T18" fmla="*/ 27 w 29"/>
                  <a:gd name="T19" fmla="*/ 6 h 8"/>
                  <a:gd name="T20" fmla="*/ 28 w 29"/>
                  <a:gd name="T21" fmla="*/ 6 h 8"/>
                  <a:gd name="T22" fmla="*/ 29 w 29"/>
                  <a:gd name="T23" fmla="*/ 5 h 8"/>
                  <a:gd name="T24" fmla="*/ 29 w 29"/>
                  <a:gd name="T25" fmla="*/ 4 h 8"/>
                  <a:gd name="T26" fmla="*/ 29 w 29"/>
                  <a:gd name="T27" fmla="*/ 3 h 8"/>
                  <a:gd name="T28" fmla="*/ 29 w 29"/>
                  <a:gd name="T29" fmla="*/ 2 h 8"/>
                  <a:gd name="T30" fmla="*/ 28 w 29"/>
                  <a:gd name="T31" fmla="*/ 1 h 8"/>
                  <a:gd name="T32" fmla="*/ 27 w 29"/>
                  <a:gd name="T33" fmla="*/ 0 h 8"/>
                  <a:gd name="T34" fmla="*/ 26 w 29"/>
                  <a:gd name="T35" fmla="*/ 0 h 8"/>
                  <a:gd name="T36" fmla="*/ 2 w 29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"/>
                  <a:gd name="T58" fmla="*/ 0 h 8"/>
                  <a:gd name="T59" fmla="*/ 29 w 29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4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8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8" name="Freeform 98"/>
              <p:cNvSpPr>
                <a:spLocks/>
              </p:cNvSpPr>
              <p:nvPr/>
            </p:nvSpPr>
            <p:spPr bwMode="auto">
              <a:xfrm>
                <a:off x="3616" y="1797"/>
                <a:ext cx="30" cy="8"/>
              </a:xfrm>
              <a:custGeom>
                <a:avLst/>
                <a:gdLst>
                  <a:gd name="T0" fmla="*/ 3 w 30"/>
                  <a:gd name="T1" fmla="*/ 2 h 8"/>
                  <a:gd name="T2" fmla="*/ 2 w 30"/>
                  <a:gd name="T3" fmla="*/ 2 h 8"/>
                  <a:gd name="T4" fmla="*/ 1 w 30"/>
                  <a:gd name="T5" fmla="*/ 3 h 8"/>
                  <a:gd name="T6" fmla="*/ 0 w 30"/>
                  <a:gd name="T7" fmla="*/ 4 h 8"/>
                  <a:gd name="T8" fmla="*/ 0 w 30"/>
                  <a:gd name="T9" fmla="*/ 5 h 8"/>
                  <a:gd name="T10" fmla="*/ 1 w 30"/>
                  <a:gd name="T11" fmla="*/ 6 h 8"/>
                  <a:gd name="T12" fmla="*/ 2 w 30"/>
                  <a:gd name="T13" fmla="*/ 7 h 8"/>
                  <a:gd name="T14" fmla="*/ 3 w 30"/>
                  <a:gd name="T15" fmla="*/ 8 h 8"/>
                  <a:gd name="T16" fmla="*/ 4 w 30"/>
                  <a:gd name="T17" fmla="*/ 8 h 8"/>
                  <a:gd name="T18" fmla="*/ 28 w 30"/>
                  <a:gd name="T19" fmla="*/ 6 h 8"/>
                  <a:gd name="T20" fmla="*/ 29 w 30"/>
                  <a:gd name="T21" fmla="*/ 5 h 8"/>
                  <a:gd name="T22" fmla="*/ 30 w 30"/>
                  <a:gd name="T23" fmla="*/ 4 h 8"/>
                  <a:gd name="T24" fmla="*/ 30 w 30"/>
                  <a:gd name="T25" fmla="*/ 3 h 8"/>
                  <a:gd name="T26" fmla="*/ 30 w 30"/>
                  <a:gd name="T27" fmla="*/ 2 h 8"/>
                  <a:gd name="T28" fmla="*/ 30 w 30"/>
                  <a:gd name="T29" fmla="*/ 1 h 8"/>
                  <a:gd name="T30" fmla="*/ 29 w 30"/>
                  <a:gd name="T31" fmla="*/ 0 h 8"/>
                  <a:gd name="T32" fmla="*/ 28 w 30"/>
                  <a:gd name="T33" fmla="*/ 0 h 8"/>
                  <a:gd name="T34" fmla="*/ 27 w 30"/>
                  <a:gd name="T35" fmla="*/ 0 h 8"/>
                  <a:gd name="T36" fmla="*/ 3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9" name="Freeform 99"/>
              <p:cNvSpPr>
                <a:spLocks/>
              </p:cNvSpPr>
              <p:nvPr/>
            </p:nvSpPr>
            <p:spPr bwMode="auto">
              <a:xfrm>
                <a:off x="3658" y="1793"/>
                <a:ext cx="31" cy="8"/>
              </a:xfrm>
              <a:custGeom>
                <a:avLst/>
                <a:gdLst>
                  <a:gd name="T0" fmla="*/ 4 w 31"/>
                  <a:gd name="T1" fmla="*/ 2 h 8"/>
                  <a:gd name="T2" fmla="*/ 3 w 31"/>
                  <a:gd name="T3" fmla="*/ 3 h 8"/>
                  <a:gd name="T4" fmla="*/ 2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2 w 31"/>
                  <a:gd name="T11" fmla="*/ 7 h 8"/>
                  <a:gd name="T12" fmla="*/ 3 w 31"/>
                  <a:gd name="T13" fmla="*/ 8 h 8"/>
                  <a:gd name="T14" fmla="*/ 4 w 31"/>
                  <a:gd name="T15" fmla="*/ 8 h 8"/>
                  <a:gd name="T16" fmla="*/ 5 w 31"/>
                  <a:gd name="T17" fmla="*/ 8 h 8"/>
                  <a:gd name="T18" fmla="*/ 29 w 31"/>
                  <a:gd name="T19" fmla="*/ 6 h 8"/>
                  <a:gd name="T20" fmla="*/ 30 w 31"/>
                  <a:gd name="T21" fmla="*/ 5 h 8"/>
                  <a:gd name="T22" fmla="*/ 31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1 w 31"/>
                  <a:gd name="T29" fmla="*/ 1 h 8"/>
                  <a:gd name="T30" fmla="*/ 30 w 31"/>
                  <a:gd name="T31" fmla="*/ 0 h 8"/>
                  <a:gd name="T32" fmla="*/ 29 w 31"/>
                  <a:gd name="T33" fmla="*/ 0 h 8"/>
                  <a:gd name="T34" fmla="*/ 28 w 31"/>
                  <a:gd name="T35" fmla="*/ 0 h 8"/>
                  <a:gd name="T36" fmla="*/ 4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4" y="2"/>
                    </a:moveTo>
                    <a:lnTo>
                      <a:pt x="3" y="3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0" name="Freeform 100"/>
              <p:cNvSpPr>
                <a:spLocks/>
              </p:cNvSpPr>
              <p:nvPr/>
            </p:nvSpPr>
            <p:spPr bwMode="auto">
              <a:xfrm>
                <a:off x="3701" y="1789"/>
                <a:ext cx="31" cy="8"/>
              </a:xfrm>
              <a:custGeom>
                <a:avLst/>
                <a:gdLst>
                  <a:gd name="T0" fmla="*/ 4 w 31"/>
                  <a:gd name="T1" fmla="*/ 2 h 8"/>
                  <a:gd name="T2" fmla="*/ 3 w 31"/>
                  <a:gd name="T3" fmla="*/ 3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1 w 31"/>
                  <a:gd name="T11" fmla="*/ 7 h 8"/>
                  <a:gd name="T12" fmla="*/ 3 w 31"/>
                  <a:gd name="T13" fmla="*/ 8 h 8"/>
                  <a:gd name="T14" fmla="*/ 4 w 31"/>
                  <a:gd name="T15" fmla="*/ 8 h 8"/>
                  <a:gd name="T16" fmla="*/ 5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4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4" y="2"/>
                    </a:moveTo>
                    <a:lnTo>
                      <a:pt x="3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1" name="Freeform 101"/>
              <p:cNvSpPr>
                <a:spLocks/>
              </p:cNvSpPr>
              <p:nvPr/>
            </p:nvSpPr>
            <p:spPr bwMode="auto">
              <a:xfrm>
                <a:off x="3744" y="1785"/>
                <a:ext cx="31" cy="9"/>
              </a:xfrm>
              <a:custGeom>
                <a:avLst/>
                <a:gdLst>
                  <a:gd name="T0" fmla="*/ 2 w 31"/>
                  <a:gd name="T1" fmla="*/ 3 h 9"/>
                  <a:gd name="T2" fmla="*/ 1 w 31"/>
                  <a:gd name="T3" fmla="*/ 3 h 9"/>
                  <a:gd name="T4" fmla="*/ 0 w 31"/>
                  <a:gd name="T5" fmla="*/ 4 h 9"/>
                  <a:gd name="T6" fmla="*/ 0 w 31"/>
                  <a:gd name="T7" fmla="*/ 5 h 9"/>
                  <a:gd name="T8" fmla="*/ 0 w 31"/>
                  <a:gd name="T9" fmla="*/ 6 h 9"/>
                  <a:gd name="T10" fmla="*/ 0 w 31"/>
                  <a:gd name="T11" fmla="*/ 7 h 9"/>
                  <a:gd name="T12" fmla="*/ 1 w 31"/>
                  <a:gd name="T13" fmla="*/ 8 h 9"/>
                  <a:gd name="T14" fmla="*/ 2 w 31"/>
                  <a:gd name="T15" fmla="*/ 9 h 9"/>
                  <a:gd name="T16" fmla="*/ 4 w 31"/>
                  <a:gd name="T17" fmla="*/ 9 h 9"/>
                  <a:gd name="T18" fmla="*/ 28 w 31"/>
                  <a:gd name="T19" fmla="*/ 7 h 9"/>
                  <a:gd name="T20" fmla="*/ 29 w 31"/>
                  <a:gd name="T21" fmla="*/ 6 h 9"/>
                  <a:gd name="T22" fmla="*/ 30 w 31"/>
                  <a:gd name="T23" fmla="*/ 5 h 9"/>
                  <a:gd name="T24" fmla="*/ 31 w 31"/>
                  <a:gd name="T25" fmla="*/ 4 h 9"/>
                  <a:gd name="T26" fmla="*/ 31 w 31"/>
                  <a:gd name="T27" fmla="*/ 3 h 9"/>
                  <a:gd name="T28" fmla="*/ 30 w 31"/>
                  <a:gd name="T29" fmla="*/ 2 h 9"/>
                  <a:gd name="T30" fmla="*/ 29 w 31"/>
                  <a:gd name="T31" fmla="*/ 0 h 9"/>
                  <a:gd name="T32" fmla="*/ 28 w 31"/>
                  <a:gd name="T33" fmla="*/ 0 h 9"/>
                  <a:gd name="T34" fmla="*/ 27 w 31"/>
                  <a:gd name="T35" fmla="*/ 0 h 9"/>
                  <a:gd name="T36" fmla="*/ 2 w 31"/>
                  <a:gd name="T37" fmla="*/ 3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2" y="3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2" name="Freeform 102"/>
              <p:cNvSpPr>
                <a:spLocks/>
              </p:cNvSpPr>
              <p:nvPr/>
            </p:nvSpPr>
            <p:spPr bwMode="auto">
              <a:xfrm>
                <a:off x="3787" y="1781"/>
                <a:ext cx="31" cy="9"/>
              </a:xfrm>
              <a:custGeom>
                <a:avLst/>
                <a:gdLst>
                  <a:gd name="T0" fmla="*/ 2 w 31"/>
                  <a:gd name="T1" fmla="*/ 2 h 9"/>
                  <a:gd name="T2" fmla="*/ 1 w 31"/>
                  <a:gd name="T3" fmla="*/ 3 h 9"/>
                  <a:gd name="T4" fmla="*/ 0 w 31"/>
                  <a:gd name="T5" fmla="*/ 4 h 9"/>
                  <a:gd name="T6" fmla="*/ 0 w 31"/>
                  <a:gd name="T7" fmla="*/ 6 h 9"/>
                  <a:gd name="T8" fmla="*/ 0 w 31"/>
                  <a:gd name="T9" fmla="*/ 7 h 9"/>
                  <a:gd name="T10" fmla="*/ 0 w 31"/>
                  <a:gd name="T11" fmla="*/ 8 h 9"/>
                  <a:gd name="T12" fmla="*/ 1 w 31"/>
                  <a:gd name="T13" fmla="*/ 9 h 9"/>
                  <a:gd name="T14" fmla="*/ 2 w 31"/>
                  <a:gd name="T15" fmla="*/ 9 h 9"/>
                  <a:gd name="T16" fmla="*/ 3 w 31"/>
                  <a:gd name="T17" fmla="*/ 9 h 9"/>
                  <a:gd name="T18" fmla="*/ 28 w 31"/>
                  <a:gd name="T19" fmla="*/ 7 h 9"/>
                  <a:gd name="T20" fmla="*/ 29 w 31"/>
                  <a:gd name="T21" fmla="*/ 7 h 9"/>
                  <a:gd name="T22" fmla="*/ 30 w 31"/>
                  <a:gd name="T23" fmla="*/ 6 h 9"/>
                  <a:gd name="T24" fmla="*/ 31 w 31"/>
                  <a:gd name="T25" fmla="*/ 4 h 9"/>
                  <a:gd name="T26" fmla="*/ 31 w 31"/>
                  <a:gd name="T27" fmla="*/ 3 h 9"/>
                  <a:gd name="T28" fmla="*/ 30 w 31"/>
                  <a:gd name="T29" fmla="*/ 2 h 9"/>
                  <a:gd name="T30" fmla="*/ 29 w 31"/>
                  <a:gd name="T31" fmla="*/ 1 h 9"/>
                  <a:gd name="T32" fmla="*/ 28 w 31"/>
                  <a:gd name="T33" fmla="*/ 0 h 9"/>
                  <a:gd name="T34" fmla="*/ 27 w 31"/>
                  <a:gd name="T35" fmla="*/ 0 h 9"/>
                  <a:gd name="T36" fmla="*/ 2 w 31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3" name="Freeform 103"/>
              <p:cNvSpPr>
                <a:spLocks/>
              </p:cNvSpPr>
              <p:nvPr/>
            </p:nvSpPr>
            <p:spPr bwMode="auto">
              <a:xfrm>
                <a:off x="3830" y="1777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3 h 8"/>
                  <a:gd name="T4" fmla="*/ 0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0 w 31"/>
                  <a:gd name="T11" fmla="*/ 7 h 8"/>
                  <a:gd name="T12" fmla="*/ 1 w 31"/>
                  <a:gd name="T13" fmla="*/ 8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1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4" name="Freeform 104"/>
              <p:cNvSpPr>
                <a:spLocks/>
              </p:cNvSpPr>
              <p:nvPr/>
            </p:nvSpPr>
            <p:spPr bwMode="auto">
              <a:xfrm>
                <a:off x="3872" y="1774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5 h 8"/>
                  <a:gd name="T22" fmla="*/ 31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1 w 31"/>
                  <a:gd name="T29" fmla="*/ 1 h 8"/>
                  <a:gd name="T30" fmla="*/ 30 w 31"/>
                  <a:gd name="T31" fmla="*/ 0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5" name="Freeform 105"/>
              <p:cNvSpPr>
                <a:spLocks/>
              </p:cNvSpPr>
              <p:nvPr/>
            </p:nvSpPr>
            <p:spPr bwMode="auto">
              <a:xfrm>
                <a:off x="3915" y="1770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3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1 w 31"/>
                  <a:gd name="T11" fmla="*/ 7 h 8"/>
                  <a:gd name="T12" fmla="*/ 2 w 31"/>
                  <a:gd name="T13" fmla="*/ 8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6" name="Freeform 106"/>
              <p:cNvSpPr>
                <a:spLocks/>
              </p:cNvSpPr>
              <p:nvPr/>
            </p:nvSpPr>
            <p:spPr bwMode="auto">
              <a:xfrm>
                <a:off x="3958" y="1766"/>
                <a:ext cx="31" cy="9"/>
              </a:xfrm>
              <a:custGeom>
                <a:avLst/>
                <a:gdLst>
                  <a:gd name="T0" fmla="*/ 3 w 31"/>
                  <a:gd name="T1" fmla="*/ 3 h 9"/>
                  <a:gd name="T2" fmla="*/ 2 w 31"/>
                  <a:gd name="T3" fmla="*/ 3 h 9"/>
                  <a:gd name="T4" fmla="*/ 1 w 31"/>
                  <a:gd name="T5" fmla="*/ 4 h 9"/>
                  <a:gd name="T6" fmla="*/ 0 w 31"/>
                  <a:gd name="T7" fmla="*/ 5 h 9"/>
                  <a:gd name="T8" fmla="*/ 0 w 31"/>
                  <a:gd name="T9" fmla="*/ 6 h 9"/>
                  <a:gd name="T10" fmla="*/ 1 w 31"/>
                  <a:gd name="T11" fmla="*/ 7 h 9"/>
                  <a:gd name="T12" fmla="*/ 2 w 31"/>
                  <a:gd name="T13" fmla="*/ 8 h 9"/>
                  <a:gd name="T14" fmla="*/ 3 w 31"/>
                  <a:gd name="T15" fmla="*/ 9 h 9"/>
                  <a:gd name="T16" fmla="*/ 4 w 31"/>
                  <a:gd name="T17" fmla="*/ 9 h 9"/>
                  <a:gd name="T18" fmla="*/ 29 w 31"/>
                  <a:gd name="T19" fmla="*/ 6 h 9"/>
                  <a:gd name="T20" fmla="*/ 30 w 31"/>
                  <a:gd name="T21" fmla="*/ 6 h 9"/>
                  <a:gd name="T22" fmla="*/ 31 w 31"/>
                  <a:gd name="T23" fmla="*/ 5 h 9"/>
                  <a:gd name="T24" fmla="*/ 31 w 31"/>
                  <a:gd name="T25" fmla="*/ 4 h 9"/>
                  <a:gd name="T26" fmla="*/ 31 w 31"/>
                  <a:gd name="T27" fmla="*/ 3 h 9"/>
                  <a:gd name="T28" fmla="*/ 31 w 31"/>
                  <a:gd name="T29" fmla="*/ 2 h 9"/>
                  <a:gd name="T30" fmla="*/ 30 w 31"/>
                  <a:gd name="T31" fmla="*/ 1 h 9"/>
                  <a:gd name="T32" fmla="*/ 29 w 31"/>
                  <a:gd name="T33" fmla="*/ 0 h 9"/>
                  <a:gd name="T34" fmla="*/ 28 w 31"/>
                  <a:gd name="T35" fmla="*/ 0 h 9"/>
                  <a:gd name="T36" fmla="*/ 3 w 31"/>
                  <a:gd name="T37" fmla="*/ 3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3" y="3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7" name="Freeform 107"/>
              <p:cNvSpPr>
                <a:spLocks/>
              </p:cNvSpPr>
              <p:nvPr/>
            </p:nvSpPr>
            <p:spPr bwMode="auto">
              <a:xfrm>
                <a:off x="4001" y="1763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8 w 31"/>
                  <a:gd name="T19" fmla="*/ 6 h 8"/>
                  <a:gd name="T20" fmla="*/ 29 w 31"/>
                  <a:gd name="T21" fmla="*/ 5 h 8"/>
                  <a:gd name="T22" fmla="*/ 30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0 w 31"/>
                  <a:gd name="T29" fmla="*/ 1 h 8"/>
                  <a:gd name="T30" fmla="*/ 29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8" name="Freeform 108"/>
              <p:cNvSpPr>
                <a:spLocks/>
              </p:cNvSpPr>
              <p:nvPr/>
            </p:nvSpPr>
            <p:spPr bwMode="auto">
              <a:xfrm>
                <a:off x="4044" y="1759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3 h 8"/>
                  <a:gd name="T4" fmla="*/ 0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0 w 31"/>
                  <a:gd name="T11" fmla="*/ 7 h 8"/>
                  <a:gd name="T12" fmla="*/ 1 w 31"/>
                  <a:gd name="T13" fmla="*/ 8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1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9" name="Freeform 109"/>
              <p:cNvSpPr>
                <a:spLocks/>
              </p:cNvSpPr>
              <p:nvPr/>
            </p:nvSpPr>
            <p:spPr bwMode="auto">
              <a:xfrm>
                <a:off x="4087" y="1756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2 h 8"/>
                  <a:gd name="T4" fmla="*/ 0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0 w 31"/>
                  <a:gd name="T11" fmla="*/ 6 h 8"/>
                  <a:gd name="T12" fmla="*/ 1 w 31"/>
                  <a:gd name="T13" fmla="*/ 7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5 h 8"/>
                  <a:gd name="T22" fmla="*/ 30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0 w 31"/>
                  <a:gd name="T29" fmla="*/ 1 h 8"/>
                  <a:gd name="T30" fmla="*/ 29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0" name="Freeform 110"/>
              <p:cNvSpPr>
                <a:spLocks/>
              </p:cNvSpPr>
              <p:nvPr/>
            </p:nvSpPr>
            <p:spPr bwMode="auto">
              <a:xfrm>
                <a:off x="4130" y="1752"/>
                <a:ext cx="30" cy="8"/>
              </a:xfrm>
              <a:custGeom>
                <a:avLst/>
                <a:gdLst>
                  <a:gd name="T0" fmla="*/ 2 w 30"/>
                  <a:gd name="T1" fmla="*/ 2 h 8"/>
                  <a:gd name="T2" fmla="*/ 1 w 30"/>
                  <a:gd name="T3" fmla="*/ 3 h 8"/>
                  <a:gd name="T4" fmla="*/ 0 w 30"/>
                  <a:gd name="T5" fmla="*/ 4 h 8"/>
                  <a:gd name="T6" fmla="*/ 0 w 30"/>
                  <a:gd name="T7" fmla="*/ 5 h 8"/>
                  <a:gd name="T8" fmla="*/ 0 w 30"/>
                  <a:gd name="T9" fmla="*/ 6 h 8"/>
                  <a:gd name="T10" fmla="*/ 0 w 30"/>
                  <a:gd name="T11" fmla="*/ 7 h 8"/>
                  <a:gd name="T12" fmla="*/ 1 w 30"/>
                  <a:gd name="T13" fmla="*/ 8 h 8"/>
                  <a:gd name="T14" fmla="*/ 2 w 30"/>
                  <a:gd name="T15" fmla="*/ 8 h 8"/>
                  <a:gd name="T16" fmla="*/ 3 w 30"/>
                  <a:gd name="T17" fmla="*/ 8 h 8"/>
                  <a:gd name="T18" fmla="*/ 28 w 30"/>
                  <a:gd name="T19" fmla="*/ 6 h 8"/>
                  <a:gd name="T20" fmla="*/ 29 w 30"/>
                  <a:gd name="T21" fmla="*/ 5 h 8"/>
                  <a:gd name="T22" fmla="*/ 30 w 30"/>
                  <a:gd name="T23" fmla="*/ 4 h 8"/>
                  <a:gd name="T24" fmla="*/ 30 w 30"/>
                  <a:gd name="T25" fmla="*/ 3 h 8"/>
                  <a:gd name="T26" fmla="*/ 30 w 30"/>
                  <a:gd name="T27" fmla="*/ 2 h 8"/>
                  <a:gd name="T28" fmla="*/ 30 w 30"/>
                  <a:gd name="T29" fmla="*/ 1 h 8"/>
                  <a:gd name="T30" fmla="*/ 29 w 30"/>
                  <a:gd name="T31" fmla="*/ 0 h 8"/>
                  <a:gd name="T32" fmla="*/ 28 w 30"/>
                  <a:gd name="T33" fmla="*/ 0 h 8"/>
                  <a:gd name="T34" fmla="*/ 27 w 30"/>
                  <a:gd name="T35" fmla="*/ 0 h 8"/>
                  <a:gd name="T36" fmla="*/ 2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1" name="Freeform 111"/>
              <p:cNvSpPr>
                <a:spLocks/>
              </p:cNvSpPr>
              <p:nvPr/>
            </p:nvSpPr>
            <p:spPr bwMode="auto">
              <a:xfrm>
                <a:off x="4172" y="1748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3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1 w 31"/>
                  <a:gd name="T11" fmla="*/ 7 h 8"/>
                  <a:gd name="T12" fmla="*/ 2 w 31"/>
                  <a:gd name="T13" fmla="*/ 8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2" name="Freeform 112"/>
              <p:cNvSpPr>
                <a:spLocks/>
              </p:cNvSpPr>
              <p:nvPr/>
            </p:nvSpPr>
            <p:spPr bwMode="auto">
              <a:xfrm>
                <a:off x="4215" y="1745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5 h 8"/>
                  <a:gd name="T22" fmla="*/ 31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1 w 31"/>
                  <a:gd name="T29" fmla="*/ 1 h 8"/>
                  <a:gd name="T30" fmla="*/ 30 w 31"/>
                  <a:gd name="T31" fmla="*/ 0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3" name="Freeform 113"/>
              <p:cNvSpPr>
                <a:spLocks/>
              </p:cNvSpPr>
              <p:nvPr/>
            </p:nvSpPr>
            <p:spPr bwMode="auto">
              <a:xfrm>
                <a:off x="4258" y="1740"/>
                <a:ext cx="31" cy="9"/>
              </a:xfrm>
              <a:custGeom>
                <a:avLst/>
                <a:gdLst>
                  <a:gd name="T0" fmla="*/ 3 w 31"/>
                  <a:gd name="T1" fmla="*/ 3 h 9"/>
                  <a:gd name="T2" fmla="*/ 2 w 31"/>
                  <a:gd name="T3" fmla="*/ 4 h 9"/>
                  <a:gd name="T4" fmla="*/ 1 w 31"/>
                  <a:gd name="T5" fmla="*/ 5 h 9"/>
                  <a:gd name="T6" fmla="*/ 0 w 31"/>
                  <a:gd name="T7" fmla="*/ 6 h 9"/>
                  <a:gd name="T8" fmla="*/ 0 w 31"/>
                  <a:gd name="T9" fmla="*/ 7 h 9"/>
                  <a:gd name="T10" fmla="*/ 1 w 31"/>
                  <a:gd name="T11" fmla="*/ 8 h 9"/>
                  <a:gd name="T12" fmla="*/ 2 w 31"/>
                  <a:gd name="T13" fmla="*/ 9 h 9"/>
                  <a:gd name="T14" fmla="*/ 3 w 31"/>
                  <a:gd name="T15" fmla="*/ 9 h 9"/>
                  <a:gd name="T16" fmla="*/ 4 w 31"/>
                  <a:gd name="T17" fmla="*/ 9 h 9"/>
                  <a:gd name="T18" fmla="*/ 28 w 31"/>
                  <a:gd name="T19" fmla="*/ 7 h 9"/>
                  <a:gd name="T20" fmla="*/ 29 w 31"/>
                  <a:gd name="T21" fmla="*/ 7 h 9"/>
                  <a:gd name="T22" fmla="*/ 30 w 31"/>
                  <a:gd name="T23" fmla="*/ 6 h 9"/>
                  <a:gd name="T24" fmla="*/ 31 w 31"/>
                  <a:gd name="T25" fmla="*/ 5 h 9"/>
                  <a:gd name="T26" fmla="*/ 31 w 31"/>
                  <a:gd name="T27" fmla="*/ 4 h 9"/>
                  <a:gd name="T28" fmla="*/ 30 w 31"/>
                  <a:gd name="T29" fmla="*/ 3 h 9"/>
                  <a:gd name="T30" fmla="*/ 29 w 31"/>
                  <a:gd name="T31" fmla="*/ 2 h 9"/>
                  <a:gd name="T32" fmla="*/ 28 w 31"/>
                  <a:gd name="T33" fmla="*/ 0 h 9"/>
                  <a:gd name="T34" fmla="*/ 27 w 31"/>
                  <a:gd name="T35" fmla="*/ 0 h 9"/>
                  <a:gd name="T36" fmla="*/ 3 w 31"/>
                  <a:gd name="T37" fmla="*/ 3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3" y="3"/>
                    </a:move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4" name="Freeform 114"/>
              <p:cNvSpPr>
                <a:spLocks/>
              </p:cNvSpPr>
              <p:nvPr/>
            </p:nvSpPr>
            <p:spPr bwMode="auto">
              <a:xfrm>
                <a:off x="4301" y="1736"/>
                <a:ext cx="31" cy="9"/>
              </a:xfrm>
              <a:custGeom>
                <a:avLst/>
                <a:gdLst>
                  <a:gd name="T0" fmla="*/ 2 w 31"/>
                  <a:gd name="T1" fmla="*/ 2 h 9"/>
                  <a:gd name="T2" fmla="*/ 1 w 31"/>
                  <a:gd name="T3" fmla="*/ 3 h 9"/>
                  <a:gd name="T4" fmla="*/ 0 w 31"/>
                  <a:gd name="T5" fmla="*/ 4 h 9"/>
                  <a:gd name="T6" fmla="*/ 0 w 31"/>
                  <a:gd name="T7" fmla="*/ 6 h 9"/>
                  <a:gd name="T8" fmla="*/ 0 w 31"/>
                  <a:gd name="T9" fmla="*/ 7 h 9"/>
                  <a:gd name="T10" fmla="*/ 0 w 31"/>
                  <a:gd name="T11" fmla="*/ 8 h 9"/>
                  <a:gd name="T12" fmla="*/ 1 w 31"/>
                  <a:gd name="T13" fmla="*/ 9 h 9"/>
                  <a:gd name="T14" fmla="*/ 2 w 31"/>
                  <a:gd name="T15" fmla="*/ 9 h 9"/>
                  <a:gd name="T16" fmla="*/ 3 w 31"/>
                  <a:gd name="T17" fmla="*/ 9 h 9"/>
                  <a:gd name="T18" fmla="*/ 28 w 31"/>
                  <a:gd name="T19" fmla="*/ 7 h 9"/>
                  <a:gd name="T20" fmla="*/ 29 w 31"/>
                  <a:gd name="T21" fmla="*/ 7 h 9"/>
                  <a:gd name="T22" fmla="*/ 30 w 31"/>
                  <a:gd name="T23" fmla="*/ 6 h 9"/>
                  <a:gd name="T24" fmla="*/ 31 w 31"/>
                  <a:gd name="T25" fmla="*/ 4 h 9"/>
                  <a:gd name="T26" fmla="*/ 31 w 31"/>
                  <a:gd name="T27" fmla="*/ 3 h 9"/>
                  <a:gd name="T28" fmla="*/ 30 w 31"/>
                  <a:gd name="T29" fmla="*/ 2 h 9"/>
                  <a:gd name="T30" fmla="*/ 29 w 31"/>
                  <a:gd name="T31" fmla="*/ 1 h 9"/>
                  <a:gd name="T32" fmla="*/ 28 w 31"/>
                  <a:gd name="T33" fmla="*/ 0 h 9"/>
                  <a:gd name="T34" fmla="*/ 27 w 31"/>
                  <a:gd name="T35" fmla="*/ 0 h 9"/>
                  <a:gd name="T36" fmla="*/ 2 w 31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6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5" name="Freeform 115"/>
              <p:cNvSpPr>
                <a:spLocks/>
              </p:cNvSpPr>
              <p:nvPr/>
            </p:nvSpPr>
            <p:spPr bwMode="auto">
              <a:xfrm>
                <a:off x="4344" y="1733"/>
                <a:ext cx="31" cy="9"/>
              </a:xfrm>
              <a:custGeom>
                <a:avLst/>
                <a:gdLst>
                  <a:gd name="T0" fmla="*/ 2 w 31"/>
                  <a:gd name="T1" fmla="*/ 2 h 9"/>
                  <a:gd name="T2" fmla="*/ 1 w 31"/>
                  <a:gd name="T3" fmla="*/ 2 h 9"/>
                  <a:gd name="T4" fmla="*/ 0 w 31"/>
                  <a:gd name="T5" fmla="*/ 3 h 9"/>
                  <a:gd name="T6" fmla="*/ 0 w 31"/>
                  <a:gd name="T7" fmla="*/ 4 h 9"/>
                  <a:gd name="T8" fmla="*/ 0 w 31"/>
                  <a:gd name="T9" fmla="*/ 5 h 9"/>
                  <a:gd name="T10" fmla="*/ 0 w 31"/>
                  <a:gd name="T11" fmla="*/ 6 h 9"/>
                  <a:gd name="T12" fmla="*/ 1 w 31"/>
                  <a:gd name="T13" fmla="*/ 7 h 9"/>
                  <a:gd name="T14" fmla="*/ 2 w 31"/>
                  <a:gd name="T15" fmla="*/ 9 h 9"/>
                  <a:gd name="T16" fmla="*/ 3 w 31"/>
                  <a:gd name="T17" fmla="*/ 9 h 9"/>
                  <a:gd name="T18" fmla="*/ 28 w 31"/>
                  <a:gd name="T19" fmla="*/ 6 h 9"/>
                  <a:gd name="T20" fmla="*/ 29 w 31"/>
                  <a:gd name="T21" fmla="*/ 5 h 9"/>
                  <a:gd name="T22" fmla="*/ 30 w 31"/>
                  <a:gd name="T23" fmla="*/ 4 h 9"/>
                  <a:gd name="T24" fmla="*/ 31 w 31"/>
                  <a:gd name="T25" fmla="*/ 3 h 9"/>
                  <a:gd name="T26" fmla="*/ 31 w 31"/>
                  <a:gd name="T27" fmla="*/ 2 h 9"/>
                  <a:gd name="T28" fmla="*/ 30 w 31"/>
                  <a:gd name="T29" fmla="*/ 1 h 9"/>
                  <a:gd name="T30" fmla="*/ 29 w 31"/>
                  <a:gd name="T31" fmla="*/ 0 h 9"/>
                  <a:gd name="T32" fmla="*/ 28 w 31"/>
                  <a:gd name="T33" fmla="*/ 0 h 9"/>
                  <a:gd name="T34" fmla="*/ 27 w 31"/>
                  <a:gd name="T35" fmla="*/ 0 h 9"/>
                  <a:gd name="T36" fmla="*/ 2 w 31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6" name="Freeform 116"/>
              <p:cNvSpPr>
                <a:spLocks/>
              </p:cNvSpPr>
              <p:nvPr/>
            </p:nvSpPr>
            <p:spPr bwMode="auto">
              <a:xfrm>
                <a:off x="4387" y="1729"/>
                <a:ext cx="30" cy="8"/>
              </a:xfrm>
              <a:custGeom>
                <a:avLst/>
                <a:gdLst>
                  <a:gd name="T0" fmla="*/ 2 w 30"/>
                  <a:gd name="T1" fmla="*/ 2 h 8"/>
                  <a:gd name="T2" fmla="*/ 1 w 30"/>
                  <a:gd name="T3" fmla="*/ 3 h 8"/>
                  <a:gd name="T4" fmla="*/ 0 w 30"/>
                  <a:gd name="T5" fmla="*/ 4 h 8"/>
                  <a:gd name="T6" fmla="*/ 0 w 30"/>
                  <a:gd name="T7" fmla="*/ 5 h 8"/>
                  <a:gd name="T8" fmla="*/ 0 w 30"/>
                  <a:gd name="T9" fmla="*/ 6 h 8"/>
                  <a:gd name="T10" fmla="*/ 0 w 30"/>
                  <a:gd name="T11" fmla="*/ 7 h 8"/>
                  <a:gd name="T12" fmla="*/ 1 w 30"/>
                  <a:gd name="T13" fmla="*/ 8 h 8"/>
                  <a:gd name="T14" fmla="*/ 2 w 30"/>
                  <a:gd name="T15" fmla="*/ 8 h 8"/>
                  <a:gd name="T16" fmla="*/ 3 w 30"/>
                  <a:gd name="T17" fmla="*/ 8 h 8"/>
                  <a:gd name="T18" fmla="*/ 28 w 30"/>
                  <a:gd name="T19" fmla="*/ 6 h 8"/>
                  <a:gd name="T20" fmla="*/ 29 w 30"/>
                  <a:gd name="T21" fmla="*/ 6 h 8"/>
                  <a:gd name="T22" fmla="*/ 30 w 30"/>
                  <a:gd name="T23" fmla="*/ 5 h 8"/>
                  <a:gd name="T24" fmla="*/ 30 w 30"/>
                  <a:gd name="T25" fmla="*/ 4 h 8"/>
                  <a:gd name="T26" fmla="*/ 30 w 30"/>
                  <a:gd name="T27" fmla="*/ 3 h 8"/>
                  <a:gd name="T28" fmla="*/ 30 w 30"/>
                  <a:gd name="T29" fmla="*/ 2 h 8"/>
                  <a:gd name="T30" fmla="*/ 29 w 30"/>
                  <a:gd name="T31" fmla="*/ 1 h 8"/>
                  <a:gd name="T32" fmla="*/ 28 w 30"/>
                  <a:gd name="T33" fmla="*/ 0 h 8"/>
                  <a:gd name="T34" fmla="*/ 27 w 30"/>
                  <a:gd name="T35" fmla="*/ 0 h 8"/>
                  <a:gd name="T36" fmla="*/ 2 w 30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8"/>
                  <a:gd name="T59" fmla="*/ 30 w 30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7" name="Freeform 117"/>
              <p:cNvSpPr>
                <a:spLocks/>
              </p:cNvSpPr>
              <p:nvPr/>
            </p:nvSpPr>
            <p:spPr bwMode="auto">
              <a:xfrm>
                <a:off x="4429" y="1725"/>
                <a:ext cx="31" cy="9"/>
              </a:xfrm>
              <a:custGeom>
                <a:avLst/>
                <a:gdLst>
                  <a:gd name="T0" fmla="*/ 3 w 31"/>
                  <a:gd name="T1" fmla="*/ 3 h 9"/>
                  <a:gd name="T2" fmla="*/ 2 w 31"/>
                  <a:gd name="T3" fmla="*/ 3 h 9"/>
                  <a:gd name="T4" fmla="*/ 1 w 31"/>
                  <a:gd name="T5" fmla="*/ 4 h 9"/>
                  <a:gd name="T6" fmla="*/ 0 w 31"/>
                  <a:gd name="T7" fmla="*/ 5 h 9"/>
                  <a:gd name="T8" fmla="*/ 0 w 31"/>
                  <a:gd name="T9" fmla="*/ 6 h 9"/>
                  <a:gd name="T10" fmla="*/ 1 w 31"/>
                  <a:gd name="T11" fmla="*/ 7 h 9"/>
                  <a:gd name="T12" fmla="*/ 2 w 31"/>
                  <a:gd name="T13" fmla="*/ 8 h 9"/>
                  <a:gd name="T14" fmla="*/ 3 w 31"/>
                  <a:gd name="T15" fmla="*/ 9 h 9"/>
                  <a:gd name="T16" fmla="*/ 4 w 31"/>
                  <a:gd name="T17" fmla="*/ 9 h 9"/>
                  <a:gd name="T18" fmla="*/ 29 w 31"/>
                  <a:gd name="T19" fmla="*/ 6 h 9"/>
                  <a:gd name="T20" fmla="*/ 30 w 31"/>
                  <a:gd name="T21" fmla="*/ 6 h 9"/>
                  <a:gd name="T22" fmla="*/ 31 w 31"/>
                  <a:gd name="T23" fmla="*/ 5 h 9"/>
                  <a:gd name="T24" fmla="*/ 31 w 31"/>
                  <a:gd name="T25" fmla="*/ 4 h 9"/>
                  <a:gd name="T26" fmla="*/ 31 w 31"/>
                  <a:gd name="T27" fmla="*/ 3 h 9"/>
                  <a:gd name="T28" fmla="*/ 31 w 31"/>
                  <a:gd name="T29" fmla="*/ 2 h 9"/>
                  <a:gd name="T30" fmla="*/ 30 w 31"/>
                  <a:gd name="T31" fmla="*/ 1 h 9"/>
                  <a:gd name="T32" fmla="*/ 29 w 31"/>
                  <a:gd name="T33" fmla="*/ 0 h 9"/>
                  <a:gd name="T34" fmla="*/ 28 w 31"/>
                  <a:gd name="T35" fmla="*/ 0 h 9"/>
                  <a:gd name="T36" fmla="*/ 3 w 31"/>
                  <a:gd name="T37" fmla="*/ 3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9"/>
                  <a:gd name="T59" fmla="*/ 31 w 31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9">
                    <a:moveTo>
                      <a:pt x="3" y="3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8" name="Freeform 118"/>
              <p:cNvSpPr>
                <a:spLocks/>
              </p:cNvSpPr>
              <p:nvPr/>
            </p:nvSpPr>
            <p:spPr bwMode="auto">
              <a:xfrm>
                <a:off x="4472" y="1722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2 h 8"/>
                  <a:gd name="T4" fmla="*/ 1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1 w 31"/>
                  <a:gd name="T11" fmla="*/ 6 h 8"/>
                  <a:gd name="T12" fmla="*/ 2 w 31"/>
                  <a:gd name="T13" fmla="*/ 7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5 h 8"/>
                  <a:gd name="T22" fmla="*/ 31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1 w 31"/>
                  <a:gd name="T29" fmla="*/ 1 h 8"/>
                  <a:gd name="T30" fmla="*/ 30 w 31"/>
                  <a:gd name="T31" fmla="*/ 0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9" name="Freeform 119"/>
              <p:cNvSpPr>
                <a:spLocks/>
              </p:cNvSpPr>
              <p:nvPr/>
            </p:nvSpPr>
            <p:spPr bwMode="auto">
              <a:xfrm>
                <a:off x="4515" y="1718"/>
                <a:ext cx="31" cy="8"/>
              </a:xfrm>
              <a:custGeom>
                <a:avLst/>
                <a:gdLst>
                  <a:gd name="T0" fmla="*/ 3 w 31"/>
                  <a:gd name="T1" fmla="*/ 2 h 8"/>
                  <a:gd name="T2" fmla="*/ 2 w 31"/>
                  <a:gd name="T3" fmla="*/ 3 h 8"/>
                  <a:gd name="T4" fmla="*/ 1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1 w 31"/>
                  <a:gd name="T11" fmla="*/ 7 h 8"/>
                  <a:gd name="T12" fmla="*/ 2 w 31"/>
                  <a:gd name="T13" fmla="*/ 8 h 8"/>
                  <a:gd name="T14" fmla="*/ 3 w 31"/>
                  <a:gd name="T15" fmla="*/ 8 h 8"/>
                  <a:gd name="T16" fmla="*/ 4 w 31"/>
                  <a:gd name="T17" fmla="*/ 8 h 8"/>
                  <a:gd name="T18" fmla="*/ 29 w 31"/>
                  <a:gd name="T19" fmla="*/ 6 h 8"/>
                  <a:gd name="T20" fmla="*/ 30 w 31"/>
                  <a:gd name="T21" fmla="*/ 6 h 8"/>
                  <a:gd name="T22" fmla="*/ 31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1 w 31"/>
                  <a:gd name="T29" fmla="*/ 2 h 8"/>
                  <a:gd name="T30" fmla="*/ 30 w 31"/>
                  <a:gd name="T31" fmla="*/ 1 h 8"/>
                  <a:gd name="T32" fmla="*/ 29 w 31"/>
                  <a:gd name="T33" fmla="*/ 0 h 8"/>
                  <a:gd name="T34" fmla="*/ 28 w 31"/>
                  <a:gd name="T35" fmla="*/ 0 h 8"/>
                  <a:gd name="T36" fmla="*/ 3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0" name="Freeform 120"/>
              <p:cNvSpPr>
                <a:spLocks/>
              </p:cNvSpPr>
              <p:nvPr/>
            </p:nvSpPr>
            <p:spPr bwMode="auto">
              <a:xfrm>
                <a:off x="4558" y="1715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2 h 8"/>
                  <a:gd name="T4" fmla="*/ 0 w 31"/>
                  <a:gd name="T5" fmla="*/ 3 h 8"/>
                  <a:gd name="T6" fmla="*/ 0 w 31"/>
                  <a:gd name="T7" fmla="*/ 4 h 8"/>
                  <a:gd name="T8" fmla="*/ 0 w 31"/>
                  <a:gd name="T9" fmla="*/ 5 h 8"/>
                  <a:gd name="T10" fmla="*/ 0 w 31"/>
                  <a:gd name="T11" fmla="*/ 6 h 8"/>
                  <a:gd name="T12" fmla="*/ 1 w 31"/>
                  <a:gd name="T13" fmla="*/ 7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5 h 8"/>
                  <a:gd name="T22" fmla="*/ 30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0 w 31"/>
                  <a:gd name="T29" fmla="*/ 1 h 8"/>
                  <a:gd name="T30" fmla="*/ 29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1" name="Freeform 121"/>
              <p:cNvSpPr>
                <a:spLocks/>
              </p:cNvSpPr>
              <p:nvPr/>
            </p:nvSpPr>
            <p:spPr bwMode="auto">
              <a:xfrm>
                <a:off x="4601" y="1711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3 h 8"/>
                  <a:gd name="T4" fmla="*/ 0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0 w 31"/>
                  <a:gd name="T11" fmla="*/ 7 h 8"/>
                  <a:gd name="T12" fmla="*/ 1 w 31"/>
                  <a:gd name="T13" fmla="*/ 8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5 h 8"/>
                  <a:gd name="T22" fmla="*/ 30 w 31"/>
                  <a:gd name="T23" fmla="*/ 4 h 8"/>
                  <a:gd name="T24" fmla="*/ 31 w 31"/>
                  <a:gd name="T25" fmla="*/ 3 h 8"/>
                  <a:gd name="T26" fmla="*/ 31 w 31"/>
                  <a:gd name="T27" fmla="*/ 2 h 8"/>
                  <a:gd name="T28" fmla="*/ 30 w 31"/>
                  <a:gd name="T29" fmla="*/ 1 h 8"/>
                  <a:gd name="T30" fmla="*/ 29 w 31"/>
                  <a:gd name="T31" fmla="*/ 0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30" y="4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2" name="Freeform 122"/>
              <p:cNvSpPr>
                <a:spLocks/>
              </p:cNvSpPr>
              <p:nvPr/>
            </p:nvSpPr>
            <p:spPr bwMode="auto">
              <a:xfrm>
                <a:off x="4644" y="1707"/>
                <a:ext cx="31" cy="8"/>
              </a:xfrm>
              <a:custGeom>
                <a:avLst/>
                <a:gdLst>
                  <a:gd name="T0" fmla="*/ 2 w 31"/>
                  <a:gd name="T1" fmla="*/ 2 h 8"/>
                  <a:gd name="T2" fmla="*/ 1 w 31"/>
                  <a:gd name="T3" fmla="*/ 3 h 8"/>
                  <a:gd name="T4" fmla="*/ 0 w 31"/>
                  <a:gd name="T5" fmla="*/ 4 h 8"/>
                  <a:gd name="T6" fmla="*/ 0 w 31"/>
                  <a:gd name="T7" fmla="*/ 5 h 8"/>
                  <a:gd name="T8" fmla="*/ 0 w 31"/>
                  <a:gd name="T9" fmla="*/ 6 h 8"/>
                  <a:gd name="T10" fmla="*/ 0 w 31"/>
                  <a:gd name="T11" fmla="*/ 7 h 8"/>
                  <a:gd name="T12" fmla="*/ 1 w 31"/>
                  <a:gd name="T13" fmla="*/ 8 h 8"/>
                  <a:gd name="T14" fmla="*/ 2 w 31"/>
                  <a:gd name="T15" fmla="*/ 8 h 8"/>
                  <a:gd name="T16" fmla="*/ 3 w 31"/>
                  <a:gd name="T17" fmla="*/ 8 h 8"/>
                  <a:gd name="T18" fmla="*/ 28 w 31"/>
                  <a:gd name="T19" fmla="*/ 6 h 8"/>
                  <a:gd name="T20" fmla="*/ 29 w 31"/>
                  <a:gd name="T21" fmla="*/ 6 h 8"/>
                  <a:gd name="T22" fmla="*/ 30 w 31"/>
                  <a:gd name="T23" fmla="*/ 5 h 8"/>
                  <a:gd name="T24" fmla="*/ 31 w 31"/>
                  <a:gd name="T25" fmla="*/ 4 h 8"/>
                  <a:gd name="T26" fmla="*/ 31 w 31"/>
                  <a:gd name="T27" fmla="*/ 3 h 8"/>
                  <a:gd name="T28" fmla="*/ 30 w 31"/>
                  <a:gd name="T29" fmla="*/ 2 h 8"/>
                  <a:gd name="T30" fmla="*/ 29 w 31"/>
                  <a:gd name="T31" fmla="*/ 1 h 8"/>
                  <a:gd name="T32" fmla="*/ 28 w 31"/>
                  <a:gd name="T33" fmla="*/ 0 h 8"/>
                  <a:gd name="T34" fmla="*/ 27 w 31"/>
                  <a:gd name="T35" fmla="*/ 0 h 8"/>
                  <a:gd name="T36" fmla="*/ 2 w 31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"/>
                  <a:gd name="T58" fmla="*/ 0 h 8"/>
                  <a:gd name="T59" fmla="*/ 31 w 31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" h="8">
                    <a:moveTo>
                      <a:pt x="2" y="2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30" y="5"/>
                    </a:lnTo>
                    <a:lnTo>
                      <a:pt x="31" y="4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3" name="Freeform 123"/>
              <p:cNvSpPr>
                <a:spLocks/>
              </p:cNvSpPr>
              <p:nvPr/>
            </p:nvSpPr>
            <p:spPr bwMode="auto">
              <a:xfrm>
                <a:off x="4608" y="1683"/>
                <a:ext cx="67" cy="64"/>
              </a:xfrm>
              <a:custGeom>
                <a:avLst/>
                <a:gdLst>
                  <a:gd name="T0" fmla="*/ 5 w 67"/>
                  <a:gd name="T1" fmla="*/ 64 h 64"/>
                  <a:gd name="T2" fmla="*/ 67 w 67"/>
                  <a:gd name="T3" fmla="*/ 27 h 64"/>
                  <a:gd name="T4" fmla="*/ 0 w 67"/>
                  <a:gd name="T5" fmla="*/ 0 h 64"/>
                  <a:gd name="T6" fmla="*/ 0 60000 65536"/>
                  <a:gd name="T7" fmla="*/ 0 60000 65536"/>
                  <a:gd name="T8" fmla="*/ 0 60000 65536"/>
                  <a:gd name="T9" fmla="*/ 0 w 67"/>
                  <a:gd name="T10" fmla="*/ 0 h 64"/>
                  <a:gd name="T11" fmla="*/ 67 w 67"/>
                  <a:gd name="T12" fmla="*/ 64 h 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" h="64">
                    <a:moveTo>
                      <a:pt x="5" y="64"/>
                    </a:moveTo>
                    <a:lnTo>
                      <a:pt x="67" y="2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60" name="Oval 124"/>
            <p:cNvSpPr>
              <a:spLocks noChangeAspect="1" noChangeArrowheads="1"/>
            </p:cNvSpPr>
            <p:nvPr/>
          </p:nvSpPr>
          <p:spPr bwMode="auto">
            <a:xfrm>
              <a:off x="4014" y="1117"/>
              <a:ext cx="75" cy="75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161" name="Oval 125"/>
            <p:cNvSpPr>
              <a:spLocks noChangeAspect="1" noChangeArrowheads="1"/>
            </p:cNvSpPr>
            <p:nvPr/>
          </p:nvSpPr>
          <p:spPr bwMode="auto">
            <a:xfrm>
              <a:off x="4014" y="935"/>
              <a:ext cx="66" cy="67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6162" name="Oval 126"/>
            <p:cNvSpPr>
              <a:spLocks noChangeAspect="1" noChangeArrowheads="1"/>
            </p:cNvSpPr>
            <p:nvPr/>
          </p:nvSpPr>
          <p:spPr bwMode="auto">
            <a:xfrm>
              <a:off x="4468" y="1480"/>
              <a:ext cx="168" cy="168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grpSp>
          <p:nvGrpSpPr>
            <p:cNvPr id="6163" name="Group 127"/>
            <p:cNvGrpSpPr>
              <a:grpSpLocks/>
            </p:cNvGrpSpPr>
            <p:nvPr/>
          </p:nvGrpSpPr>
          <p:grpSpPr bwMode="auto">
            <a:xfrm>
              <a:off x="4755" y="1447"/>
              <a:ext cx="268" cy="92"/>
              <a:chOff x="4807" y="1643"/>
              <a:chExt cx="268" cy="92"/>
            </a:xfrm>
          </p:grpSpPr>
          <p:sp>
            <p:nvSpPr>
              <p:cNvPr id="6164" name="Freeform 128"/>
              <p:cNvSpPr>
                <a:spLocks/>
              </p:cNvSpPr>
              <p:nvPr/>
            </p:nvSpPr>
            <p:spPr bwMode="auto">
              <a:xfrm>
                <a:off x="4807" y="1692"/>
                <a:ext cx="55" cy="9"/>
              </a:xfrm>
              <a:custGeom>
                <a:avLst/>
                <a:gdLst>
                  <a:gd name="T0" fmla="*/ 3 w 55"/>
                  <a:gd name="T1" fmla="*/ 2 h 9"/>
                  <a:gd name="T2" fmla="*/ 2 w 55"/>
                  <a:gd name="T3" fmla="*/ 3 h 9"/>
                  <a:gd name="T4" fmla="*/ 1 w 55"/>
                  <a:gd name="T5" fmla="*/ 4 h 9"/>
                  <a:gd name="T6" fmla="*/ 0 w 55"/>
                  <a:gd name="T7" fmla="*/ 6 h 9"/>
                  <a:gd name="T8" fmla="*/ 0 w 55"/>
                  <a:gd name="T9" fmla="*/ 6 h 9"/>
                  <a:gd name="T10" fmla="*/ 1 w 55"/>
                  <a:gd name="T11" fmla="*/ 7 h 9"/>
                  <a:gd name="T12" fmla="*/ 2 w 55"/>
                  <a:gd name="T13" fmla="*/ 8 h 9"/>
                  <a:gd name="T14" fmla="*/ 3 w 55"/>
                  <a:gd name="T15" fmla="*/ 9 h 9"/>
                  <a:gd name="T16" fmla="*/ 4 w 55"/>
                  <a:gd name="T17" fmla="*/ 9 h 9"/>
                  <a:gd name="T18" fmla="*/ 52 w 55"/>
                  <a:gd name="T19" fmla="*/ 7 h 9"/>
                  <a:gd name="T20" fmla="*/ 53 w 55"/>
                  <a:gd name="T21" fmla="*/ 6 h 9"/>
                  <a:gd name="T22" fmla="*/ 54 w 55"/>
                  <a:gd name="T23" fmla="*/ 4 h 9"/>
                  <a:gd name="T24" fmla="*/ 55 w 55"/>
                  <a:gd name="T25" fmla="*/ 3 h 9"/>
                  <a:gd name="T26" fmla="*/ 55 w 55"/>
                  <a:gd name="T27" fmla="*/ 2 h 9"/>
                  <a:gd name="T28" fmla="*/ 54 w 55"/>
                  <a:gd name="T29" fmla="*/ 1 h 9"/>
                  <a:gd name="T30" fmla="*/ 53 w 55"/>
                  <a:gd name="T31" fmla="*/ 0 h 9"/>
                  <a:gd name="T32" fmla="*/ 52 w 55"/>
                  <a:gd name="T33" fmla="*/ 0 h 9"/>
                  <a:gd name="T34" fmla="*/ 51 w 55"/>
                  <a:gd name="T35" fmla="*/ 0 h 9"/>
                  <a:gd name="T36" fmla="*/ 3 w 55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9"/>
                  <a:gd name="T59" fmla="*/ 55 w 55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9">
                    <a:moveTo>
                      <a:pt x="3" y="2"/>
                    </a:moveTo>
                    <a:lnTo>
                      <a:pt x="2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52" y="7"/>
                    </a:lnTo>
                    <a:lnTo>
                      <a:pt x="53" y="6"/>
                    </a:lnTo>
                    <a:lnTo>
                      <a:pt x="54" y="4"/>
                    </a:lnTo>
                    <a:lnTo>
                      <a:pt x="55" y="3"/>
                    </a:lnTo>
                    <a:lnTo>
                      <a:pt x="55" y="2"/>
                    </a:lnTo>
                    <a:lnTo>
                      <a:pt x="54" y="1"/>
                    </a:lnTo>
                    <a:lnTo>
                      <a:pt x="53" y="0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5" name="Freeform 129"/>
              <p:cNvSpPr>
                <a:spLocks/>
              </p:cNvSpPr>
              <p:nvPr/>
            </p:nvSpPr>
            <p:spPr bwMode="auto">
              <a:xfrm>
                <a:off x="4874" y="1689"/>
                <a:ext cx="55" cy="9"/>
              </a:xfrm>
              <a:custGeom>
                <a:avLst/>
                <a:gdLst>
                  <a:gd name="T0" fmla="*/ 2 w 55"/>
                  <a:gd name="T1" fmla="*/ 2 h 9"/>
                  <a:gd name="T2" fmla="*/ 1 w 55"/>
                  <a:gd name="T3" fmla="*/ 2 h 9"/>
                  <a:gd name="T4" fmla="*/ 0 w 55"/>
                  <a:gd name="T5" fmla="*/ 3 h 9"/>
                  <a:gd name="T6" fmla="*/ 0 w 55"/>
                  <a:gd name="T7" fmla="*/ 4 h 9"/>
                  <a:gd name="T8" fmla="*/ 0 w 55"/>
                  <a:gd name="T9" fmla="*/ 5 h 9"/>
                  <a:gd name="T10" fmla="*/ 0 w 55"/>
                  <a:gd name="T11" fmla="*/ 6 h 9"/>
                  <a:gd name="T12" fmla="*/ 1 w 55"/>
                  <a:gd name="T13" fmla="*/ 7 h 9"/>
                  <a:gd name="T14" fmla="*/ 2 w 55"/>
                  <a:gd name="T15" fmla="*/ 9 h 9"/>
                  <a:gd name="T16" fmla="*/ 3 w 55"/>
                  <a:gd name="T17" fmla="*/ 9 h 9"/>
                  <a:gd name="T18" fmla="*/ 52 w 55"/>
                  <a:gd name="T19" fmla="*/ 6 h 9"/>
                  <a:gd name="T20" fmla="*/ 53 w 55"/>
                  <a:gd name="T21" fmla="*/ 5 h 9"/>
                  <a:gd name="T22" fmla="*/ 54 w 55"/>
                  <a:gd name="T23" fmla="*/ 4 h 9"/>
                  <a:gd name="T24" fmla="*/ 55 w 55"/>
                  <a:gd name="T25" fmla="*/ 3 h 9"/>
                  <a:gd name="T26" fmla="*/ 55 w 55"/>
                  <a:gd name="T27" fmla="*/ 2 h 9"/>
                  <a:gd name="T28" fmla="*/ 54 w 55"/>
                  <a:gd name="T29" fmla="*/ 1 h 9"/>
                  <a:gd name="T30" fmla="*/ 53 w 55"/>
                  <a:gd name="T31" fmla="*/ 0 h 9"/>
                  <a:gd name="T32" fmla="*/ 52 w 55"/>
                  <a:gd name="T33" fmla="*/ 0 h 9"/>
                  <a:gd name="T34" fmla="*/ 51 w 55"/>
                  <a:gd name="T35" fmla="*/ 0 h 9"/>
                  <a:gd name="T36" fmla="*/ 2 w 55"/>
                  <a:gd name="T37" fmla="*/ 2 h 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9"/>
                  <a:gd name="T59" fmla="*/ 55 w 55"/>
                  <a:gd name="T60" fmla="*/ 9 h 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9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4" y="4"/>
                    </a:lnTo>
                    <a:lnTo>
                      <a:pt x="55" y="3"/>
                    </a:lnTo>
                    <a:lnTo>
                      <a:pt x="55" y="2"/>
                    </a:lnTo>
                    <a:lnTo>
                      <a:pt x="54" y="1"/>
                    </a:lnTo>
                    <a:lnTo>
                      <a:pt x="53" y="0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6" name="Freeform 130"/>
              <p:cNvSpPr>
                <a:spLocks/>
              </p:cNvSpPr>
              <p:nvPr/>
            </p:nvSpPr>
            <p:spPr bwMode="auto">
              <a:xfrm>
                <a:off x="4942" y="1686"/>
                <a:ext cx="46" cy="8"/>
              </a:xfrm>
              <a:custGeom>
                <a:avLst/>
                <a:gdLst>
                  <a:gd name="T0" fmla="*/ 2 w 46"/>
                  <a:gd name="T1" fmla="*/ 2 h 8"/>
                  <a:gd name="T2" fmla="*/ 1 w 46"/>
                  <a:gd name="T3" fmla="*/ 2 h 8"/>
                  <a:gd name="T4" fmla="*/ 0 w 46"/>
                  <a:gd name="T5" fmla="*/ 3 h 8"/>
                  <a:gd name="T6" fmla="*/ 0 w 46"/>
                  <a:gd name="T7" fmla="*/ 4 h 8"/>
                  <a:gd name="T8" fmla="*/ 0 w 46"/>
                  <a:gd name="T9" fmla="*/ 5 h 8"/>
                  <a:gd name="T10" fmla="*/ 0 w 46"/>
                  <a:gd name="T11" fmla="*/ 6 h 8"/>
                  <a:gd name="T12" fmla="*/ 1 w 46"/>
                  <a:gd name="T13" fmla="*/ 7 h 8"/>
                  <a:gd name="T14" fmla="*/ 2 w 46"/>
                  <a:gd name="T15" fmla="*/ 8 h 8"/>
                  <a:gd name="T16" fmla="*/ 3 w 46"/>
                  <a:gd name="T17" fmla="*/ 8 h 8"/>
                  <a:gd name="T18" fmla="*/ 44 w 46"/>
                  <a:gd name="T19" fmla="*/ 6 h 8"/>
                  <a:gd name="T20" fmla="*/ 44 w 46"/>
                  <a:gd name="T21" fmla="*/ 5 h 8"/>
                  <a:gd name="T22" fmla="*/ 45 w 46"/>
                  <a:gd name="T23" fmla="*/ 4 h 8"/>
                  <a:gd name="T24" fmla="*/ 46 w 46"/>
                  <a:gd name="T25" fmla="*/ 3 h 8"/>
                  <a:gd name="T26" fmla="*/ 46 w 46"/>
                  <a:gd name="T27" fmla="*/ 3 h 8"/>
                  <a:gd name="T28" fmla="*/ 45 w 46"/>
                  <a:gd name="T29" fmla="*/ 2 h 8"/>
                  <a:gd name="T30" fmla="*/ 44 w 46"/>
                  <a:gd name="T31" fmla="*/ 1 h 8"/>
                  <a:gd name="T32" fmla="*/ 43 w 46"/>
                  <a:gd name="T33" fmla="*/ 0 h 8"/>
                  <a:gd name="T34" fmla="*/ 43 w 46"/>
                  <a:gd name="T35" fmla="*/ 0 h 8"/>
                  <a:gd name="T36" fmla="*/ 2 w 46"/>
                  <a:gd name="T37" fmla="*/ 2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6"/>
                  <a:gd name="T58" fmla="*/ 0 h 8"/>
                  <a:gd name="T59" fmla="*/ 46 w 46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6" h="8">
                    <a:moveTo>
                      <a:pt x="2" y="2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5" y="4"/>
                    </a:lnTo>
                    <a:lnTo>
                      <a:pt x="46" y="3"/>
                    </a:lnTo>
                    <a:lnTo>
                      <a:pt x="45" y="2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7" name="Freeform 131"/>
              <p:cNvSpPr>
                <a:spLocks/>
              </p:cNvSpPr>
              <p:nvPr/>
            </p:nvSpPr>
            <p:spPr bwMode="auto">
              <a:xfrm>
                <a:off x="4980" y="1643"/>
                <a:ext cx="95" cy="92"/>
              </a:xfrm>
              <a:custGeom>
                <a:avLst/>
                <a:gdLst>
                  <a:gd name="T0" fmla="*/ 4 w 95"/>
                  <a:gd name="T1" fmla="*/ 92 h 92"/>
                  <a:gd name="T2" fmla="*/ 95 w 95"/>
                  <a:gd name="T3" fmla="*/ 42 h 92"/>
                  <a:gd name="T4" fmla="*/ 0 w 95"/>
                  <a:gd name="T5" fmla="*/ 0 h 92"/>
                  <a:gd name="T6" fmla="*/ 4 w 95"/>
                  <a:gd name="T7" fmla="*/ 92 h 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5"/>
                  <a:gd name="T13" fmla="*/ 0 h 92"/>
                  <a:gd name="T14" fmla="*/ 95 w 95"/>
                  <a:gd name="T15" fmla="*/ 92 h 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5" h="92">
                    <a:moveTo>
                      <a:pt x="4" y="92"/>
                    </a:moveTo>
                    <a:lnTo>
                      <a:pt x="95" y="42"/>
                    </a:lnTo>
                    <a:lnTo>
                      <a:pt x="0" y="0"/>
                    </a:lnTo>
                    <a:lnTo>
                      <a:pt x="4" y="9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072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© Dekati Ltd.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/>
              <a:t>Particle size concept</a:t>
            </a:r>
            <a:endParaRPr lang="en-GB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8229600" cy="4497388"/>
          </a:xfrm>
          <a:noFill/>
        </p:spPr>
        <p:txBody>
          <a:bodyPr/>
          <a:lstStyle/>
          <a:p>
            <a:pPr eaLnBrk="1" hangingPunct="1"/>
            <a:r>
              <a:rPr lang="fi-FI"/>
              <a:t>The diameter of particle varies depending on the measurement method</a:t>
            </a:r>
            <a:endParaRPr lang="en-GB"/>
          </a:p>
        </p:txBody>
      </p:sp>
      <p:grpSp>
        <p:nvGrpSpPr>
          <p:cNvPr id="7173" name="Group 4"/>
          <p:cNvGrpSpPr>
            <a:grpSpLocks/>
          </p:cNvGrpSpPr>
          <p:nvPr/>
        </p:nvGrpSpPr>
        <p:grpSpPr bwMode="auto">
          <a:xfrm>
            <a:off x="1116013" y="2420938"/>
            <a:ext cx="6718300" cy="3865562"/>
            <a:chOff x="1201" y="1465"/>
            <a:chExt cx="4498" cy="2602"/>
          </a:xfrm>
        </p:grpSpPr>
        <p:sp>
          <p:nvSpPr>
            <p:cNvPr id="7174" name="AutoShape 5"/>
            <p:cNvSpPr>
              <a:spLocks noChangeArrowheads="1"/>
            </p:cNvSpPr>
            <p:nvPr/>
          </p:nvSpPr>
          <p:spPr bwMode="auto">
            <a:xfrm rot="-10641649">
              <a:off x="3293" y="2189"/>
              <a:ext cx="288" cy="768"/>
            </a:xfrm>
            <a:prstGeom prst="upArrow">
              <a:avLst>
                <a:gd name="adj1" fmla="val 27083"/>
                <a:gd name="adj2" fmla="val 108642"/>
              </a:avLst>
            </a:prstGeom>
            <a:gradFill rotWithShape="0">
              <a:gsLst>
                <a:gs pos="0">
                  <a:srgbClr val="FFBBBB"/>
                </a:gs>
                <a:gs pos="100000">
                  <a:srgbClr val="FF0000"/>
                </a:gs>
              </a:gsLst>
              <a:lin ang="2700000" scaled="1"/>
            </a:gradFill>
            <a:ln w="12700">
              <a:solidFill>
                <a:srgbClr val="FC0128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pic>
          <p:nvPicPr>
            <p:cNvPr id="717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3" y="3005"/>
              <a:ext cx="1365" cy="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sm" len="sm"/>
                  <a:tailEnd type="none" w="lg" len="med"/>
                </a14:hiddenLine>
              </a:ext>
            </a:extLst>
          </p:spPr>
        </p:pic>
        <p:sp>
          <p:nvSpPr>
            <p:cNvPr id="7176" name="AutoShape 7"/>
            <p:cNvSpPr>
              <a:spLocks noChangeArrowheads="1"/>
            </p:cNvSpPr>
            <p:nvPr/>
          </p:nvSpPr>
          <p:spPr bwMode="auto">
            <a:xfrm rot="4186252">
              <a:off x="3753" y="1637"/>
              <a:ext cx="288" cy="624"/>
            </a:xfrm>
            <a:prstGeom prst="upArrow">
              <a:avLst>
                <a:gd name="adj1" fmla="val 27083"/>
                <a:gd name="adj2" fmla="val 88272"/>
              </a:avLst>
            </a:prstGeom>
            <a:gradFill rotWithShape="0">
              <a:gsLst>
                <a:gs pos="0">
                  <a:srgbClr val="FFB4B4"/>
                </a:gs>
                <a:gs pos="100000">
                  <a:srgbClr val="FF0000"/>
                </a:gs>
              </a:gsLst>
              <a:lin ang="18900000" scaled="1"/>
            </a:gradFill>
            <a:ln w="12700">
              <a:solidFill>
                <a:srgbClr val="FC0128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77" name="AutoShape 8"/>
            <p:cNvSpPr>
              <a:spLocks noChangeArrowheads="1"/>
            </p:cNvSpPr>
            <p:nvPr/>
          </p:nvSpPr>
          <p:spPr bwMode="auto">
            <a:xfrm rot="7597789">
              <a:off x="3714" y="2087"/>
              <a:ext cx="288" cy="768"/>
            </a:xfrm>
            <a:prstGeom prst="upArrow">
              <a:avLst>
                <a:gd name="adj1" fmla="val 27083"/>
                <a:gd name="adj2" fmla="val 108642"/>
              </a:avLst>
            </a:prstGeom>
            <a:gradFill rotWithShape="0">
              <a:gsLst>
                <a:gs pos="0">
                  <a:srgbClr val="FFBBBB"/>
                </a:gs>
                <a:gs pos="100000">
                  <a:srgbClr val="FF0000"/>
                </a:gs>
              </a:gsLst>
              <a:lin ang="2700000" scaled="1"/>
            </a:gradFill>
            <a:ln w="12700">
              <a:solidFill>
                <a:srgbClr val="FC0128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78" name="AutoShape 9"/>
            <p:cNvSpPr>
              <a:spLocks noChangeArrowheads="1"/>
            </p:cNvSpPr>
            <p:nvPr/>
          </p:nvSpPr>
          <p:spPr bwMode="auto">
            <a:xfrm rot="-3841266">
              <a:off x="2783" y="1631"/>
              <a:ext cx="288" cy="624"/>
            </a:xfrm>
            <a:prstGeom prst="upArrow">
              <a:avLst>
                <a:gd name="adj1" fmla="val 27083"/>
                <a:gd name="adj2" fmla="val 88272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FFC2C2"/>
                </a:gs>
              </a:gsLst>
              <a:lin ang="2700000" scaled="1"/>
            </a:gradFill>
            <a:ln w="12700">
              <a:solidFill>
                <a:srgbClr val="FC0128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79" name="AutoShape 10"/>
            <p:cNvSpPr>
              <a:spLocks noChangeArrowheads="1"/>
            </p:cNvSpPr>
            <p:nvPr/>
          </p:nvSpPr>
          <p:spPr bwMode="auto">
            <a:xfrm rot="-6666941">
              <a:off x="2709" y="2057"/>
              <a:ext cx="288" cy="744"/>
            </a:xfrm>
            <a:prstGeom prst="upArrow">
              <a:avLst>
                <a:gd name="adj1" fmla="val 27083"/>
                <a:gd name="adj2" fmla="val 105247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FFBBBB"/>
                </a:gs>
              </a:gsLst>
              <a:lin ang="18900000" scaled="1"/>
            </a:gradFill>
            <a:ln w="12700">
              <a:solidFill>
                <a:srgbClr val="FC0128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80" name="Oval 11"/>
            <p:cNvSpPr>
              <a:spLocks noChangeArrowheads="1"/>
            </p:cNvSpPr>
            <p:nvPr/>
          </p:nvSpPr>
          <p:spPr bwMode="auto">
            <a:xfrm>
              <a:off x="2193" y="2477"/>
              <a:ext cx="278" cy="27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81" name="Oval 12"/>
            <p:cNvSpPr>
              <a:spLocks noChangeArrowheads="1"/>
            </p:cNvSpPr>
            <p:nvPr/>
          </p:nvSpPr>
          <p:spPr bwMode="auto">
            <a:xfrm>
              <a:off x="4305" y="2525"/>
              <a:ext cx="576" cy="57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82" name="Rectangle 13"/>
            <p:cNvSpPr>
              <a:spLocks noChangeArrowheads="1"/>
            </p:cNvSpPr>
            <p:nvPr/>
          </p:nvSpPr>
          <p:spPr bwMode="auto">
            <a:xfrm>
              <a:off x="2285" y="1465"/>
              <a:ext cx="776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83" name="Rectangle 14"/>
            <p:cNvSpPr>
              <a:spLocks noChangeArrowheads="1"/>
            </p:cNvSpPr>
            <p:nvPr/>
          </p:nvSpPr>
          <p:spPr bwMode="auto">
            <a:xfrm>
              <a:off x="2984" y="1661"/>
              <a:ext cx="818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600" b="1" noProof="1">
                  <a:solidFill>
                    <a:srgbClr val="000000"/>
                  </a:solidFill>
                </a:rPr>
                <a:t>Real Particle</a:t>
              </a:r>
              <a:endParaRPr lang="en-US" sz="1600" noProof="1">
                <a:solidFill>
                  <a:srgbClr val="000000"/>
                </a:solidFill>
                <a:latin typeface="Technical" pitchFamily="2" charset="0"/>
              </a:endParaRPr>
            </a:p>
          </p:txBody>
        </p:sp>
        <p:sp>
          <p:nvSpPr>
            <p:cNvPr id="7184" name="Rectangle 15"/>
            <p:cNvSpPr>
              <a:spLocks noChangeArrowheads="1"/>
            </p:cNvSpPr>
            <p:nvPr/>
          </p:nvSpPr>
          <p:spPr bwMode="auto">
            <a:xfrm>
              <a:off x="1202" y="2765"/>
              <a:ext cx="10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600" b="1" noProof="1">
                  <a:solidFill>
                    <a:srgbClr val="A3A3FF"/>
                  </a:solidFill>
                </a:rPr>
                <a:t>Stokes diameter</a:t>
              </a:r>
            </a:p>
          </p:txBody>
        </p:sp>
        <p:sp>
          <p:nvSpPr>
            <p:cNvPr id="7185" name="Rectangle 16"/>
            <p:cNvSpPr>
              <a:spLocks noChangeArrowheads="1"/>
            </p:cNvSpPr>
            <p:nvPr/>
          </p:nvSpPr>
          <p:spPr bwMode="auto">
            <a:xfrm>
              <a:off x="4906" y="2717"/>
              <a:ext cx="79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600" noProof="1">
                  <a:solidFill>
                    <a:srgbClr val="000000"/>
                  </a:solidFill>
                </a:rPr>
                <a:t>Aerodynamic</a:t>
              </a:r>
            </a:p>
            <a:p>
              <a:pPr algn="ctr" eaLnBrk="0" hangingPunct="0"/>
              <a:r>
                <a:rPr lang="en-US" sz="1600" noProof="1">
                  <a:solidFill>
                    <a:srgbClr val="000000"/>
                  </a:solidFill>
                </a:rPr>
                <a:t>diameter</a:t>
              </a:r>
              <a:endParaRPr lang="en-US" sz="1400" noProof="1">
                <a:solidFill>
                  <a:srgbClr val="000000"/>
                </a:solidFill>
              </a:endParaRPr>
            </a:p>
          </p:txBody>
        </p:sp>
        <p:grpSp>
          <p:nvGrpSpPr>
            <p:cNvPr id="7186" name="Group 17"/>
            <p:cNvGrpSpPr>
              <a:grpSpLocks/>
            </p:cNvGrpSpPr>
            <p:nvPr/>
          </p:nvGrpSpPr>
          <p:grpSpPr bwMode="auto">
            <a:xfrm>
              <a:off x="3153" y="1853"/>
              <a:ext cx="506" cy="520"/>
              <a:chOff x="1190" y="4424"/>
              <a:chExt cx="210" cy="216"/>
            </a:xfrm>
          </p:grpSpPr>
          <p:sp>
            <p:nvSpPr>
              <p:cNvPr id="7207" name="Oval 18"/>
              <p:cNvSpPr>
                <a:spLocks noChangeArrowheads="1"/>
              </p:cNvSpPr>
              <p:nvPr/>
            </p:nvSpPr>
            <p:spPr bwMode="auto">
              <a:xfrm>
                <a:off x="1256" y="4550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8" name="Oval 19"/>
              <p:cNvSpPr>
                <a:spLocks noChangeArrowheads="1"/>
              </p:cNvSpPr>
              <p:nvPr/>
            </p:nvSpPr>
            <p:spPr bwMode="auto">
              <a:xfrm>
                <a:off x="1190" y="4592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9" name="Oval 20"/>
              <p:cNvSpPr>
                <a:spLocks noChangeArrowheads="1"/>
              </p:cNvSpPr>
              <p:nvPr/>
            </p:nvSpPr>
            <p:spPr bwMode="auto">
              <a:xfrm>
                <a:off x="1304" y="4502"/>
                <a:ext cx="96" cy="96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10" name="Oval 21"/>
              <p:cNvSpPr>
                <a:spLocks noChangeArrowheads="1"/>
              </p:cNvSpPr>
              <p:nvPr/>
            </p:nvSpPr>
            <p:spPr bwMode="auto">
              <a:xfrm>
                <a:off x="1352" y="4472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11" name="Oval 22"/>
              <p:cNvSpPr>
                <a:spLocks noChangeArrowheads="1"/>
              </p:cNvSpPr>
              <p:nvPr/>
            </p:nvSpPr>
            <p:spPr bwMode="auto">
              <a:xfrm>
                <a:off x="1352" y="4574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12" name="Oval 23"/>
              <p:cNvSpPr>
                <a:spLocks noChangeArrowheads="1"/>
              </p:cNvSpPr>
              <p:nvPr/>
            </p:nvSpPr>
            <p:spPr bwMode="auto">
              <a:xfrm>
                <a:off x="1208" y="4550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13" name="Oval 24"/>
              <p:cNvSpPr>
                <a:spLocks noChangeArrowheads="1"/>
              </p:cNvSpPr>
              <p:nvPr/>
            </p:nvSpPr>
            <p:spPr bwMode="auto">
              <a:xfrm>
                <a:off x="1352" y="4424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14" name="Oval 25"/>
              <p:cNvSpPr>
                <a:spLocks noChangeArrowheads="1"/>
              </p:cNvSpPr>
              <p:nvPr/>
            </p:nvSpPr>
            <p:spPr bwMode="auto">
              <a:xfrm>
                <a:off x="1268" y="4508"/>
                <a:ext cx="48" cy="48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15" name="Oval 26"/>
              <p:cNvSpPr>
                <a:spLocks noChangeArrowheads="1"/>
              </p:cNvSpPr>
              <p:nvPr/>
            </p:nvSpPr>
            <p:spPr bwMode="auto">
              <a:xfrm>
                <a:off x="1200" y="4464"/>
                <a:ext cx="96" cy="96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187" name="Oval 27"/>
            <p:cNvSpPr>
              <a:spLocks noChangeArrowheads="1"/>
            </p:cNvSpPr>
            <p:nvPr/>
          </p:nvSpPr>
          <p:spPr bwMode="auto">
            <a:xfrm>
              <a:off x="2289" y="1565"/>
              <a:ext cx="278" cy="278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i-FI">
                <a:solidFill>
                  <a:srgbClr val="000000"/>
                </a:solidFill>
              </a:endParaRPr>
            </a:p>
          </p:txBody>
        </p:sp>
        <p:sp>
          <p:nvSpPr>
            <p:cNvPr id="7188" name="Rectangle 28"/>
            <p:cNvSpPr>
              <a:spLocks noChangeArrowheads="1"/>
            </p:cNvSpPr>
            <p:nvPr/>
          </p:nvSpPr>
          <p:spPr bwMode="auto">
            <a:xfrm>
              <a:off x="1201" y="1661"/>
              <a:ext cx="1068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600" b="1" noProof="1">
                  <a:solidFill>
                    <a:srgbClr val="FF9900"/>
                  </a:solidFill>
                </a:rPr>
                <a:t>Optical diameter</a:t>
              </a:r>
              <a:endParaRPr lang="en-US" sz="1600" b="1" noProof="1">
                <a:solidFill>
                  <a:srgbClr val="FF9900"/>
                </a:solidFill>
                <a:latin typeface="Technical" pitchFamily="2" charset="0"/>
              </a:endParaRPr>
            </a:p>
          </p:txBody>
        </p:sp>
        <p:grpSp>
          <p:nvGrpSpPr>
            <p:cNvPr id="7189" name="Group 29"/>
            <p:cNvGrpSpPr>
              <a:grpSpLocks/>
            </p:cNvGrpSpPr>
            <p:nvPr/>
          </p:nvGrpSpPr>
          <p:grpSpPr bwMode="auto">
            <a:xfrm>
              <a:off x="2289" y="1565"/>
              <a:ext cx="288" cy="288"/>
              <a:chOff x="1190" y="4424"/>
              <a:chExt cx="210" cy="216"/>
            </a:xfrm>
          </p:grpSpPr>
          <p:sp>
            <p:nvSpPr>
              <p:cNvPr id="7198" name="Oval 30"/>
              <p:cNvSpPr>
                <a:spLocks noChangeArrowheads="1"/>
              </p:cNvSpPr>
              <p:nvPr/>
            </p:nvSpPr>
            <p:spPr bwMode="auto">
              <a:xfrm>
                <a:off x="1256" y="4550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199" name="Oval 31"/>
              <p:cNvSpPr>
                <a:spLocks noChangeArrowheads="1"/>
              </p:cNvSpPr>
              <p:nvPr/>
            </p:nvSpPr>
            <p:spPr bwMode="auto">
              <a:xfrm>
                <a:off x="1190" y="4592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0" name="Oval 32"/>
              <p:cNvSpPr>
                <a:spLocks noChangeArrowheads="1"/>
              </p:cNvSpPr>
              <p:nvPr/>
            </p:nvSpPr>
            <p:spPr bwMode="auto">
              <a:xfrm>
                <a:off x="1304" y="4502"/>
                <a:ext cx="96" cy="9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1" name="Oval 33"/>
              <p:cNvSpPr>
                <a:spLocks noChangeArrowheads="1"/>
              </p:cNvSpPr>
              <p:nvPr/>
            </p:nvSpPr>
            <p:spPr bwMode="auto">
              <a:xfrm>
                <a:off x="1352" y="4472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2" name="Oval 34"/>
              <p:cNvSpPr>
                <a:spLocks noChangeArrowheads="1"/>
              </p:cNvSpPr>
              <p:nvPr/>
            </p:nvSpPr>
            <p:spPr bwMode="auto">
              <a:xfrm>
                <a:off x="1352" y="4574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3" name="Oval 35"/>
              <p:cNvSpPr>
                <a:spLocks noChangeArrowheads="1"/>
              </p:cNvSpPr>
              <p:nvPr/>
            </p:nvSpPr>
            <p:spPr bwMode="auto">
              <a:xfrm>
                <a:off x="1208" y="4550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4" name="Oval 36"/>
              <p:cNvSpPr>
                <a:spLocks noChangeArrowheads="1"/>
              </p:cNvSpPr>
              <p:nvPr/>
            </p:nvSpPr>
            <p:spPr bwMode="auto">
              <a:xfrm>
                <a:off x="1352" y="4424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5" name="Oval 37"/>
              <p:cNvSpPr>
                <a:spLocks noChangeArrowheads="1"/>
              </p:cNvSpPr>
              <p:nvPr/>
            </p:nvSpPr>
            <p:spPr bwMode="auto">
              <a:xfrm>
                <a:off x="1268" y="4508"/>
                <a:ext cx="48" cy="4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  <p:sp>
            <p:nvSpPr>
              <p:cNvPr id="7206" name="Oval 38"/>
              <p:cNvSpPr>
                <a:spLocks noChangeArrowheads="1"/>
              </p:cNvSpPr>
              <p:nvPr/>
            </p:nvSpPr>
            <p:spPr bwMode="auto">
              <a:xfrm>
                <a:off x="1200" y="4464"/>
                <a:ext cx="96" cy="9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i-FI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190" name="Rectangle 39"/>
            <p:cNvSpPr>
              <a:spLocks noChangeArrowheads="1"/>
            </p:cNvSpPr>
            <p:nvPr/>
          </p:nvSpPr>
          <p:spPr bwMode="auto">
            <a:xfrm>
              <a:off x="2609" y="2622"/>
              <a:ext cx="548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 i="1" noProof="1">
                  <a:solidFill>
                    <a:srgbClr val="000000"/>
                  </a:solidFill>
                </a:rPr>
                <a:t>Bulk density</a:t>
              </a:r>
              <a:endParaRPr lang="en-US" sz="1200" noProof="1">
                <a:solidFill>
                  <a:srgbClr val="000000"/>
                </a:solidFill>
                <a:latin typeface="Technical" pitchFamily="2" charset="0"/>
              </a:endParaRPr>
            </a:p>
          </p:txBody>
        </p:sp>
        <p:sp>
          <p:nvSpPr>
            <p:cNvPr id="7191" name="Rectangle 40"/>
            <p:cNvSpPr>
              <a:spLocks noChangeArrowheads="1"/>
            </p:cNvSpPr>
            <p:nvPr/>
          </p:nvSpPr>
          <p:spPr bwMode="auto">
            <a:xfrm>
              <a:off x="4145" y="2333"/>
              <a:ext cx="53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 i="1" noProof="1">
                  <a:solidFill>
                    <a:srgbClr val="000000"/>
                  </a:solidFill>
                </a:rPr>
                <a:t>Unit density</a:t>
              </a:r>
              <a:endParaRPr lang="en-US" sz="1400" noProof="1">
                <a:solidFill>
                  <a:srgbClr val="000000"/>
                </a:solidFill>
                <a:latin typeface="Technical" pitchFamily="2" charset="0"/>
              </a:endParaRPr>
            </a:p>
          </p:txBody>
        </p:sp>
        <p:sp>
          <p:nvSpPr>
            <p:cNvPr id="7192" name="Rectangle 41"/>
            <p:cNvSpPr>
              <a:spLocks noChangeArrowheads="1"/>
            </p:cNvSpPr>
            <p:nvPr/>
          </p:nvSpPr>
          <p:spPr bwMode="auto">
            <a:xfrm>
              <a:off x="2146" y="2045"/>
              <a:ext cx="79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 i="1" noProof="1">
                  <a:solidFill>
                    <a:srgbClr val="000000"/>
                  </a:solidFill>
                </a:rPr>
                <a:t>Optical properties</a:t>
              </a:r>
              <a:endParaRPr lang="en-US" sz="1200" noProof="1">
                <a:solidFill>
                  <a:srgbClr val="000000"/>
                </a:solidFill>
              </a:endParaRPr>
            </a:p>
          </p:txBody>
        </p:sp>
        <p:sp>
          <p:nvSpPr>
            <p:cNvPr id="7193" name="Oval 42"/>
            <p:cNvSpPr>
              <a:spLocks noChangeArrowheads="1"/>
            </p:cNvSpPr>
            <p:nvPr/>
          </p:nvSpPr>
          <p:spPr bwMode="auto">
            <a:xfrm>
              <a:off x="4257" y="1661"/>
              <a:ext cx="278" cy="27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33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GB">
                  <a:solidFill>
                    <a:srgbClr val="FF0000"/>
                  </a:solidFill>
                  <a:latin typeface="Arial Black" pitchFamily="34" charset="0"/>
                </a:rPr>
                <a:t>+</a:t>
              </a:r>
              <a:endParaRPr lang="en-GB" sz="2400">
                <a:solidFill>
                  <a:srgbClr val="000000"/>
                </a:solidFill>
                <a:latin typeface="Arial Black" pitchFamily="34" charset="0"/>
              </a:endParaRPr>
            </a:p>
          </p:txBody>
        </p:sp>
        <p:sp>
          <p:nvSpPr>
            <p:cNvPr id="7194" name="Rectangle 43"/>
            <p:cNvSpPr>
              <a:spLocks noChangeArrowheads="1"/>
            </p:cNvSpPr>
            <p:nvPr/>
          </p:nvSpPr>
          <p:spPr bwMode="auto">
            <a:xfrm>
              <a:off x="4560" y="1709"/>
              <a:ext cx="1121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600" b="1" noProof="1">
                  <a:solidFill>
                    <a:srgbClr val="993366"/>
                  </a:solidFill>
                </a:rPr>
                <a:t>Mobility diameter</a:t>
              </a:r>
              <a:endParaRPr lang="en-US" sz="1600" b="1" noProof="1">
                <a:solidFill>
                  <a:srgbClr val="993366"/>
                </a:solidFill>
                <a:latin typeface="Technical" pitchFamily="2" charset="0"/>
              </a:endParaRPr>
            </a:p>
          </p:txBody>
        </p:sp>
        <p:sp>
          <p:nvSpPr>
            <p:cNvPr id="7195" name="Rectangle 44"/>
            <p:cNvSpPr>
              <a:spLocks noChangeArrowheads="1"/>
            </p:cNvSpPr>
            <p:nvPr/>
          </p:nvSpPr>
          <p:spPr bwMode="auto">
            <a:xfrm>
              <a:off x="4098" y="1984"/>
              <a:ext cx="1006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 i="1" noProof="1">
                  <a:solidFill>
                    <a:srgbClr val="000000"/>
                  </a:solidFill>
                </a:rPr>
                <a:t>Charging, electric field</a:t>
              </a:r>
              <a:endParaRPr lang="en-US" sz="1200" noProof="1">
                <a:solidFill>
                  <a:srgbClr val="000000"/>
                </a:solidFill>
                <a:latin typeface="Technical" pitchFamily="2" charset="0"/>
              </a:endParaRPr>
            </a:p>
          </p:txBody>
        </p:sp>
        <p:sp>
          <p:nvSpPr>
            <p:cNvPr id="7196" name="Rectangle 45"/>
            <p:cNvSpPr>
              <a:spLocks noChangeArrowheads="1"/>
            </p:cNvSpPr>
            <p:nvPr/>
          </p:nvSpPr>
          <p:spPr bwMode="auto">
            <a:xfrm>
              <a:off x="3025" y="3821"/>
              <a:ext cx="687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 noProof="1">
                  <a:solidFill>
                    <a:srgbClr val="FFFFFF"/>
                  </a:solidFill>
                </a:rPr>
                <a:t>SEM picture</a:t>
              </a:r>
              <a:endParaRPr lang="en-US" sz="1400" noProof="1">
                <a:solidFill>
                  <a:srgbClr val="FFFFFF"/>
                </a:solidFill>
                <a:latin typeface="Technical" pitchFamily="2" charset="0"/>
              </a:endParaRPr>
            </a:p>
          </p:txBody>
        </p:sp>
        <p:sp>
          <p:nvSpPr>
            <p:cNvPr id="7197" name="Rectangle 46"/>
            <p:cNvSpPr>
              <a:spLocks noChangeArrowheads="1"/>
            </p:cNvSpPr>
            <p:nvPr/>
          </p:nvSpPr>
          <p:spPr bwMode="auto">
            <a:xfrm>
              <a:off x="2781" y="3053"/>
              <a:ext cx="122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 i="1" noProof="1">
                  <a:solidFill>
                    <a:srgbClr val="FFFFFF"/>
                  </a:solidFill>
                </a:rPr>
                <a:t>Volatility, coating, “surface”</a:t>
              </a:r>
              <a:endParaRPr lang="en-US" sz="1200" noProof="1">
                <a:solidFill>
                  <a:srgbClr val="FFFFFF"/>
                </a:solidFill>
                <a:latin typeface="Technical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450874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Dekati2007">
  <a:themeElements>
    <a:clrScheme name="Dekati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kati2007">
      <a:majorFont>
        <a:latin typeface="Arial"/>
        <a:ea typeface="ＭＳ Ｐゴシック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kati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kati20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kati20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kati20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kati20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kati20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kati20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kati20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kati20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kati20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kati20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kati20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5296</TotalTime>
  <Words>2321</Words>
  <Application>Microsoft Office PowerPoint</Application>
  <PresentationFormat>Prezentácia na obrazovke (4:3)</PresentationFormat>
  <Paragraphs>592</Paragraphs>
  <Slides>57</Slides>
  <Notes>33</Notes>
  <HiddenSlides>45</HiddenSlides>
  <MMClips>0</MMClips>
  <ScaleCrop>false</ScaleCrop>
  <HeadingPairs>
    <vt:vector size="8" baseType="variant">
      <vt:variant>
        <vt:lpstr>Použité písma</vt:lpstr>
      </vt:variant>
      <vt:variant>
        <vt:i4>11</vt:i4>
      </vt:variant>
      <vt:variant>
        <vt:lpstr>Motív</vt:lpstr>
      </vt:variant>
      <vt:variant>
        <vt:i4>1</vt:i4>
      </vt:variant>
      <vt:variant>
        <vt:lpstr>Vložené servery OLE</vt:lpstr>
      </vt:variant>
      <vt:variant>
        <vt:i4>4</vt:i4>
      </vt:variant>
      <vt:variant>
        <vt:lpstr>Nadpisy snímok</vt:lpstr>
      </vt:variant>
      <vt:variant>
        <vt:i4>57</vt:i4>
      </vt:variant>
    </vt:vector>
  </HeadingPairs>
  <TitlesOfParts>
    <vt:vector size="73" baseType="lpstr">
      <vt:lpstr>ＭＳ Ｐゴシック</vt:lpstr>
      <vt:lpstr>Arial</vt:lpstr>
      <vt:lpstr>Arial Black</vt:lpstr>
      <vt:lpstr>Arial Narrow</vt:lpstr>
      <vt:lpstr>Calibri</vt:lpstr>
      <vt:lpstr>Cambria Math</vt:lpstr>
      <vt:lpstr>Symbol</vt:lpstr>
      <vt:lpstr>Technical</vt:lpstr>
      <vt:lpstr>Times New Roman</vt:lpstr>
      <vt:lpstr>Verdana</vt:lpstr>
      <vt:lpstr>Wingdings</vt:lpstr>
      <vt:lpstr>Dekati2007</vt:lpstr>
      <vt:lpstr>CorelDRAW</vt:lpstr>
      <vt:lpstr>Chart</vt:lpstr>
      <vt:lpstr>Kaava</vt:lpstr>
      <vt:lpstr>Equation</vt:lpstr>
      <vt:lpstr>ELPI+™</vt:lpstr>
      <vt:lpstr>ELPI+™ Electrical Low Pressure Impactor</vt:lpstr>
      <vt:lpstr>ELPI+™ Operating Principle</vt:lpstr>
      <vt:lpstr>ELPI+™ Operating Principle</vt:lpstr>
      <vt:lpstr>ELPI+™ Charger</vt:lpstr>
      <vt:lpstr>Charger Efficiency</vt:lpstr>
      <vt:lpstr>ELPI+™ Impactor</vt:lpstr>
      <vt:lpstr>Impactor Operating principle</vt:lpstr>
      <vt:lpstr>Particle size concept</vt:lpstr>
      <vt:lpstr>Impactor</vt:lpstr>
      <vt:lpstr>Collection efficiency - Bouncing</vt:lpstr>
      <vt:lpstr>Collection efficiency</vt:lpstr>
      <vt:lpstr>D50 -cutdiameter</vt:lpstr>
      <vt:lpstr>Collection efficiency - overloading</vt:lpstr>
      <vt:lpstr>Cascade Impactor - example</vt:lpstr>
      <vt:lpstr>Impactor calibration</vt:lpstr>
      <vt:lpstr>Impactor calibration and publications</vt:lpstr>
      <vt:lpstr>D50 -cutdiameter </vt:lpstr>
      <vt:lpstr>Impactor calibration</vt:lpstr>
      <vt:lpstr>ELPI+™ impactor</vt:lpstr>
      <vt:lpstr>ELPI+™</vt:lpstr>
      <vt:lpstr>Impactor stage</vt:lpstr>
      <vt:lpstr>Stage construction</vt:lpstr>
      <vt:lpstr>ELPI+™ samples from Santiago (city center) </vt:lpstr>
      <vt:lpstr>ELPI+™ Operating Principle</vt:lpstr>
      <vt:lpstr>Electrometers</vt:lpstr>
      <vt:lpstr>ELPI+™ stand alone unit</vt:lpstr>
      <vt:lpstr>ELPI+™ calculation</vt:lpstr>
      <vt:lpstr>ELPI+™ Calculation</vt:lpstr>
      <vt:lpstr>ELPI+™ Calculation</vt:lpstr>
      <vt:lpstr>ELPI+™ Calculation</vt:lpstr>
      <vt:lpstr>ELPI+™ Display</vt:lpstr>
      <vt:lpstr>ELPI+™ Display</vt:lpstr>
      <vt:lpstr>ELPI+™ operation via ELPI+VI</vt:lpstr>
      <vt:lpstr>ELPI+™ applications</vt:lpstr>
      <vt:lpstr>ELPI+™</vt:lpstr>
      <vt:lpstr>Collection: Mass and Chemical analysis</vt:lpstr>
      <vt:lpstr>Collection: SEM and TEM</vt:lpstr>
      <vt:lpstr>Active surface of particles</vt:lpstr>
      <vt:lpstr>ELPI™ Charger</vt:lpstr>
      <vt:lpstr>Active surface, Ion - and condensation sink</vt:lpstr>
      <vt:lpstr>Gravimetric measurements with the ELPI+™</vt:lpstr>
      <vt:lpstr>Gravimetric measurements</vt:lpstr>
      <vt:lpstr>Particle charge measurements</vt:lpstr>
      <vt:lpstr>ELPI+™ for charge distribution measurements</vt:lpstr>
      <vt:lpstr>Particle density measurements</vt:lpstr>
      <vt:lpstr>Aerodynamic size vs. Mobility size</vt:lpstr>
      <vt:lpstr>Prezentácia programu PowerPoint</vt:lpstr>
      <vt:lpstr>ELPI+™</vt:lpstr>
      <vt:lpstr>Air Quality</vt:lpstr>
      <vt:lpstr>Prezentácia programu PowerPoint</vt:lpstr>
      <vt:lpstr>Air Quality</vt:lpstr>
      <vt:lpstr>Prezentácia programu PowerPoint</vt:lpstr>
      <vt:lpstr>Nanotechnology</vt:lpstr>
      <vt:lpstr>Air quality: Health effects</vt:lpstr>
      <vt:lpstr>Dekati® Solutions</vt:lpstr>
      <vt:lpstr>Dekati® Solutions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Dekati Ltd.   Company and Products</dc:title>
  <dc:creator>Jonna Kannosto</dc:creator>
  <cp:lastModifiedBy>Ludo</cp:lastModifiedBy>
  <cp:revision>43</cp:revision>
  <dcterms:created xsi:type="dcterms:W3CDTF">2013-09-23T20:38:15Z</dcterms:created>
  <dcterms:modified xsi:type="dcterms:W3CDTF">2016-11-07T12:57:05Z</dcterms:modified>
</cp:coreProperties>
</file>