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6"/>
  </p:sldMasterIdLst>
  <p:notesMasterIdLst>
    <p:notesMasterId r:id="rId24"/>
  </p:notesMasterIdLst>
  <p:sldIdLst>
    <p:sldId id="256" r:id="rId7"/>
    <p:sldId id="257" r:id="rId8"/>
    <p:sldId id="258" r:id="rId9"/>
    <p:sldId id="259" r:id="rId10"/>
    <p:sldId id="260" r:id="rId11"/>
    <p:sldId id="276" r:id="rId12"/>
    <p:sldId id="261" r:id="rId13"/>
    <p:sldId id="262" r:id="rId14"/>
    <p:sldId id="264" r:id="rId15"/>
    <p:sldId id="270" r:id="rId16"/>
    <p:sldId id="271" r:id="rId17"/>
    <p:sldId id="272" r:id="rId18"/>
    <p:sldId id="273" r:id="rId19"/>
    <p:sldId id="274" r:id="rId20"/>
    <p:sldId id="265" r:id="rId21"/>
    <p:sldId id="266" r:id="rId22"/>
    <p:sldId id="275" r:id="rId23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řední styl 2 – zvýraznění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A488322-F2BA-4B5B-9748-0D474271808F}" styleName="Střední styl 3 – zvýraznění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0A1B5D5-9B99-4C35-A422-299274C87663}" styleName="Střední styl 1 – zvýraznění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3296810-A885-4BE3-A3E7-6D5BEEA58F35}" styleName="Střední styl 2 – zvýraznění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83" autoAdjust="0"/>
  </p:normalViewPr>
  <p:slideViewPr>
    <p:cSldViewPr snapToGrid="0">
      <p:cViewPr varScale="1">
        <p:scale>
          <a:sx n="108" d="100"/>
          <a:sy n="108" d="100"/>
        </p:scale>
        <p:origin x="-162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slide" Target="slides/slide5.xml"/><Relationship Id="rId24" Type="http://schemas.openxmlformats.org/officeDocument/2006/relationships/notesMaster" Target="notesMasters/notesMaster1.xml"/><Relationship Id="rId5" Type="http://schemas.openxmlformats.org/officeDocument/2006/relationships/customXml" Target="../customXml/item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822560-971D-4FAA-913C-3E9DE24D9D87}" type="datetimeFigureOut">
              <a:rPr lang="cs-CZ" smtClean="0"/>
              <a:t>7.11.2016</a:t>
            </a:fld>
            <a:endParaRPr lang="cs-CZ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 dirty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689F25-2FF3-4823-8232-AC688D79CA3D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103983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14300" y="6356350"/>
            <a:ext cx="20574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ctr"/>
            <a:r>
              <a:rPr lang="cs-CZ" dirty="0" smtClean="0"/>
              <a:t>Volitelná poznámka uživatele</a:t>
            </a:r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30210" y="6356350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titul, jméno, příjmení, funkce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32903763"/>
      </p:ext>
    </p:extLst>
  </p:cSld>
  <p:clrMapOvr>
    <a:masterClrMapping/>
  </p:clrMapOvr>
  <p:transition spd="slow">
    <p:cover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 smtClean="0"/>
              <a:t>Volitelná poznámka uživatele</a:t>
            </a:r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/>
              <a:t>titul, jméno, příjmení, funkce</a:t>
            </a: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655A0-BD47-4ED4-8FA0-52DF17866240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60761155"/>
      </p:ext>
    </p:extLst>
  </p:cSld>
  <p:clrMapOvr>
    <a:masterClrMapping/>
  </p:clrMapOvr>
  <p:transition spd="slow">
    <p:cover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123143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 smtClean="0"/>
              <a:t>Volitelná poznámka uživatele</a:t>
            </a:r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/>
              <a:t>titul, jméno, příjmení, funkce</a:t>
            </a: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655A0-BD47-4ED4-8FA0-52DF17866240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23987542"/>
      </p:ext>
    </p:extLst>
  </p:cSld>
  <p:clrMapOvr>
    <a:masterClrMapping/>
  </p:clrMapOvr>
  <p:transition spd="slow">
    <p:cover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2467155"/>
            <a:ext cx="3886200" cy="370980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2467155"/>
            <a:ext cx="3886200" cy="370980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 smtClean="0"/>
              <a:t>Volitelná poznámka uživatele</a:t>
            </a:r>
            <a:endParaRPr lang="cs-C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/>
              <a:t>titul, jméno, příjmení, funkce</a:t>
            </a:r>
            <a:endParaRPr lang="cs-C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655A0-BD47-4ED4-8FA0-52DF17866240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9497854"/>
      </p:ext>
    </p:extLst>
  </p:cSld>
  <p:clrMapOvr>
    <a:masterClrMapping/>
  </p:clrMapOvr>
  <p:transition spd="slow">
    <p:cover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509" y="1092513"/>
            <a:ext cx="78867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2521340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3345251"/>
            <a:ext cx="3868340" cy="2844411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2521339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3345251"/>
            <a:ext cx="3887391" cy="2844412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 smtClean="0"/>
              <a:t>Volitelná poznámka uživatele</a:t>
            </a:r>
            <a:endParaRPr lang="cs-CZ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/>
              <a:t>titul, jméno, příjmení, funkce</a:t>
            </a:r>
            <a:endParaRPr lang="cs-CZ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655A0-BD47-4ED4-8FA0-52DF17866240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1894237"/>
      </p:ext>
    </p:extLst>
  </p:cSld>
  <p:clrMapOvr>
    <a:masterClrMapping/>
  </p:clrMapOvr>
  <p:transition spd="slow">
    <p:cover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 smtClean="0"/>
              <a:t>Volitelná poznámka uživatele</a:t>
            </a:r>
            <a:endParaRPr lang="cs-C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/>
              <a:t>titul, jméno, příjmení, funkce</a:t>
            </a:r>
            <a:endParaRPr lang="cs-CZ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655A0-BD47-4ED4-8FA0-52DF17866240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5045894"/>
      </p:ext>
    </p:extLst>
  </p:cSld>
  <p:clrMapOvr>
    <a:masterClrMapping/>
  </p:clrMapOvr>
  <p:transition spd="slow">
    <p:cover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 smtClean="0"/>
              <a:t>Volitelná poznámka uživatele</a:t>
            </a:r>
            <a:endParaRPr lang="cs-CZ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/>
              <a:t>titul, jméno, příjmení, funkce</a:t>
            </a:r>
            <a:endParaRPr lang="cs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655A0-BD47-4ED4-8FA0-52DF17866240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53322703"/>
      </p:ext>
    </p:extLst>
  </p:cSld>
  <p:clrMapOvr>
    <a:masterClrMapping/>
  </p:clrMapOvr>
  <p:transition spd="slow">
    <p:cover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112807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112807"/>
            <a:ext cx="4629150" cy="474824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713006"/>
            <a:ext cx="2949178" cy="315598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 smtClean="0"/>
              <a:t>Volitelná poznámka uživatele</a:t>
            </a:r>
            <a:endParaRPr lang="cs-C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/>
              <a:t>titul, jméno, příjmení, funkce</a:t>
            </a:r>
            <a:endParaRPr lang="cs-C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655A0-BD47-4ED4-8FA0-52DF17866240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13330622"/>
      </p:ext>
    </p:extLst>
  </p:cSld>
  <p:clrMapOvr>
    <a:masterClrMapping/>
  </p:clrMapOvr>
  <p:transition spd="slow">
    <p:cover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095555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095555"/>
            <a:ext cx="4629150" cy="4765496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dirty="0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695754"/>
            <a:ext cx="2949178" cy="317323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 smtClean="0"/>
              <a:t>Volitelná poznámka uživatele</a:t>
            </a:r>
            <a:endParaRPr lang="cs-C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/>
              <a:t>titul, jméno, příjmení, funkce</a:t>
            </a:r>
            <a:endParaRPr lang="cs-C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655A0-BD47-4ED4-8FA0-52DF17866240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02952772"/>
      </p:ext>
    </p:extLst>
  </p:cSld>
  <p:clrMapOvr>
    <a:masterClrMapping/>
  </p:clrMapOvr>
  <p:transition spd="slow">
    <p:cover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06949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475781"/>
            <a:ext cx="7886700" cy="37011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1065" y="636366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 dirty="0" smtClean="0"/>
              <a:t>Volitelná poznámka uživatele</a:t>
            </a:r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30210" y="6355034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 dirty="0" smtClean="0"/>
              <a:t>titul, jméno, příjmení, funkce</a:t>
            </a: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33763" y="6355034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2655A0-BD47-4ED4-8FA0-52DF17866240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35214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ransition spd="slow">
    <p:cover dir="r"/>
  </p:transition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1975167"/>
          </a:xfrm>
        </p:spPr>
        <p:txBody>
          <a:bodyPr>
            <a:noAutofit/>
          </a:bodyPr>
          <a:lstStyle/>
          <a:p>
            <a:r>
              <a:rPr lang="cs-CZ" sz="4000" dirty="0" smtClean="0"/>
              <a:t>Individuální rizika mimořádných událostí </a:t>
            </a:r>
            <a:br>
              <a:rPr lang="cs-CZ" sz="4000" dirty="0" smtClean="0"/>
            </a:br>
            <a:r>
              <a:rPr lang="cs-CZ" sz="4000" dirty="0" smtClean="0"/>
              <a:t>v železniční dopravě</a:t>
            </a:r>
            <a:endParaRPr lang="cs-CZ" sz="40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43000" y="3600450"/>
            <a:ext cx="6858000" cy="2457450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70000"/>
              </a:lnSpc>
            </a:pPr>
            <a:r>
              <a:rPr lang="cs-CZ" sz="3800" dirty="0" smtClean="0"/>
              <a:t>Ondřej Havel, Magdaléna Náplavová, Pavel Budínský, Michael Pondělíček, František Božek</a:t>
            </a:r>
          </a:p>
          <a:p>
            <a:endParaRPr lang="cs-CZ" dirty="0"/>
          </a:p>
          <a:p>
            <a:r>
              <a:rPr lang="cs-CZ" dirty="0" smtClean="0"/>
              <a:t>Univerzita obrany</a:t>
            </a:r>
          </a:p>
          <a:p>
            <a:r>
              <a:rPr lang="cs-CZ" dirty="0" smtClean="0"/>
              <a:t>Fakulta vojenského leadershipu</a:t>
            </a:r>
          </a:p>
          <a:p>
            <a:r>
              <a:rPr lang="cs-CZ" dirty="0" smtClean="0"/>
              <a:t>Kounicova 65, 662 10 Brno</a:t>
            </a:r>
          </a:p>
          <a:p>
            <a:r>
              <a:rPr lang="cs-CZ" dirty="0" smtClean="0"/>
              <a:t>magdalena.naplavova@unob.cz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80484371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Výsledky a diskuze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1065" y="2475781"/>
            <a:ext cx="3649405" cy="3701182"/>
          </a:xfrm>
        </p:spPr>
        <p:txBody>
          <a:bodyPr/>
          <a:lstStyle/>
          <a:p>
            <a:r>
              <a:rPr lang="sk-SK" sz="2400" b="1" dirty="0"/>
              <a:t>Vykolejení drážního vozidla za </a:t>
            </a:r>
            <a:r>
              <a:rPr lang="sk-SK" sz="2400" b="1" dirty="0" smtClean="0"/>
              <a:t>rok</a:t>
            </a:r>
          </a:p>
          <a:p>
            <a:r>
              <a:rPr lang="cs-CZ" sz="2000" dirty="0"/>
              <a:t>Predikce pro rok 2017 - </a:t>
            </a:r>
            <a:r>
              <a:rPr lang="cs-CZ" sz="2000" dirty="0" smtClean="0"/>
              <a:t>Lineární </a:t>
            </a:r>
            <a:r>
              <a:rPr lang="cs-CZ" sz="2000" dirty="0"/>
              <a:t>regrese </a:t>
            </a:r>
            <a:r>
              <a:rPr lang="cs-CZ" sz="2000" dirty="0" smtClean="0"/>
              <a:t>– </a:t>
            </a:r>
            <a:r>
              <a:rPr lang="cs-CZ" sz="2000" dirty="0"/>
              <a:t>pro </a:t>
            </a:r>
            <a:r>
              <a:rPr lang="cs-CZ" sz="2000" dirty="0" smtClean="0"/>
              <a:t>dlouhodobou predikci </a:t>
            </a:r>
            <a:r>
              <a:rPr lang="cs-CZ" sz="2000" dirty="0"/>
              <a:t>nevhodná </a:t>
            </a:r>
            <a:r>
              <a:rPr lang="cs-CZ" sz="2000" dirty="0" smtClean="0"/>
              <a:t>&gt; nelineární regrese</a:t>
            </a:r>
          </a:p>
          <a:p>
            <a:pPr marL="0" indent="0">
              <a:buNone/>
            </a:pPr>
            <a:endParaRPr lang="cs-CZ" dirty="0"/>
          </a:p>
          <a:p>
            <a:endParaRPr lang="cs-CZ" dirty="0"/>
          </a:p>
        </p:txBody>
      </p:sp>
      <p:pic>
        <p:nvPicPr>
          <p:cNvPr id="7" name="Obrázek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451" y="2475781"/>
            <a:ext cx="5400000" cy="324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455067818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Výsledky a diskuze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1065" y="2475781"/>
            <a:ext cx="3649405" cy="3701182"/>
          </a:xfrm>
        </p:spPr>
        <p:txBody>
          <a:bodyPr/>
          <a:lstStyle/>
          <a:p>
            <a:r>
              <a:rPr lang="sk-SK" sz="2400" b="1" dirty="0"/>
              <a:t>Najetí drážního vozidla na překážku za rok </a:t>
            </a:r>
            <a:endParaRPr lang="sk-SK" sz="2400" b="1" dirty="0" smtClean="0"/>
          </a:p>
          <a:p>
            <a:r>
              <a:rPr lang="cs-CZ" sz="2000" dirty="0"/>
              <a:t>Predikce pro rok 2017 - </a:t>
            </a:r>
            <a:r>
              <a:rPr lang="cs-CZ" sz="2000" dirty="0" smtClean="0"/>
              <a:t>Lineární </a:t>
            </a:r>
            <a:r>
              <a:rPr lang="cs-CZ" sz="2000" dirty="0"/>
              <a:t>regrese </a:t>
            </a:r>
            <a:r>
              <a:rPr lang="cs-CZ" sz="2000" dirty="0" smtClean="0"/>
              <a:t>– </a:t>
            </a:r>
            <a:r>
              <a:rPr lang="cs-CZ" sz="2000" dirty="0"/>
              <a:t>pro </a:t>
            </a:r>
            <a:r>
              <a:rPr lang="cs-CZ" sz="2000" dirty="0" smtClean="0"/>
              <a:t>dlouhodobou predikci </a:t>
            </a:r>
            <a:r>
              <a:rPr lang="cs-CZ" sz="2000" dirty="0"/>
              <a:t>nevhodná </a:t>
            </a:r>
            <a:r>
              <a:rPr lang="cs-CZ" sz="2000" dirty="0" smtClean="0"/>
              <a:t>&gt; nelineární regrese</a:t>
            </a:r>
          </a:p>
          <a:p>
            <a:pPr marL="0" indent="0">
              <a:buNone/>
            </a:pPr>
            <a:endParaRPr lang="cs-CZ" dirty="0"/>
          </a:p>
          <a:p>
            <a:endParaRPr lang="cs-CZ" dirty="0"/>
          </a:p>
        </p:txBody>
      </p:sp>
      <p:pic>
        <p:nvPicPr>
          <p:cNvPr id="7" name="Obrázek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2826" y="2475781"/>
            <a:ext cx="5400000" cy="324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703820488"/>
      </p:ext>
    </p:extLst>
  </p:cSld>
  <p:clrMapOvr>
    <a:masterClrMapping/>
  </p:clrMapOvr>
  <p:transition spd="slow">
    <p:cover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Výsledky a diskuze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1065" y="2475781"/>
            <a:ext cx="3432235" cy="3701182"/>
          </a:xfrm>
        </p:spPr>
        <p:txBody>
          <a:bodyPr>
            <a:normAutofit/>
          </a:bodyPr>
          <a:lstStyle/>
          <a:p>
            <a:r>
              <a:rPr lang="sk-SK" sz="2400" b="1" dirty="0"/>
              <a:t>Střetnutí drážních vozidel se silničními vozidly nebo chodci na úrovňovém křížení s pozemní komunikací za </a:t>
            </a:r>
            <a:r>
              <a:rPr lang="sk-SK" sz="2400" b="1" dirty="0" smtClean="0"/>
              <a:t>rok</a:t>
            </a:r>
          </a:p>
          <a:p>
            <a:r>
              <a:rPr lang="cs-CZ" sz="2000" dirty="0" smtClean="0"/>
              <a:t>Predikce pro rok 2017 - Lineární regrese</a:t>
            </a:r>
            <a:endParaRPr lang="cs-CZ" dirty="0"/>
          </a:p>
          <a:p>
            <a:endParaRPr lang="cs-CZ" dirty="0"/>
          </a:p>
        </p:txBody>
      </p:sp>
      <p:pic>
        <p:nvPicPr>
          <p:cNvPr id="7" name="Obrázek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4000" y="2475781"/>
            <a:ext cx="5400000" cy="324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282726918"/>
      </p:ext>
    </p:extLst>
  </p:cSld>
  <p:clrMapOvr>
    <a:masterClrMapping/>
  </p:clrMapOvr>
  <p:transition spd="slow">
    <p:cover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Výsledky a diskuze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1065" y="2475781"/>
            <a:ext cx="3352225" cy="3701182"/>
          </a:xfrm>
        </p:spPr>
        <p:txBody>
          <a:bodyPr>
            <a:normAutofit/>
          </a:bodyPr>
          <a:lstStyle/>
          <a:p>
            <a:r>
              <a:rPr lang="sk-SK" sz="2400" b="1" dirty="0"/>
              <a:t>Střetnutí drážních vozidel se silničními vozidly nebo chodci mimo úrovňové křížení s pozemní komunikací za rok </a:t>
            </a:r>
            <a:endParaRPr lang="sk-SK" sz="2400" b="1" dirty="0" smtClean="0"/>
          </a:p>
          <a:p>
            <a:r>
              <a:rPr lang="cs-CZ" sz="2000" dirty="0"/>
              <a:t>Predikce pro rok 2017 - </a:t>
            </a:r>
            <a:r>
              <a:rPr lang="cs-CZ" sz="2000" dirty="0" smtClean="0"/>
              <a:t>Lineární regrese</a:t>
            </a:r>
            <a:endParaRPr lang="cs-CZ" dirty="0"/>
          </a:p>
          <a:p>
            <a:endParaRPr lang="cs-CZ" dirty="0"/>
          </a:p>
        </p:txBody>
      </p:sp>
      <p:pic>
        <p:nvPicPr>
          <p:cNvPr id="7" name="Obrázek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751" y="2475781"/>
            <a:ext cx="5400000" cy="324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835554986"/>
      </p:ext>
    </p:extLst>
  </p:cSld>
  <p:clrMapOvr>
    <a:masterClrMapping/>
  </p:clrMapOvr>
  <p:transition spd="slow">
    <p:cover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Výsledky a diskuze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1065" y="2475781"/>
            <a:ext cx="3443665" cy="3701182"/>
          </a:xfrm>
        </p:spPr>
        <p:txBody>
          <a:bodyPr/>
          <a:lstStyle/>
          <a:p>
            <a:r>
              <a:rPr lang="sk-SK" sz="2400" b="1" dirty="0"/>
              <a:t>Požáry drážních vozidel za rok </a:t>
            </a:r>
            <a:endParaRPr lang="sk-SK" sz="2400" b="1" dirty="0" smtClean="0"/>
          </a:p>
          <a:p>
            <a:r>
              <a:rPr lang="cs-CZ" sz="2000" dirty="0"/>
              <a:t>Predikce pro rok 2017 - </a:t>
            </a:r>
            <a:r>
              <a:rPr lang="cs-CZ" sz="2000" dirty="0" smtClean="0"/>
              <a:t>Lineární </a:t>
            </a:r>
            <a:r>
              <a:rPr lang="cs-CZ" sz="2000" dirty="0"/>
              <a:t>regrese </a:t>
            </a:r>
            <a:r>
              <a:rPr lang="cs-CZ" sz="2000" dirty="0" smtClean="0"/>
              <a:t>– </a:t>
            </a:r>
            <a:r>
              <a:rPr lang="cs-CZ" sz="2000" dirty="0"/>
              <a:t>pro </a:t>
            </a:r>
            <a:r>
              <a:rPr lang="cs-CZ" sz="2000" dirty="0" smtClean="0"/>
              <a:t>dlouhodobou predikci </a:t>
            </a:r>
            <a:r>
              <a:rPr lang="cs-CZ" sz="2000" dirty="0"/>
              <a:t>nevhodná </a:t>
            </a:r>
            <a:r>
              <a:rPr lang="cs-CZ" sz="2000" dirty="0" smtClean="0"/>
              <a:t>&gt; nelineární regrese</a:t>
            </a:r>
          </a:p>
          <a:p>
            <a:pPr marL="0" indent="0">
              <a:buNone/>
            </a:pPr>
            <a:endParaRPr lang="cs-CZ" dirty="0"/>
          </a:p>
          <a:p>
            <a:endParaRPr lang="cs-CZ" dirty="0"/>
          </a:p>
        </p:txBody>
      </p:sp>
      <p:pic>
        <p:nvPicPr>
          <p:cNvPr id="7" name="Obrázek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0058" y="2475781"/>
            <a:ext cx="5400000" cy="324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257711207"/>
      </p:ext>
    </p:extLst>
  </p:cSld>
  <p:clrMapOvr>
    <a:masterClrMapping/>
  </p:clrMapOvr>
  <p:transition spd="slow">
    <p:cover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Výsledky a diskuze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Hodnocení rizik MU a stanovení priorit rizik</a:t>
            </a:r>
            <a:endParaRPr lang="cs-CZ" dirty="0"/>
          </a:p>
        </p:txBody>
      </p:sp>
      <p:graphicFrame>
        <p:nvGraphicFramePr>
          <p:cNvPr id="7" name="Tabulk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4095012"/>
              </p:ext>
            </p:extLst>
          </p:nvPr>
        </p:nvGraphicFramePr>
        <p:xfrm>
          <a:off x="490916" y="3352832"/>
          <a:ext cx="8162168" cy="2438400"/>
        </p:xfrm>
        <a:graphic>
          <a:graphicData uri="http://schemas.openxmlformats.org/drawingml/2006/table">
            <a:tbl>
              <a:tblPr firstRow="1" firstCol="1" bandRow="1">
                <a:tableStyleId>{2A488322-F2BA-4B5B-9748-0D474271808F}</a:tableStyleId>
              </a:tblPr>
              <a:tblGrid>
                <a:gridCol w="1878647"/>
                <a:gridCol w="2085022"/>
                <a:gridCol w="2226310"/>
                <a:gridCol w="1972189"/>
              </a:tblGrid>
              <a:tr h="4572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Mimořádná událost</a:t>
                      </a:r>
                      <a:endParaRPr lang="cs-CZ" sz="2000" b="1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Akceptovatelná</a:t>
                      </a:r>
                      <a:endParaRPr lang="cs-CZ" sz="2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(0,1 x 10</a:t>
                      </a:r>
                      <a:r>
                        <a:rPr lang="sk-SK" sz="2000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</a:t>
                      </a:r>
                      <a:r>
                        <a:rPr lang="sk-SK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cs-CZ" sz="2000" b="1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Tolerovatelná</a:t>
                      </a:r>
                      <a:endParaRPr lang="cs-CZ" sz="2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(1 x 10</a:t>
                      </a:r>
                      <a:r>
                        <a:rPr lang="sk-SK" sz="2000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</a:t>
                      </a:r>
                      <a:r>
                        <a:rPr lang="sk-SK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2 x 10</a:t>
                      </a:r>
                      <a:r>
                        <a:rPr lang="sk-SK" sz="2000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</a:t>
                      </a:r>
                      <a:r>
                        <a:rPr lang="sk-SK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cs-CZ" sz="2000" b="1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Kritická</a:t>
                      </a:r>
                      <a:endParaRPr lang="cs-CZ" sz="2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(2 x 10</a:t>
                      </a:r>
                      <a:r>
                        <a:rPr lang="sk-SK" sz="2000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</a:t>
                      </a:r>
                      <a:r>
                        <a:rPr lang="sk-SK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1)</a:t>
                      </a:r>
                      <a:endParaRPr lang="cs-CZ" sz="2000" b="1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sk-SK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Srážka</a:t>
                      </a:r>
                      <a:endParaRPr lang="cs-CZ" sz="2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1,434 x 10</a:t>
                      </a:r>
                      <a:r>
                        <a:rPr lang="sk-SK" sz="2000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</a:t>
                      </a:r>
                      <a:endParaRPr lang="cs-CZ" sz="2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cs-CZ" sz="2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cs-CZ" sz="2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sk-SK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Vykolejení</a:t>
                      </a:r>
                      <a:endParaRPr lang="cs-CZ" sz="2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1,001 x 10</a:t>
                      </a:r>
                      <a:r>
                        <a:rPr lang="sk-SK" sz="2000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</a:t>
                      </a:r>
                      <a:endParaRPr lang="cs-CZ" sz="2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cs-CZ" sz="2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cs-CZ" sz="2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sk-SK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Překážka</a:t>
                      </a:r>
                      <a:endParaRPr lang="cs-CZ" sz="2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cs-CZ" sz="2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1,686 x 10</a:t>
                      </a:r>
                      <a:r>
                        <a:rPr lang="sk-SK" sz="2000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</a:t>
                      </a:r>
                      <a:endParaRPr lang="cs-CZ" sz="2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cs-CZ" sz="2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sk-SK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Křížení</a:t>
                      </a:r>
                      <a:endParaRPr lang="cs-CZ" sz="2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cs-CZ" sz="2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cs-CZ" sz="2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2,335 x 10</a:t>
                      </a:r>
                      <a:r>
                        <a:rPr lang="sk-SK" sz="2000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</a:t>
                      </a:r>
                      <a:endParaRPr lang="cs-CZ" sz="2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sk-SK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Mimo křížení</a:t>
                      </a:r>
                      <a:endParaRPr lang="cs-CZ" sz="2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cs-CZ" sz="2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cs-CZ" sz="2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7,571 x 10</a:t>
                      </a:r>
                      <a:r>
                        <a:rPr lang="sk-SK" sz="2000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</a:t>
                      </a:r>
                      <a:endParaRPr lang="cs-CZ" sz="2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sk-SK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Požáry</a:t>
                      </a:r>
                      <a:endParaRPr lang="cs-CZ" sz="2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4,969 x 10</a:t>
                      </a:r>
                      <a:r>
                        <a:rPr lang="sk-SK" sz="2000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</a:t>
                      </a:r>
                      <a:endParaRPr lang="cs-CZ" sz="2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cs-CZ" sz="2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cs-CZ" sz="2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5951529"/>
      </p:ext>
    </p:extLst>
  </p:cSld>
  <p:clrMapOvr>
    <a:masterClrMapping/>
  </p:clrMapOvr>
  <p:transition spd="slow">
    <p:cover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Závěr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cs-CZ" sz="2400" dirty="0" smtClean="0"/>
              <a:t>individuální rizika sledovaných MU mají klesající tendenci,</a:t>
            </a:r>
          </a:p>
          <a:p>
            <a:pPr algn="just"/>
            <a:r>
              <a:rPr lang="cs-CZ" sz="2400" dirty="0" smtClean="0"/>
              <a:t>udržení trendu – v dohledné době by riziko sledovaných MU dosahovalo zcela zanedbatelných hodnot,</a:t>
            </a:r>
          </a:p>
          <a:p>
            <a:pPr algn="just"/>
            <a:r>
              <a:rPr lang="cs-CZ" sz="2400" dirty="0"/>
              <a:t>riziko MU srážka drážního vozidla s automobilem nebo chodcem na úrovňovém křížení s pozemní komunikací nebo mimo ně přesahovalo znatelně hranici akceptovatelnosti a bylo tedy označeno jako </a:t>
            </a:r>
            <a:r>
              <a:rPr lang="cs-CZ" sz="2400" dirty="0" smtClean="0"/>
              <a:t>kritické.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87235942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8650" y="2697879"/>
            <a:ext cx="7886700" cy="1325563"/>
          </a:xfrm>
        </p:spPr>
        <p:txBody>
          <a:bodyPr/>
          <a:lstStyle/>
          <a:p>
            <a:pPr algn="ctr"/>
            <a:r>
              <a:rPr lang="cs-CZ" dirty="0" smtClean="0"/>
              <a:t>Děkuji za Vaši pozornost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86446642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Obsah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Úvod</a:t>
            </a:r>
          </a:p>
          <a:p>
            <a:r>
              <a:rPr lang="cs-CZ" dirty="0" smtClean="0"/>
              <a:t>Analýza současného stavu</a:t>
            </a:r>
          </a:p>
          <a:p>
            <a:r>
              <a:rPr lang="cs-CZ" dirty="0" smtClean="0"/>
              <a:t>Použité metody</a:t>
            </a:r>
          </a:p>
          <a:p>
            <a:r>
              <a:rPr lang="cs-CZ" dirty="0" smtClean="0"/>
              <a:t>Výsledky a diskuze</a:t>
            </a:r>
          </a:p>
          <a:p>
            <a:r>
              <a:rPr lang="cs-CZ" dirty="0" smtClean="0"/>
              <a:t>Závěr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65367887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Úvod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20090" y="2475781"/>
            <a:ext cx="7795260" cy="3701182"/>
          </a:xfrm>
        </p:spPr>
        <p:txBody>
          <a:bodyPr/>
          <a:lstStyle/>
          <a:p>
            <a:pPr algn="just"/>
            <a:r>
              <a:rPr lang="cs-CZ" dirty="0" smtClean="0"/>
              <a:t>potřeba přemisťování – existenční nutnost,</a:t>
            </a:r>
          </a:p>
          <a:p>
            <a:pPr algn="just"/>
            <a:r>
              <a:rPr lang="cs-CZ" dirty="0" smtClean="0"/>
              <a:t>příčiny vzniku MU – lidský faktor, technické </a:t>
            </a:r>
            <a:br>
              <a:rPr lang="cs-CZ" dirty="0" smtClean="0"/>
            </a:br>
            <a:r>
              <a:rPr lang="cs-CZ" dirty="0" smtClean="0"/>
              <a:t>a přírodní vlivy,</a:t>
            </a:r>
          </a:p>
          <a:p>
            <a:pPr algn="just"/>
            <a:r>
              <a:rPr lang="cs-CZ" dirty="0" smtClean="0"/>
              <a:t>důsledky – poškození zdraví, ztráta lidských životů, materiální škody, poškození životního prostředí, …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98492328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Analýza současného stavu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ž</a:t>
            </a:r>
            <a:r>
              <a:rPr lang="cs-CZ" dirty="0" smtClean="0"/>
              <a:t>elezniční síť – 9 441 km, ovšem celkově zastaralá,</a:t>
            </a:r>
          </a:p>
          <a:p>
            <a:r>
              <a:rPr lang="cs-CZ" dirty="0"/>
              <a:t>n</a:t>
            </a:r>
            <a:r>
              <a:rPr lang="cs-CZ" dirty="0" smtClean="0"/>
              <a:t>ejhorší situace – Ostravsko – posun podloží, rychlost omezena na 50 km/h,</a:t>
            </a:r>
          </a:p>
          <a:p>
            <a:r>
              <a:rPr lang="cs-CZ" dirty="0" smtClean="0"/>
              <a:t>rychlost ovlivněna také hustým osídlením, členitým reliéf (údolí řek, členitý terén, …).</a:t>
            </a:r>
          </a:p>
          <a:p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93084838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Analýza současného stavu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 smtClean="0"/>
              <a:t>zákon 266/1994 Sb. o drahách - </a:t>
            </a:r>
            <a:r>
              <a:rPr lang="cs-CZ" dirty="0"/>
              <a:t>systém zajišťování bezpečnosti provozování dráhy nebo drážní dopravy a zabezpečit jeho </a:t>
            </a:r>
            <a:r>
              <a:rPr lang="cs-CZ" dirty="0" smtClean="0"/>
              <a:t>fungování, </a:t>
            </a:r>
          </a:p>
          <a:p>
            <a:r>
              <a:rPr lang="cs-CZ" dirty="0" smtClean="0"/>
              <a:t>neustálá analýza rizik – aplikace opatření,</a:t>
            </a:r>
          </a:p>
          <a:p>
            <a:r>
              <a:rPr lang="cs-CZ" dirty="0" smtClean="0"/>
              <a:t>skupiny MU:</a:t>
            </a:r>
          </a:p>
          <a:p>
            <a:pPr lvl="1"/>
            <a:r>
              <a:rPr lang="cs-CZ" dirty="0" smtClean="0"/>
              <a:t>A – závažné nehody,</a:t>
            </a:r>
          </a:p>
          <a:p>
            <a:pPr lvl="1"/>
            <a:r>
              <a:rPr lang="cs-CZ" dirty="0" smtClean="0"/>
              <a:t>B – nehody,</a:t>
            </a:r>
          </a:p>
          <a:p>
            <a:pPr lvl="1"/>
            <a:r>
              <a:rPr lang="cs-CZ" dirty="0" smtClean="0"/>
              <a:t>C – ohrožení.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11562437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62880" y="1069495"/>
            <a:ext cx="1424604" cy="1325563"/>
          </a:xfrm>
        </p:spPr>
        <p:txBody>
          <a:bodyPr>
            <a:noAutofit/>
          </a:bodyPr>
          <a:lstStyle/>
          <a:p>
            <a:r>
              <a:rPr lang="cs-CZ" sz="2800" smtClean="0"/>
              <a:t>Použité metody</a:t>
            </a:r>
            <a:endParaRPr lang="cs-CZ" sz="2800" dirty="0"/>
          </a:p>
        </p:txBody>
      </p:sp>
      <p:pic>
        <p:nvPicPr>
          <p:cNvPr id="5" name="Zástupný symbol pro obsah 4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339" y="2474983"/>
            <a:ext cx="1624506" cy="2972215"/>
          </a:xfrm>
          <a:prstGeom prst="rect">
            <a:avLst/>
          </a:prstGeom>
        </p:spPr>
      </p:pic>
      <p:sp>
        <p:nvSpPr>
          <p:cNvPr id="6" name="Obdélník 5"/>
          <p:cNvSpPr/>
          <p:nvPr/>
        </p:nvSpPr>
        <p:spPr>
          <a:xfrm>
            <a:off x="108066" y="5447198"/>
            <a:ext cx="16377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i="1" dirty="0"/>
              <a:t>Proces managementu rizika</a:t>
            </a:r>
            <a:endParaRPr lang="cs-CZ" dirty="0"/>
          </a:p>
        </p:txBody>
      </p:sp>
      <p:pic>
        <p:nvPicPr>
          <p:cNvPr id="7" name="Obrázek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5845" y="1379912"/>
            <a:ext cx="2892830" cy="4345074"/>
          </a:xfrm>
          <a:prstGeom prst="rect">
            <a:avLst/>
          </a:prstGeom>
        </p:spPr>
      </p:pic>
      <p:pic>
        <p:nvPicPr>
          <p:cNvPr id="8" name="Obrázek 7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8675" y="1379912"/>
            <a:ext cx="4347384" cy="4345074"/>
          </a:xfrm>
          <a:prstGeom prst="rect">
            <a:avLst/>
          </a:prstGeom>
        </p:spPr>
      </p:pic>
      <p:sp>
        <p:nvSpPr>
          <p:cNvPr id="9" name="Obdélník 8"/>
          <p:cNvSpPr/>
          <p:nvPr/>
        </p:nvSpPr>
        <p:spPr>
          <a:xfrm>
            <a:off x="1882738" y="5812966"/>
            <a:ext cx="26892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i="1" dirty="0"/>
              <a:t>Fáze procesu analýzy rizika</a:t>
            </a:r>
            <a:endParaRPr lang="cs-CZ" dirty="0"/>
          </a:p>
        </p:txBody>
      </p:sp>
      <p:sp>
        <p:nvSpPr>
          <p:cNvPr id="10" name="Obdélník 9"/>
          <p:cNvSpPr/>
          <p:nvPr/>
        </p:nvSpPr>
        <p:spPr>
          <a:xfrm>
            <a:off x="5811355" y="5831962"/>
            <a:ext cx="20020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i="1" dirty="0"/>
              <a:t>Fáze ovládání rizika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4723090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Použité metody</a:t>
            </a:r>
            <a:endParaRPr lang="cs-CZ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cs-CZ" dirty="0" smtClean="0"/>
                  <a:t>Individuální riziko: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cs-CZ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cs-CZ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cs-CZ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 panose="02040503050406030204" pitchFamily="18" charset="0"/>
                          </a:rPr>
                          <m:t>𝑚𝑛𝑜</m:t>
                        </m:r>
                        <m:r>
                          <a:rPr lang="cs-CZ" b="0" i="1" smtClean="0">
                            <a:latin typeface="Cambria Math" panose="02040503050406030204" pitchFamily="18" charset="0"/>
                          </a:rPr>
                          <m:t>ž</m:t>
                        </m:r>
                        <m:r>
                          <a:rPr lang="cs-CZ" b="0" i="1" smtClean="0">
                            <a:latin typeface="Cambria Math" panose="02040503050406030204" pitchFamily="18" charset="0"/>
                          </a:rPr>
                          <m:t>𝑠𝑡𝑣</m:t>
                        </m:r>
                        <m:r>
                          <a:rPr lang="cs-CZ" b="0" i="1" smtClean="0">
                            <a:latin typeface="Cambria Math" panose="02040503050406030204" pitchFamily="18" charset="0"/>
                          </a:rPr>
                          <m:t>í </m:t>
                        </m:r>
                        <m:r>
                          <a:rPr lang="cs-CZ" b="0" i="1" smtClean="0">
                            <a:latin typeface="Cambria Math" panose="02040503050406030204" pitchFamily="18" charset="0"/>
                          </a:rPr>
                          <m:t>𝑧𝑎𝑠𝑎</m:t>
                        </m:r>
                        <m:r>
                          <a:rPr lang="cs-CZ" b="0" i="1" smtClean="0">
                            <a:latin typeface="Cambria Math" panose="02040503050406030204" pitchFamily="18" charset="0"/>
                          </a:rPr>
                          <m:t>ž</m:t>
                        </m:r>
                        <m:r>
                          <a:rPr lang="cs-CZ" b="0" i="1" smtClean="0">
                            <a:latin typeface="Cambria Math" panose="02040503050406030204" pitchFamily="18" charset="0"/>
                          </a:rPr>
                          <m:t>𝑒𝑛</m:t>
                        </m:r>
                        <m:r>
                          <a:rPr lang="cs-CZ" b="0" i="1" smtClean="0">
                            <a:latin typeface="Cambria Math" panose="02040503050406030204" pitchFamily="18" charset="0"/>
                          </a:rPr>
                          <m:t>ý</m:t>
                        </m:r>
                        <m:r>
                          <a:rPr lang="cs-CZ" b="0" i="1" smtClean="0">
                            <a:latin typeface="Cambria Math" panose="02040503050406030204" pitchFamily="18" charset="0"/>
                          </a:rPr>
                          <m:t>𝑐h</m:t>
                        </m:r>
                        <m:r>
                          <a:rPr lang="cs-CZ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cs-CZ" b="0" i="1" smtClean="0">
                            <a:latin typeface="Cambria Math" panose="02040503050406030204" pitchFamily="18" charset="0"/>
                          </a:rPr>
                          <m:t>𝑗𝑒𝑑𝑛𝑜𝑡𝑒𝑘</m:t>
                        </m:r>
                      </m:num>
                      <m:den>
                        <m:r>
                          <a:rPr lang="cs-CZ" b="0" i="1" smtClean="0">
                            <a:latin typeface="Cambria Math" panose="02040503050406030204" pitchFamily="18" charset="0"/>
                          </a:rPr>
                          <m:t>𝑐𝑒𝑙𝑘𝑜𝑣</m:t>
                        </m:r>
                        <m:r>
                          <a:rPr lang="cs-CZ" b="0" i="1" smtClean="0">
                            <a:latin typeface="Cambria Math" panose="02040503050406030204" pitchFamily="18" charset="0"/>
                          </a:rPr>
                          <m:t>é </m:t>
                        </m:r>
                        <m:r>
                          <a:rPr lang="cs-CZ" b="0" i="1" smtClean="0">
                            <a:latin typeface="Cambria Math" panose="02040503050406030204" pitchFamily="18" charset="0"/>
                          </a:rPr>
                          <m:t>𝑚𝑛𝑜</m:t>
                        </m:r>
                        <m:r>
                          <a:rPr lang="cs-CZ" b="0" i="1" smtClean="0">
                            <a:latin typeface="Cambria Math" panose="02040503050406030204" pitchFamily="18" charset="0"/>
                          </a:rPr>
                          <m:t>ž</m:t>
                        </m:r>
                        <m:r>
                          <a:rPr lang="cs-CZ" b="0" i="1" smtClean="0">
                            <a:latin typeface="Cambria Math" panose="02040503050406030204" pitchFamily="18" charset="0"/>
                          </a:rPr>
                          <m:t>𝑠𝑡𝑣</m:t>
                        </m:r>
                        <m:r>
                          <a:rPr lang="cs-CZ" b="0" i="1" smtClean="0">
                            <a:latin typeface="Cambria Math" panose="02040503050406030204" pitchFamily="18" charset="0"/>
                          </a:rPr>
                          <m:t>í </m:t>
                        </m:r>
                        <m:r>
                          <a:rPr lang="cs-CZ" b="0" i="1" smtClean="0">
                            <a:latin typeface="Cambria Math" panose="02040503050406030204" pitchFamily="18" charset="0"/>
                          </a:rPr>
                          <m:t>𝑗𝑒𝑑𝑛𝑜𝑡𝑒𝑘</m:t>
                        </m:r>
                      </m:den>
                    </m:f>
                  </m:oMath>
                </a14:m>
                <a:endParaRPr lang="cs-CZ" dirty="0" smtClean="0"/>
              </a:p>
              <a:p>
                <a:pPr lvl="1"/>
                <a:r>
                  <a:rPr lang="cs-CZ" dirty="0" smtClean="0"/>
                  <a:t>přijatelnost: &lt; 10</a:t>
                </a:r>
                <a:r>
                  <a:rPr lang="cs-CZ" baseline="30000" dirty="0" smtClean="0"/>
                  <a:t>-2</a:t>
                </a:r>
              </a:p>
              <a:p>
                <a:pPr marL="457200" lvl="1" indent="0">
                  <a:buNone/>
                </a:pPr>
                <a:endParaRPr lang="cs-CZ" dirty="0" smtClean="0"/>
              </a:p>
              <a:p>
                <a:r>
                  <a:rPr lang="cs-CZ" dirty="0" smtClean="0"/>
                  <a:t>Lineární </a:t>
                </a:r>
                <a:r>
                  <a:rPr lang="cs-CZ" dirty="0" smtClean="0"/>
                  <a:t>regrese</a:t>
                </a:r>
              </a:p>
              <a:p>
                <a:r>
                  <a:rPr lang="cs-CZ" dirty="0" smtClean="0"/>
                  <a:t>Exponenciální závislost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i="1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cs-CZ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cs-CZ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b="0" i="1" smtClean="0">
                          <a:latin typeface="Cambria Math"/>
                        </a:rPr>
                        <m:t>𝑎</m:t>
                      </m:r>
                      <m:r>
                        <a:rPr lang="cs-CZ" b="0" i="1" baseline="-25000" smtClean="0">
                          <a:latin typeface="Cambria Math"/>
                        </a:rPr>
                        <m:t>𝑖</m:t>
                      </m:r>
                      <m:r>
                        <a:rPr lang="cs-CZ" b="0" i="1" smtClean="0">
                          <a:latin typeface="Cambria Math"/>
                        </a:rPr>
                        <m:t>+</m:t>
                      </m:r>
                      <m:r>
                        <m:rPr>
                          <m:sty m:val="p"/>
                        </m:rPr>
                        <a:rPr lang="cs-CZ" b="0" i="0" smtClean="0">
                          <a:latin typeface="Cambria Math"/>
                        </a:rPr>
                        <m:t>exp</m:t>
                      </m:r>
                      <m:r>
                        <a:rPr lang="cs-CZ" b="0" i="1" smtClean="0">
                          <a:latin typeface="Cambria Math"/>
                        </a:rPr>
                        <m:t>⁡(</m:t>
                      </m:r>
                      <m:r>
                        <a:rPr lang="cs-CZ" b="0" i="1" smtClean="0">
                          <a:latin typeface="Cambria Math"/>
                        </a:rPr>
                        <m:t>𝑏</m:t>
                      </m:r>
                      <m:r>
                        <a:rPr lang="cs-CZ" b="0" i="1" smtClean="0">
                          <a:latin typeface="Cambria Math"/>
                        </a:rPr>
                        <m:t>∗</m:t>
                      </m:r>
                      <m:r>
                        <a:rPr lang="cs-CZ" b="0" i="1" smtClean="0">
                          <a:latin typeface="Cambria Math"/>
                        </a:rPr>
                        <m:t>𝑥𝑖</m:t>
                      </m:r>
                      <m:r>
                        <a:rPr lang="cs-CZ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cs-CZ" dirty="0" smtClean="0"/>
              </a:p>
              <a:p>
                <a:pPr lvl="1"/>
                <a:endParaRPr lang="cs-CZ" dirty="0"/>
              </a:p>
            </p:txBody>
          </p:sp>
        </mc:Choice>
        <mc:Fallback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314" t="-280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53499903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Výsledky a diskuze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dirty="0" smtClean="0"/>
              <a:t>sledované období: 01. 01. 2007 – 31. 12. 2014,</a:t>
            </a:r>
          </a:p>
          <a:p>
            <a:r>
              <a:rPr lang="cs-CZ" dirty="0" smtClean="0"/>
              <a:t>rozdělení na skupiny:</a:t>
            </a:r>
          </a:p>
          <a:p>
            <a:pPr marL="914400" lvl="1" indent="-457200">
              <a:buFont typeface="+mj-lt"/>
              <a:buAutoNum type="arabicPeriod"/>
            </a:pPr>
            <a:r>
              <a:rPr lang="cs-CZ" dirty="0" smtClean="0"/>
              <a:t>Srážka drážních vozidel,</a:t>
            </a:r>
          </a:p>
          <a:p>
            <a:pPr marL="914400" lvl="1" indent="-457200">
              <a:buFont typeface="+mj-lt"/>
              <a:buAutoNum type="arabicPeriod"/>
            </a:pPr>
            <a:r>
              <a:rPr lang="cs-CZ" dirty="0" smtClean="0"/>
              <a:t>Vykolejení drážního vozidla,</a:t>
            </a:r>
          </a:p>
          <a:p>
            <a:pPr marL="914400" lvl="1" indent="-457200">
              <a:buFont typeface="+mj-lt"/>
              <a:buAutoNum type="arabicPeriod"/>
            </a:pPr>
            <a:r>
              <a:rPr lang="cs-CZ" dirty="0" smtClean="0"/>
              <a:t>Najetí drážního vozidla na překážku,</a:t>
            </a:r>
          </a:p>
          <a:p>
            <a:pPr marL="914400" lvl="1" indent="-457200">
              <a:buFont typeface="+mj-lt"/>
              <a:buAutoNum type="arabicPeriod"/>
            </a:pPr>
            <a:r>
              <a:rPr lang="cs-CZ" dirty="0" smtClean="0"/>
              <a:t>Střetnutí drážních vozidel se silničními vozidly nebo chodci na úrovňovém křížení dráhy s pozemní komunikací,</a:t>
            </a:r>
          </a:p>
          <a:p>
            <a:pPr marL="914400" lvl="1" indent="-457200">
              <a:buFont typeface="+mj-lt"/>
              <a:buAutoNum type="arabicPeriod"/>
            </a:pPr>
            <a:r>
              <a:rPr lang="cs-CZ" dirty="0"/>
              <a:t>Střetnutí drážních vozidel se silničními vozidly nebo </a:t>
            </a:r>
            <a:r>
              <a:rPr lang="cs-CZ" dirty="0" smtClean="0"/>
              <a:t>chodci mimo úrovňové </a:t>
            </a:r>
            <a:r>
              <a:rPr lang="cs-CZ" dirty="0"/>
              <a:t>křížení dráhy s pozemní komunikací</a:t>
            </a:r>
            <a:r>
              <a:rPr lang="cs-CZ" dirty="0" smtClean="0"/>
              <a:t>,</a:t>
            </a:r>
          </a:p>
          <a:p>
            <a:pPr marL="914400" lvl="1" indent="-457200">
              <a:buFont typeface="+mj-lt"/>
              <a:buAutoNum type="arabicPeriod"/>
            </a:pPr>
            <a:r>
              <a:rPr lang="cs-CZ" dirty="0" smtClean="0"/>
              <a:t>Požáry drážních vozidel.</a:t>
            </a:r>
            <a:endParaRPr lang="cs-CZ" dirty="0"/>
          </a:p>
          <a:p>
            <a:pPr lvl="1"/>
            <a:endParaRPr lang="cs-CZ" dirty="0" smtClean="0"/>
          </a:p>
          <a:p>
            <a:pPr lvl="1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29679124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Výsledky a diskuze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1065" y="2475781"/>
            <a:ext cx="3649405" cy="3701182"/>
          </a:xfrm>
        </p:spPr>
        <p:txBody>
          <a:bodyPr/>
          <a:lstStyle/>
          <a:p>
            <a:r>
              <a:rPr lang="cs-CZ" sz="2400" b="1" dirty="0"/>
              <a:t>Srážka drážních vozidel za rok</a:t>
            </a:r>
          </a:p>
          <a:p>
            <a:r>
              <a:rPr lang="cs-CZ" sz="2000" dirty="0"/>
              <a:t>Predikce pro rok 2017 - </a:t>
            </a:r>
            <a:r>
              <a:rPr lang="cs-CZ" sz="2000" dirty="0" smtClean="0"/>
              <a:t>Lineární </a:t>
            </a:r>
            <a:r>
              <a:rPr lang="cs-CZ" sz="2000" dirty="0"/>
              <a:t>regrese </a:t>
            </a:r>
            <a:r>
              <a:rPr lang="cs-CZ" sz="2000" dirty="0" smtClean="0"/>
              <a:t>– </a:t>
            </a:r>
            <a:r>
              <a:rPr lang="cs-CZ" sz="2000" dirty="0"/>
              <a:t>pro </a:t>
            </a:r>
            <a:r>
              <a:rPr lang="cs-CZ" sz="2000" dirty="0" smtClean="0"/>
              <a:t>dlouhodobou predikci </a:t>
            </a:r>
            <a:r>
              <a:rPr lang="cs-CZ" sz="2000" dirty="0"/>
              <a:t>nevhodná </a:t>
            </a:r>
            <a:r>
              <a:rPr lang="cs-CZ" sz="2000" dirty="0" smtClean="0"/>
              <a:t>&gt; nelineární regrese</a:t>
            </a:r>
          </a:p>
          <a:p>
            <a:pPr marL="0" indent="0">
              <a:buNone/>
            </a:pPr>
            <a:endParaRPr lang="cs-CZ" dirty="0"/>
          </a:p>
          <a:p>
            <a:endParaRPr lang="cs-CZ" dirty="0"/>
          </a:p>
        </p:txBody>
      </p:sp>
      <p:pic>
        <p:nvPicPr>
          <p:cNvPr id="6" name="Obrázek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6500" y="2475781"/>
            <a:ext cx="5400000" cy="324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082714534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0-UO_CJ-pozn.potx" id="{58F96392-D23A-419C-B53E-49D4DB791475}" vid="{B450786A-CE30-4B88-81FC-901375514126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Formuláře UO" ma:contentTypeID="0x01010100241CD0748BB4B444A2D2D477ED8CB4770096706DC8BFCFB047A7EB265F6EAEB7E7" ma:contentTypeVersion="83" ma:contentTypeDescription="" ma:contentTypeScope="" ma:versionID="10bdfb8c6bd79fcc75634f57533f47e3">
  <xsd:schema xmlns:xsd="http://www.w3.org/2001/XMLSchema" xmlns:xs="http://www.w3.org/2001/XMLSchema" xmlns:p="http://schemas.microsoft.com/office/2006/metadata/properties" xmlns:ns1="http://schemas.microsoft.com/sharepoint/v3" xmlns:ns2="4c776772-38f0-49f0-aa86-460d0737ec12" targetNamespace="http://schemas.microsoft.com/office/2006/metadata/properties" ma:root="true" ma:fieldsID="ea2add189b7bf88089e797221951b0aa" ns1:_="" ns2:_="">
    <xsd:import namespace="http://schemas.microsoft.com/sharepoint/v3"/>
    <xsd:import namespace="4c776772-38f0-49f0-aa86-460d0737ec12"/>
    <xsd:element name="properties">
      <xsd:complexType>
        <xsd:sequence>
          <xsd:element name="documentManagement">
            <xsd:complexType>
              <xsd:all>
                <xsd:element ref="ns2:Nadpis"/>
                <xsd:element ref="ns2:Platnost_x0020_formuláře_x0020_od"/>
                <xsd:element ref="ns2:Platnost_x0020_formuláře_x0020_do" minOccurs="0"/>
                <xsd:element ref="ns1:ShowCombineView" minOccurs="0"/>
                <xsd:element ref="ns1:ShowRepairView" minOccurs="0"/>
                <xsd:element ref="ns1:TemplateUrl" minOccurs="0"/>
                <xsd:element ref="ns1:xd_ProgID" minOccurs="0"/>
                <xsd:element ref="ns2:Oblast_x0020_formulářeTaxHTField0" minOccurs="0"/>
                <xsd:element ref="ns2:TaxCatchAll" minOccurs="0"/>
                <xsd:element ref="ns2:TaxCatchAllLabel" minOccurs="0"/>
                <xsd:element ref="ns2:Druh_x0020_formulářeTaxHTField0" minOccurs="0"/>
                <xsd:element ref="ns2:Jazyk_x0020_formulářeTaxHTField0" minOccurs="0"/>
                <xsd:element ref="ns2:_dlc_DocId" minOccurs="0"/>
                <xsd:element ref="ns2:_dlc_DocIdUrl" minOccurs="0"/>
                <xsd:element ref="ns2:_dlc_DocIdPersistId" minOccurs="0"/>
                <xsd:element ref="ns2:a4b1d69e970e4081a00b6ea954e45439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ShowCombineView" ma:index="8" nillable="true" ma:displayName="Kombinované zobrazení" ma:hidden="true" ma:internalName="ShowCombineView">
      <xsd:simpleType>
        <xsd:restriction base="dms:Text"/>
      </xsd:simpleType>
    </xsd:element>
    <xsd:element name="ShowRepairView" ma:index="10" nillable="true" ma:displayName="Zobrazení oprav" ma:hidden="true" ma:internalName="ShowRepairView">
      <xsd:simpleType>
        <xsd:restriction base="dms:Text"/>
      </xsd:simpleType>
    </xsd:element>
    <xsd:element name="TemplateUrl" ma:index="11" nillable="true" ma:displayName="Připojení šablony" ma:hidden="true" ma:internalName="TemplateUrl">
      <xsd:simpleType>
        <xsd:restriction base="dms:Text"/>
      </xsd:simpleType>
    </xsd:element>
    <xsd:element name="xd_ProgID" ma:index="12" nillable="true" ma:displayName="Odkaz na soubor HTML" ma:hidden="true" ma:internalName="xd_ProgID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c776772-38f0-49f0-aa86-460d0737ec12" elementFormDefault="qualified">
    <xsd:import namespace="http://schemas.microsoft.com/office/2006/documentManagement/types"/>
    <xsd:import namespace="http://schemas.microsoft.com/office/infopath/2007/PartnerControls"/>
    <xsd:element name="Nadpis" ma:index="1" ma:displayName="Nadpis formuláře" ma:internalName="Nadpis" ma:readOnly="false">
      <xsd:simpleType>
        <xsd:restriction base="dms:Text">
          <xsd:maxLength value="255"/>
        </xsd:restriction>
      </xsd:simpleType>
    </xsd:element>
    <xsd:element name="Platnost_x0020_formuláře_x0020_od" ma:index="5" ma:displayName="Platnost formuláře od" ma:default="[today]" ma:format="DateTime" ma:internalName="Platnost_x0020_formul_x00e1__x0159_e_x0020_od" ma:readOnly="false">
      <xsd:simpleType>
        <xsd:restriction base="dms:DateTime"/>
      </xsd:simpleType>
    </xsd:element>
    <xsd:element name="Platnost_x0020_formuláře_x0020_do" ma:index="6" nillable="true" ma:displayName="Platnost formuláře do" ma:format="DateTime" ma:internalName="Platnost_x0020_formul_x00e1__x0159_e_x0020_do">
      <xsd:simpleType>
        <xsd:restriction base="dms:DateTime"/>
      </xsd:simpleType>
    </xsd:element>
    <xsd:element name="Oblast_x0020_formulářeTaxHTField0" ma:index="13" nillable="true" ma:taxonomy="true" ma:internalName="Oblast_x0020_formul_x00e1__x0159_eTaxHTField0" ma:taxonomyFieldName="Oblast_x0020_formul_x00e1__x0159_e" ma:displayName="Oblast formuláře" ma:default="" ma:fieldId="{ffc6ded3-059e-4b3d-bd97-0fd27312c704}" ma:taxonomyMulti="true" ma:sspId="5b80e54c-f650-4555-b073-c28f0a639d38" ma:termSetId="6a9d0ff3-a489-49cc-88ec-9976515a773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14" nillable="true" ma:displayName="Taxonomy Catch All Column" ma:hidden="true" ma:list="{d3891d63-cfdd-475e-9522-ac7b0de6519e}" ma:internalName="TaxCatchAll" ma:showField="CatchAllData" ma:web="4fe8d52e-94b6-4028-bcfc-f285227adb3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5" nillable="true" ma:displayName="Taxonomy Catch All Column1" ma:hidden="true" ma:list="{d3891d63-cfdd-475e-9522-ac7b0de6519e}" ma:internalName="TaxCatchAllLabel" ma:readOnly="true" ma:showField="CatchAllDataLabel" ma:web="4fe8d52e-94b6-4028-bcfc-f285227adb3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Druh_x0020_formulářeTaxHTField0" ma:index="17" nillable="true" ma:taxonomy="true" ma:internalName="Druh_x0020_formul_x00e1__x0159_eTaxHTField0" ma:taxonomyFieldName="Druh_x0020_formul_x00e1__x0159_e" ma:displayName="Druh formuláře" ma:default="204;#formulář, tiskopis|b7bc9acc-f246-4e63-8602-34c2e87c6787" ma:fieldId="{55e4dfc0-ab45-48ed-9747-c47850e70720}" ma:sspId="5b80e54c-f650-4555-b073-c28f0a639d38" ma:termSetId="53b8f1a5-4290-4087-a45d-2c5a1a2e7f50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Jazyk_x0020_formulářeTaxHTField0" ma:index="19" nillable="true" ma:taxonomy="true" ma:internalName="Jazyk_x0020_formul_x00e1__x0159_eTaxHTField0" ma:taxonomyFieldName="Jazyk_x0020_formul_x00e1__x0159_e" ma:displayName="Jazyk formuláře" ma:default="74;#CZ|4cf588e9-28d1-4332-9271-f5c1eec57f3c" ma:fieldId="{d28d8064-d9fe-4d6f-9687-948539bb6b05}" ma:sspId="5b80e54c-f650-4555-b073-c28f0a639d38" ma:termSetId="a20d960f-e44a-4835-9870-5de0b9a2efc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_dlc_DocId" ma:index="24" nillable="true" ma:displayName="Hodnota ID dokumentu" ma:description="Hodnota ID dokumentu přiřazená této položce" ma:internalName="_dlc_DocId" ma:readOnly="true">
      <xsd:simpleType>
        <xsd:restriction base="dms:Text"/>
      </xsd:simpleType>
    </xsd:element>
    <xsd:element name="_dlc_DocIdUrl" ma:index="25" nillable="true" ma:displayName="ID dokumentu" ma:description="Trvalý odkaz na tento dokument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26" nillable="true" ma:displayName="Zachovat ID" ma:description="Ponechat ID po přidání" ma:hidden="true" ma:internalName="_dlc_DocIdPersistId" ma:readOnly="true">
      <xsd:simpleType>
        <xsd:restriction base="dms:Boolean"/>
      </xsd:simpleType>
    </xsd:element>
    <xsd:element name="a4b1d69e970e4081a00b6ea954e45439" ma:index="27" nillable="true" ma:taxonomy="true" ma:internalName="a4b1d69e970e4081a00b6ea954e45439" ma:taxonomyFieldName="Klasifikace" ma:displayName="Klasifikace" ma:default="281;#Bez klasifikace|7df1a0eb-04ec-4b97-9af9-94f2a6947eb8" ma:fieldId="{a4b1d69e-970e-4081-a00b-6ea954e45439}" ma:sspId="5b80e54c-f650-4555-b073-c28f0a639d38" ma:termSetId="0007993f-ee91-43fa-b383-afd26046a43a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6" ma:displayName="Typ obsahu"/>
        <xsd:element ref="dc:title" minOccurs="0" maxOccurs="1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spe:Receivers xmlns:spe="http://schemas.microsoft.com/sharepoint/events"/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4c776772-38f0-49f0-aa86-460d0737ec12">
      <Value>74</Value>
      <Value>281</Value>
      <Value>204</Value>
    </TaxCatchAll>
    <a4b1d69e970e4081a00b6ea954e45439 xmlns="4c776772-38f0-49f0-aa86-460d0737ec12">
      <Terms xmlns="http://schemas.microsoft.com/office/infopath/2007/PartnerControls">
        <TermInfo xmlns="http://schemas.microsoft.com/office/infopath/2007/PartnerControls">
          <TermName xmlns="http://schemas.microsoft.com/office/infopath/2007/PartnerControls">Bez klasifikace</TermName>
          <TermId xmlns="http://schemas.microsoft.com/office/infopath/2007/PartnerControls">7df1a0eb-04ec-4b97-9af9-94f2a6947eb8</TermId>
        </TermInfo>
      </Terms>
    </a4b1d69e970e4081a00b6ea954e45439>
    <Jazyk_x0020_formulářeTaxHTField0 xmlns="4c776772-38f0-49f0-aa86-460d0737ec12">
      <Terms xmlns="http://schemas.microsoft.com/office/infopath/2007/PartnerControls">
        <TermInfo xmlns="http://schemas.microsoft.com/office/infopath/2007/PartnerControls">
          <TermName xmlns="http://schemas.microsoft.com/office/infopath/2007/PartnerControls">CZ</TermName>
          <TermId xmlns="http://schemas.microsoft.com/office/infopath/2007/PartnerControls">4cf588e9-28d1-4332-9271-f5c1eec57f3c</TermId>
        </TermInfo>
      </Terms>
    </Jazyk_x0020_formulářeTaxHTField0>
    <Druh_x0020_formulářeTaxHTField0 xmlns="4c776772-38f0-49f0-aa86-460d0737ec12">
      <Terms xmlns="http://schemas.microsoft.com/office/infopath/2007/PartnerControls">
        <TermInfo xmlns="http://schemas.microsoft.com/office/infopath/2007/PartnerControls">
          <TermName xmlns="http://schemas.microsoft.com/office/infopath/2007/PartnerControls">formulář, tiskopis</TermName>
          <TermId xmlns="http://schemas.microsoft.com/office/infopath/2007/PartnerControls">b7bc9acc-f246-4e63-8602-34c2e87c6787</TermId>
        </TermInfo>
      </Terms>
    </Druh_x0020_formulářeTaxHTField0>
    <TemplateUrl xmlns="http://schemas.microsoft.com/sharepoint/v3" xsi:nil="true"/>
    <Platnost_x0020_formuláře_x0020_od xmlns="4c776772-38f0-49f0-aa86-460d0737ec12">2015-01-21T06:47:00+00:00</Platnost_x0020_formuláře_x0020_od>
    <ShowRepairView xmlns="http://schemas.microsoft.com/sharepoint/v3" xsi:nil="true"/>
    <Nadpis xmlns="4c776772-38f0-49f0-aa86-460d0737ec12">UO_CJ-pozn</Nadpis>
    <ShowCombineView xmlns="http://schemas.microsoft.com/sharepoint/v3" xsi:nil="true"/>
    <xd_ProgID xmlns="http://schemas.microsoft.com/sharepoint/v3" xsi:nil="true"/>
    <Platnost_x0020_formuláře_x0020_do xmlns="4c776772-38f0-49f0-aa86-460d0737ec12" xsi:nil="true"/>
    <Oblast_x0020_formulářeTaxHTField0 xmlns="4c776772-38f0-49f0-aa86-460d0737ec12">
      <Terms xmlns="http://schemas.microsoft.com/office/infopath/2007/PartnerControls"/>
    </Oblast_x0020_formulářeTaxHTField0>
  </documentManagement>
</p:properties>
</file>

<file path=customXml/item5.xml><?xml version="1.0" encoding="utf-8"?>
<?mso-contentType ?>
<SharedContentType xmlns="Microsoft.SharePoint.Taxonomy.ContentTypeSync" SourceId="5b80e54c-f650-4555-b073-c28f0a639d38" ContentTypeId="0x01010100241CD0748BB4B444A2D2D477ED8CB477" PreviousValue="false"/>
</file>

<file path=customXml/itemProps1.xml><?xml version="1.0" encoding="utf-8"?>
<ds:datastoreItem xmlns:ds="http://schemas.openxmlformats.org/officeDocument/2006/customXml" ds:itemID="{356F5CF2-A4A7-4C57-B2BF-35131D0D50F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4c776772-38f0-49f0-aa86-460d0737ec1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4E3E046-9AEA-49EC-94F5-DF6C456F016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3D8D19F-D988-4E6D-A26E-2E87A7B83410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32636F44-7E2D-4D49-A3F8-FFD90FE96671}">
  <ds:schemaRefs>
    <ds:schemaRef ds:uri="http://schemas.openxmlformats.org/package/2006/metadata/core-properties"/>
    <ds:schemaRef ds:uri="http://www.w3.org/XML/1998/namespace"/>
    <ds:schemaRef ds:uri="http://purl.org/dc/dcmitype/"/>
    <ds:schemaRef ds:uri="http://purl.org/dc/elements/1.1/"/>
    <ds:schemaRef ds:uri="http://schemas.microsoft.com/office/infopath/2007/PartnerControls"/>
    <ds:schemaRef ds:uri="http://schemas.microsoft.com/office/2006/documentManagement/types"/>
    <ds:schemaRef ds:uri="http://schemas.microsoft.com/sharepoint/v3"/>
    <ds:schemaRef ds:uri="http://schemas.microsoft.com/office/2006/metadata/properties"/>
    <ds:schemaRef ds:uri="4c776772-38f0-49f0-aa86-460d0737ec12"/>
    <ds:schemaRef ds:uri="http://purl.org/dc/terms/"/>
  </ds:schemaRefs>
</ds:datastoreItem>
</file>

<file path=customXml/itemProps5.xml><?xml version="1.0" encoding="utf-8"?>
<ds:datastoreItem xmlns:ds="http://schemas.openxmlformats.org/officeDocument/2006/customXml" ds:itemID="{F5590E3C-92E5-48E9-BA07-84A43D61ED5D}">
  <ds:schemaRefs>
    <ds:schemaRef ds:uri="Microsoft.SharePoint.Taxonomy.ContentTypeSyn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UO_CJ-pozn</Template>
  <TotalTime>156</TotalTime>
  <Words>546</Words>
  <Application>Microsoft Office PowerPoint</Application>
  <PresentationFormat>Předvádění na obrazovce (4:3)</PresentationFormat>
  <Paragraphs>105</Paragraphs>
  <Slides>17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17</vt:i4>
      </vt:variant>
    </vt:vector>
  </HeadingPairs>
  <TitlesOfParts>
    <vt:vector size="18" baseType="lpstr">
      <vt:lpstr>Motiv Office</vt:lpstr>
      <vt:lpstr>Individuální rizika mimořádných událostí  v železniční dopravě</vt:lpstr>
      <vt:lpstr>Obsah</vt:lpstr>
      <vt:lpstr>Úvod</vt:lpstr>
      <vt:lpstr>Analýza současného stavu</vt:lpstr>
      <vt:lpstr>Analýza současného stavu</vt:lpstr>
      <vt:lpstr>Použité metody</vt:lpstr>
      <vt:lpstr>Použité metody</vt:lpstr>
      <vt:lpstr>Výsledky a diskuze</vt:lpstr>
      <vt:lpstr>Výsledky a diskuze</vt:lpstr>
      <vt:lpstr>Výsledky a diskuze</vt:lpstr>
      <vt:lpstr>Výsledky a diskuze</vt:lpstr>
      <vt:lpstr>Výsledky a diskuze</vt:lpstr>
      <vt:lpstr>Výsledky a diskuze</vt:lpstr>
      <vt:lpstr>Výsledky a diskuze</vt:lpstr>
      <vt:lpstr>Výsledky a diskuze</vt:lpstr>
      <vt:lpstr>Závěr</vt:lpstr>
      <vt:lpstr>Děkuji za Vaši pozornost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Individuální rizika mimořádných událostí  v železniční dopravě</dc:title>
  <dc:creator>Magdaléna Náplavová</dc:creator>
  <cp:lastModifiedBy>Huzlik</cp:lastModifiedBy>
  <cp:revision>12</cp:revision>
  <dcterms:created xsi:type="dcterms:W3CDTF">2016-11-06T20:01:33Z</dcterms:created>
  <dcterms:modified xsi:type="dcterms:W3CDTF">2016-11-07T11:59:59Z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ruh formuláře">
    <vt:lpwstr>204;#formulář, tiskopis|b7bc9acc-f246-4e63-8602-34c2e87c6787</vt:lpwstr>
  </property>
  <property fmtid="{D5CDD505-2E9C-101B-9397-08002B2CF9AE}" pid="3" name="Jazyk formuláře">
    <vt:lpwstr>74;#CZ|4cf588e9-28d1-4332-9271-f5c1eec57f3c</vt:lpwstr>
  </property>
  <property fmtid="{D5CDD505-2E9C-101B-9397-08002B2CF9AE}" pid="4" name="ContentTypeId">
    <vt:lpwstr>0x01010100241CD0748BB4B444A2D2D477ED8CB4770096706DC8BFCFB047A7EB265F6EAEB7E7</vt:lpwstr>
  </property>
  <property fmtid="{D5CDD505-2E9C-101B-9397-08002B2CF9AE}" pid="5" name="Klasifikace">
    <vt:lpwstr>281;#Bez klasifikace|7df1a0eb-04ec-4b97-9af9-94f2a6947eb8</vt:lpwstr>
  </property>
  <property fmtid="{D5CDD505-2E9C-101B-9397-08002B2CF9AE}" pid="6" name="Oblast formuláře">
    <vt:lpwstr/>
  </property>
</Properties>
</file>